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4630400" cy="8229600"/>
  <p:notesSz cx="8229600" cy="14630400"/>
  <p:embeddedFontLst>
    <p:embeddedFont>
      <p:font typeface="Aparajita" panose="02020603050405020304" pitchFamily="18" charset="0"/>
      <p:regular r:id="rId20"/>
      <p:bold r:id="rId21"/>
      <p:italic r:id="rId22"/>
      <p:boldItalic r:id="rId23"/>
    </p:embeddedFont>
    <p:embeddedFont>
      <p:font typeface="Gelasi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3cm7Xvjkc6U0sK+jP/1ydJjPYV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ibhav Nrupnarayan" initials="VN" lastIdx="1" clrIdx="0">
    <p:extLst>
      <p:ext uri="{19B8F6BF-5375-455C-9EA6-DF929625EA0E}">
        <p15:presenceInfo xmlns:p15="http://schemas.microsoft.com/office/powerpoint/2012/main" userId="2367d97497f38a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FA31E63-AD88-464B-A117-9B8DE1D188AD}">
  <a:tblStyle styleId="{EFA31E63-AD88-464B-A117-9B8DE1D188A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29" name="Google Shape;12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10</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1" name="Google Shape;141;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2" name="Google Shape;142;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11</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52" name="Google Shape;152;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12</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0" name="Google Shape;160;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13</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14</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15</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92" name="Google Shape;192;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16</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6: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01" name="Google Shape;201;p1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17</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
        <p:cNvGrpSpPr/>
        <p:nvPr/>
      </p:nvGrpSpPr>
      <p:grpSpPr>
        <a:xfrm>
          <a:off x="0" y="0"/>
          <a:ext cx="0" cy="0"/>
          <a:chOff x="0" y="0"/>
          <a:chExt cx="0" cy="0"/>
        </a:xfrm>
      </p:grpSpPr>
      <p:sp>
        <p:nvSpPr>
          <p:cNvPr id="20" name="Google Shape;20;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 name="Google Shape;2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2" name="Google Shape;22;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2</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 name="Google Shape;36;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37" name="Google Shape;37;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3</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65" name="Google Shape;6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4</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0" name="Google Shape;8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5</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1be03ef2b_0_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2f1be03ef2b_0_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87" name="Google Shape;87;g2f1be03ef2b_0_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6</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txBox="1">
            <a:spLocks noGrp="1"/>
          </p:cNvSpPr>
          <p:nvPr>
            <p:ph type="body" idx="1"/>
          </p:nvPr>
        </p:nvSpPr>
        <p:spPr>
          <a:xfrm>
            <a:off x="822950" y="6949425"/>
            <a:ext cx="6583675" cy="6583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7: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 name="Google Shape;99;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00" name="Google Shape;100;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8</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1be03ef2b_0_7: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g2f1be03ef2b_0_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16" name="Google Shape;116;g2f1be03ef2b_0_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IN" sz="1800">
                <a:solidFill>
                  <a:schemeClr val="dk1"/>
                </a:solidFill>
                <a:latin typeface="Calibri"/>
                <a:ea typeface="Calibri"/>
                <a:cs typeface="Calibri"/>
                <a:sym typeface="Calibri"/>
              </a:rPr>
              <a:t>9</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sp>
        <p:nvSpPr>
          <p:cNvPr id="12" name="Google Shape;12;p1"/>
          <p:cNvSpPr/>
          <p:nvPr/>
        </p:nvSpPr>
        <p:spPr>
          <a:xfrm>
            <a:off x="0" y="4369"/>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3375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p:txBody>
      </p:sp>
      <p:sp>
        <p:nvSpPr>
          <p:cNvPr id="13" name="Google Shape;13;p1"/>
          <p:cNvSpPr/>
          <p:nvPr/>
        </p:nvSpPr>
        <p:spPr>
          <a:xfrm>
            <a:off x="541307" y="3505294"/>
            <a:ext cx="7415927" cy="2156438"/>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484237"/>
              </a:buClr>
              <a:buSzPts val="4860"/>
              <a:buFont typeface="Times New Roman"/>
              <a:buNone/>
            </a:pPr>
            <a:r>
              <a:rPr lang="en-IN" sz="4860" b="1" i="0" u="none" strike="noStrike" cap="none">
                <a:solidFill>
                  <a:srgbClr val="484237"/>
                </a:solidFill>
                <a:latin typeface="Times New Roman"/>
                <a:ea typeface="Times New Roman"/>
                <a:cs typeface="Times New Roman"/>
                <a:sym typeface="Times New Roman"/>
              </a:rPr>
              <a:t>Agribot : Plantation and AI Driven Quality Insights</a:t>
            </a:r>
            <a:endParaRPr sz="4860" b="0" i="0" u="none" strike="noStrike" cap="none">
              <a:solidFill>
                <a:schemeClr val="dk1"/>
              </a:solidFill>
              <a:latin typeface="Times New Roman"/>
              <a:ea typeface="Times New Roman"/>
              <a:cs typeface="Times New Roman"/>
              <a:sym typeface="Times New Roman"/>
            </a:endParaRPr>
          </a:p>
        </p:txBody>
      </p:sp>
      <p:sp>
        <p:nvSpPr>
          <p:cNvPr id="14" name="Google Shape;14;p1"/>
          <p:cNvSpPr/>
          <p:nvPr/>
        </p:nvSpPr>
        <p:spPr>
          <a:xfrm>
            <a:off x="864037" y="6781205"/>
            <a:ext cx="394930" cy="394930"/>
          </a:xfrm>
          <a:prstGeom prst="roundRect">
            <a:avLst>
              <a:gd name="adj" fmla="val 23151155"/>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769129" y="5641306"/>
            <a:ext cx="5486399" cy="2487629"/>
          </a:xfrm>
          <a:prstGeom prst="rect">
            <a:avLst/>
          </a:prstGeom>
          <a:no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Presented by :</a:t>
            </a:r>
            <a:endParaRPr/>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Vaibhav Nrupnarayan</a:t>
            </a:r>
            <a:endParaRPr/>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Harish Bagul</a:t>
            </a:r>
            <a:endParaRPr/>
          </a:p>
          <a:p>
            <a:pPr marL="0" marR="0" lvl="0" indent="0" algn="l" rtl="0">
              <a:lnSpc>
                <a:spcPct val="14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Abhiman Bade</a:t>
            </a:r>
            <a:endParaRPr/>
          </a:p>
          <a:p>
            <a:pPr marL="0" marR="0" lvl="0" indent="0" algn="l" rtl="0">
              <a:lnSpc>
                <a:spcPct val="140000"/>
              </a:lnSpc>
              <a:spcBef>
                <a:spcPts val="0"/>
              </a:spcBef>
              <a:spcAft>
                <a:spcPts val="0"/>
              </a:spcAft>
              <a:buClr>
                <a:schemeClr val="dk1"/>
              </a:buClr>
              <a:buSzPts val="2430"/>
              <a:buFont typeface="Calibri"/>
              <a:buNone/>
            </a:pPr>
            <a:endParaRPr sz="2430" b="0" i="0" u="none" strike="noStrike" cap="none">
              <a:solidFill>
                <a:schemeClr val="dk1"/>
              </a:solidFill>
              <a:latin typeface="Times New Roman"/>
              <a:ea typeface="Times New Roman"/>
              <a:cs typeface="Times New Roman"/>
              <a:sym typeface="Times New Roman"/>
            </a:endParaRPr>
          </a:p>
        </p:txBody>
      </p:sp>
      <p:pic>
        <p:nvPicPr>
          <p:cNvPr id="16" name="Google Shape;16;p1" descr="Raisoni Logo"/>
          <p:cNvPicPr preferRelativeResize="0"/>
          <p:nvPr/>
        </p:nvPicPr>
        <p:blipFill rotWithShape="1">
          <a:blip r:embed="rId3">
            <a:alphaModFix/>
          </a:blip>
          <a:srcRect/>
          <a:stretch/>
        </p:blipFill>
        <p:spPr>
          <a:xfrm>
            <a:off x="387275" y="237324"/>
            <a:ext cx="3704423" cy="1727399"/>
          </a:xfrm>
          <a:prstGeom prst="rect">
            <a:avLst/>
          </a:prstGeom>
          <a:noFill/>
          <a:ln>
            <a:noFill/>
          </a:ln>
        </p:spPr>
      </p:pic>
      <p:sp>
        <p:nvSpPr>
          <p:cNvPr id="17" name="Google Shape;17;p1"/>
          <p:cNvSpPr txBox="1"/>
          <p:nvPr/>
        </p:nvSpPr>
        <p:spPr>
          <a:xfrm>
            <a:off x="4875110" y="5641306"/>
            <a:ext cx="4880180" cy="11172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Guide:</a:t>
            </a:r>
            <a:endParaRPr/>
          </a:p>
          <a:p>
            <a:pPr marL="0" marR="0" lvl="0" indent="0" algn="l" rtl="0">
              <a:lnSpc>
                <a:spcPct val="100000"/>
              </a:lnSpc>
              <a:spcBef>
                <a:spcPts val="0"/>
              </a:spcBef>
              <a:spcAft>
                <a:spcPts val="0"/>
              </a:spcAft>
              <a:buClr>
                <a:srgbClr val="746558"/>
              </a:buClr>
              <a:buSzPts val="2430"/>
              <a:buFont typeface="Times New Roman"/>
              <a:buNone/>
            </a:pPr>
            <a:r>
              <a:rPr lang="en-IN" sz="2430" b="1" i="0" u="none" strike="noStrike" cap="none">
                <a:solidFill>
                  <a:srgbClr val="746558"/>
                </a:solidFill>
                <a:latin typeface="Times New Roman"/>
                <a:ea typeface="Times New Roman"/>
                <a:cs typeface="Times New Roman"/>
                <a:sym typeface="Times New Roman"/>
              </a:rPr>
              <a:t>Dr. Kavita Joshi</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txBox="1"/>
          <p:nvPr/>
        </p:nvSpPr>
        <p:spPr>
          <a:xfrm>
            <a:off x="387275" y="2820160"/>
            <a:ext cx="9948951"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rgbClr val="595959"/>
                </a:solidFill>
                <a:latin typeface="Times New Roman"/>
                <a:ea typeface="Times New Roman"/>
                <a:cs typeface="Times New Roman"/>
                <a:sym typeface="Times New Roman"/>
              </a:rPr>
              <a:t>Department of Electronics and Telecommunication Engineering</a:t>
            </a:r>
            <a:endParaRPr/>
          </a:p>
          <a:p>
            <a:pPr marL="0" marR="0" lvl="0" indent="0" algn="l" rtl="0">
              <a:lnSpc>
                <a:spcPct val="100000"/>
              </a:lnSpc>
              <a:spcBef>
                <a:spcPts val="0"/>
              </a:spcBef>
              <a:spcAft>
                <a:spcPts val="0"/>
              </a:spcAft>
              <a:buClr>
                <a:schemeClr val="dk1"/>
              </a:buClr>
              <a:buSzPts val="1600"/>
              <a:buFont typeface="Calibri"/>
              <a:buNone/>
            </a:pPr>
            <a:endParaRPr sz="1600" b="1">
              <a:solidFill>
                <a:srgbClr val="59595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9"/>
          <p:cNvSpPr/>
          <p:nvPr/>
        </p:nvSpPr>
        <p:spPr>
          <a:xfrm>
            <a:off x="444894" y="545543"/>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sp>
        <p:nvSpPr>
          <p:cNvPr id="133" name="Google Shape;133;p9"/>
          <p:cNvSpPr/>
          <p:nvPr/>
        </p:nvSpPr>
        <p:spPr>
          <a:xfrm>
            <a:off x="9022496" y="2149611"/>
            <a:ext cx="4787979" cy="2050672"/>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34" name="Google Shape;134;p9"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35" name="Google Shape;135;p9"/>
          <p:cNvSpPr txBox="1"/>
          <p:nvPr/>
        </p:nvSpPr>
        <p:spPr>
          <a:xfrm>
            <a:off x="1859306" y="2061764"/>
            <a:ext cx="5924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Here is the block diagram of the software with which we can detect the quality of the rice plant. The Machine Learning is used to detect the difference between the good quality product and the bad quality product. </a:t>
            </a:r>
            <a:endParaRPr/>
          </a:p>
        </p:txBody>
      </p:sp>
      <p:sp>
        <p:nvSpPr>
          <p:cNvPr id="136" name="Google Shape;136;p9"/>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Calibri"/>
                <a:ea typeface="Calibri"/>
                <a:cs typeface="Calibri"/>
                <a:sym typeface="Calibri"/>
              </a:rPr>
              <a:t>Software Architecture: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7" name="Google Shape;137;p9"/>
          <p:cNvPicPr preferRelativeResize="0"/>
          <p:nvPr/>
        </p:nvPicPr>
        <p:blipFill rotWithShape="1">
          <a:blip r:embed="rId4">
            <a:alphaModFix/>
          </a:blip>
          <a:srcRect/>
          <a:stretch/>
        </p:blipFill>
        <p:spPr>
          <a:xfrm>
            <a:off x="9261984" y="0"/>
            <a:ext cx="5368416" cy="8229600"/>
          </a:xfrm>
          <a:prstGeom prst="rect">
            <a:avLst/>
          </a:prstGeom>
          <a:noFill/>
          <a:ln>
            <a:noFill/>
          </a:ln>
        </p:spPr>
      </p:pic>
      <p:sp>
        <p:nvSpPr>
          <p:cNvPr id="138" name="Google Shape;138;p9"/>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0"/>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0"/>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Approximate Budget</a:t>
            </a:r>
            <a:endParaRPr/>
          </a:p>
        </p:txBody>
      </p:sp>
      <p:sp>
        <p:nvSpPr>
          <p:cNvPr id="147" name="Google Shape;147;p10"/>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148" name="Google Shape;148;p10"/>
          <p:cNvSpPr txBox="1"/>
          <p:nvPr/>
        </p:nvSpPr>
        <p:spPr>
          <a:xfrm>
            <a:off x="1282482" y="3395632"/>
            <a:ext cx="8610600" cy="3939602"/>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07000"/>
              </a:lnSpc>
              <a:spcBef>
                <a:spcPts val="0"/>
              </a:spcBef>
              <a:spcAft>
                <a:spcPts val="0"/>
              </a:spcAft>
              <a:buClr>
                <a:schemeClr val="dk1"/>
              </a:buClr>
              <a:buSzPts val="2000"/>
              <a:buFont typeface="Calibri"/>
              <a:buNone/>
            </a:pPr>
            <a:r>
              <a:rPr lang="en-IN" sz="2000" dirty="0">
                <a:solidFill>
                  <a:schemeClr val="dk1"/>
                </a:solidFill>
                <a:latin typeface="Calibri"/>
                <a:ea typeface="Calibri"/>
                <a:cs typeface="Calibri"/>
                <a:sym typeface="Calibri"/>
              </a:rPr>
              <a:t>Approximate Budget : 13,000 Rs – 16000 Rs</a:t>
            </a:r>
            <a:br>
              <a:rPr lang="en-IN" sz="2000" dirty="0">
                <a:solidFill>
                  <a:schemeClr val="dk1"/>
                </a:solidFill>
                <a:latin typeface="Calibri"/>
                <a:ea typeface="Calibri"/>
                <a:cs typeface="Calibri"/>
                <a:sym typeface="Calibri"/>
              </a:rPr>
            </a:br>
            <a:br>
              <a:rPr lang="en-IN" sz="2000" dirty="0">
                <a:solidFill>
                  <a:schemeClr val="dk1"/>
                </a:solidFill>
                <a:latin typeface="Calibri"/>
                <a:ea typeface="Calibri"/>
                <a:cs typeface="Calibri"/>
                <a:sym typeface="Calibri"/>
              </a:rPr>
            </a:br>
            <a:r>
              <a:rPr lang="en-IN" sz="2000" dirty="0">
                <a:solidFill>
                  <a:schemeClr val="dk1"/>
                </a:solidFill>
                <a:latin typeface="Calibri"/>
                <a:ea typeface="Calibri"/>
                <a:cs typeface="Calibri"/>
                <a:sym typeface="Calibri"/>
              </a:rPr>
              <a:t>includes:</a:t>
            </a:r>
            <a:endParaRPr dirty="0"/>
          </a:p>
          <a:p>
            <a:pPr marL="0" marR="0" lvl="0" indent="0" algn="l" rtl="0">
              <a:lnSpc>
                <a:spcPct val="107000"/>
              </a:lnSpc>
              <a:spcBef>
                <a:spcPts val="800"/>
              </a:spcBef>
              <a:spcAft>
                <a:spcPts val="0"/>
              </a:spcAft>
              <a:buClr>
                <a:schemeClr val="dk1"/>
              </a:buClr>
              <a:buSzPts val="2000"/>
              <a:buFont typeface="Calibri"/>
              <a:buNone/>
            </a:pPr>
            <a:br>
              <a:rPr lang="en-IN" sz="2000" dirty="0">
                <a:solidFill>
                  <a:schemeClr val="dk1"/>
                </a:solidFill>
                <a:latin typeface="Calibri"/>
                <a:ea typeface="Calibri"/>
                <a:cs typeface="Calibri"/>
                <a:sym typeface="Calibri"/>
              </a:rPr>
            </a:br>
            <a:r>
              <a:rPr lang="en-IN" sz="2000" dirty="0">
                <a:solidFill>
                  <a:schemeClr val="dk1"/>
                </a:solidFill>
                <a:latin typeface="Calibri"/>
                <a:ea typeface="Calibri"/>
                <a:cs typeface="Calibri"/>
                <a:sym typeface="Calibri"/>
              </a:rPr>
              <a:t> - </a:t>
            </a:r>
            <a:r>
              <a:rPr lang="en-IN" sz="1800" dirty="0">
                <a:solidFill>
                  <a:schemeClr val="dk1"/>
                </a:solidFill>
                <a:latin typeface="Calibri"/>
                <a:ea typeface="Calibri"/>
                <a:cs typeface="Calibri"/>
                <a:sym typeface="Calibri"/>
              </a:rPr>
              <a:t>Raspberry pi 4 : 6000</a:t>
            </a:r>
            <a:endParaRPr dirty="0"/>
          </a:p>
          <a:p>
            <a:pPr marL="0" marR="0" lvl="0" indent="0" algn="l" rtl="0">
              <a:lnSpc>
                <a:spcPct val="107000"/>
              </a:lnSpc>
              <a:spcBef>
                <a:spcPts val="80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 - chassis and rice planter: 2000</a:t>
            </a:r>
            <a:endParaRPr dirty="0"/>
          </a:p>
          <a:p>
            <a:pPr marL="0" marR="0" lvl="0" indent="0" algn="l" rtl="0">
              <a:lnSpc>
                <a:spcPct val="107000"/>
              </a:lnSpc>
              <a:spcBef>
                <a:spcPts val="80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 - Raspberry Pi Camera Module V2 (8 Megapixel): 3000</a:t>
            </a:r>
            <a:endParaRPr dirty="0"/>
          </a:p>
          <a:p>
            <a:pPr marL="0" marR="0" lvl="0" indent="0" algn="l" rtl="0">
              <a:lnSpc>
                <a:spcPct val="107000"/>
              </a:lnSpc>
              <a:spcBef>
                <a:spcPts val="80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 - </a:t>
            </a:r>
            <a:r>
              <a:rPr lang="en-IN" sz="1800" dirty="0">
                <a:solidFill>
                  <a:schemeClr val="dk1"/>
                </a:solidFill>
                <a:latin typeface="Times New Roman"/>
                <a:ea typeface="Calibri"/>
                <a:cs typeface="Times New Roman"/>
                <a:sym typeface="Times New Roman"/>
              </a:rPr>
              <a:t>Battery</a:t>
            </a:r>
            <a:r>
              <a:rPr lang="en-IN" sz="1800" dirty="0">
                <a:solidFill>
                  <a:schemeClr val="dk1"/>
                </a:solidFill>
                <a:latin typeface="Times New Roman"/>
                <a:ea typeface="Times New Roman"/>
                <a:cs typeface="Times New Roman"/>
                <a:sym typeface="Times New Roman"/>
              </a:rPr>
              <a:t> unit</a:t>
            </a:r>
            <a:r>
              <a:rPr lang="en-IN" sz="1800" dirty="0">
                <a:solidFill>
                  <a:schemeClr val="dk1"/>
                </a:solidFill>
                <a:latin typeface="Calibri"/>
                <a:ea typeface="Calibri"/>
                <a:cs typeface="Calibri"/>
                <a:sym typeface="Calibri"/>
              </a:rPr>
              <a:t>: 2500</a:t>
            </a:r>
            <a:endParaRPr dirty="0"/>
          </a:p>
          <a:p>
            <a:pPr marL="0" marR="0" lvl="0" indent="0" algn="l" rtl="0">
              <a:lnSpc>
                <a:spcPct val="107000"/>
              </a:lnSpc>
              <a:spcBef>
                <a:spcPts val="80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 - Stepper Motor(DC 12v) : 2000</a:t>
            </a:r>
            <a:endParaRPr dirty="0"/>
          </a:p>
          <a:p>
            <a:pPr marL="0" marR="0" lvl="0" indent="0" algn="l" rtl="0">
              <a:lnSpc>
                <a:spcPct val="107000"/>
              </a:lnSpc>
              <a:spcBef>
                <a:spcPts val="80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 - Motor controller : 300</a:t>
            </a:r>
            <a:endParaRPr dirty="0"/>
          </a:p>
          <a:p>
            <a:pPr marL="0" marR="0" lvl="0" indent="0" algn="l" rtl="0">
              <a:lnSpc>
                <a:spcPct val="107000"/>
              </a:lnSpc>
              <a:spcBef>
                <a:spcPts val="80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 - Miscellaneous : 1500</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p:nvPr/>
        </p:nvSpPr>
        <p:spPr>
          <a:xfrm>
            <a:off x="864037" y="651748"/>
            <a:ext cx="9065776"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155" name="Google Shape;155;p11"/>
          <p:cNvSpPr txBox="1"/>
          <p:nvPr/>
        </p:nvSpPr>
        <p:spPr>
          <a:xfrm>
            <a:off x="477047" y="414861"/>
            <a:ext cx="797599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Project Planner </a:t>
            </a:r>
            <a:endParaRPr/>
          </a:p>
        </p:txBody>
      </p:sp>
      <p:graphicFrame>
        <p:nvGraphicFramePr>
          <p:cNvPr id="156" name="Google Shape;156;p11"/>
          <p:cNvGraphicFramePr/>
          <p:nvPr/>
        </p:nvGraphicFramePr>
        <p:xfrm>
          <a:off x="864037" y="1914862"/>
          <a:ext cx="12421625" cy="5467900"/>
        </p:xfrm>
        <a:graphic>
          <a:graphicData uri="http://schemas.openxmlformats.org/drawingml/2006/table">
            <a:tbl>
              <a:tblPr>
                <a:noFill/>
                <a:tableStyleId>{EFA31E63-AD88-464B-A117-9B8DE1D188AD}</a:tableStyleId>
              </a:tblPr>
              <a:tblGrid>
                <a:gridCol w="4491950">
                  <a:extLst>
                    <a:ext uri="{9D8B030D-6E8A-4147-A177-3AD203B41FA5}">
                      <a16:colId xmlns:a16="http://schemas.microsoft.com/office/drawing/2014/main" val="20000"/>
                    </a:ext>
                  </a:extLst>
                </a:gridCol>
                <a:gridCol w="1293425">
                  <a:extLst>
                    <a:ext uri="{9D8B030D-6E8A-4147-A177-3AD203B41FA5}">
                      <a16:colId xmlns:a16="http://schemas.microsoft.com/office/drawing/2014/main" val="20001"/>
                    </a:ext>
                  </a:extLst>
                </a:gridCol>
                <a:gridCol w="1293425">
                  <a:extLst>
                    <a:ext uri="{9D8B030D-6E8A-4147-A177-3AD203B41FA5}">
                      <a16:colId xmlns:a16="http://schemas.microsoft.com/office/drawing/2014/main" val="20002"/>
                    </a:ext>
                  </a:extLst>
                </a:gridCol>
                <a:gridCol w="1419350">
                  <a:extLst>
                    <a:ext uri="{9D8B030D-6E8A-4147-A177-3AD203B41FA5}">
                      <a16:colId xmlns:a16="http://schemas.microsoft.com/office/drawing/2014/main" val="20003"/>
                    </a:ext>
                  </a:extLst>
                </a:gridCol>
                <a:gridCol w="1365400">
                  <a:extLst>
                    <a:ext uri="{9D8B030D-6E8A-4147-A177-3AD203B41FA5}">
                      <a16:colId xmlns:a16="http://schemas.microsoft.com/office/drawing/2014/main" val="20004"/>
                    </a:ext>
                  </a:extLst>
                </a:gridCol>
                <a:gridCol w="1342000">
                  <a:extLst>
                    <a:ext uri="{9D8B030D-6E8A-4147-A177-3AD203B41FA5}">
                      <a16:colId xmlns:a16="http://schemas.microsoft.com/office/drawing/2014/main" val="20005"/>
                    </a:ext>
                  </a:extLst>
                </a:gridCol>
                <a:gridCol w="1216075">
                  <a:extLst>
                    <a:ext uri="{9D8B030D-6E8A-4147-A177-3AD203B41FA5}">
                      <a16:colId xmlns:a16="http://schemas.microsoft.com/office/drawing/2014/main" val="20006"/>
                    </a:ext>
                  </a:extLst>
                </a:gridCol>
              </a:tblGrid>
              <a:tr h="626300">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 Months  Activities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JULY’24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AUG’24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SEP’24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OCT’24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NOV’24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DEC’24</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7181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Literature Reviews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1"/>
                  </a:ext>
                </a:extLst>
              </a:tr>
              <a:tr h="71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Component Identification &amp; Selection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Times New Roman"/>
                        <a:buNone/>
                      </a:pPr>
                      <a:r>
                        <a:rPr lang="en-IN" sz="3600" b="1" i="0" u="none" strike="noStrike" cap="none">
                          <a:solidFill>
                            <a:schemeClr val="dk1"/>
                          </a:solidFill>
                          <a:latin typeface="Times New Roman"/>
                          <a:ea typeface="Times New Roman"/>
                          <a:cs typeface="Times New Roman"/>
                          <a:sym typeface="Times New Roman"/>
                        </a:rPr>
                        <a: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2"/>
                  </a:ext>
                </a:extLst>
              </a:tr>
              <a:tr h="680675">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Designing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3"/>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Experimental Analysis</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4"/>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Fabrication</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5"/>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Testing and Debugging</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6"/>
                  </a:ext>
                </a:extLst>
              </a:tr>
              <a:tr h="682550">
                <a:tc>
                  <a:txBody>
                    <a:bodyPr/>
                    <a:lstStyle/>
                    <a:p>
                      <a:pPr marL="0" marR="0" lvl="0" indent="0" algn="l" rtl="0">
                        <a:lnSpc>
                          <a:spcPct val="115000"/>
                        </a:lnSpc>
                        <a:spcBef>
                          <a:spcPts val="0"/>
                        </a:spcBef>
                        <a:spcAft>
                          <a:spcPts val="0"/>
                        </a:spcAft>
                        <a:buClr>
                          <a:schemeClr val="lt1"/>
                        </a:buClr>
                        <a:buSzPts val="2000"/>
                        <a:buFont typeface="Times New Roman"/>
                        <a:buNone/>
                      </a:pPr>
                      <a:r>
                        <a:rPr lang="en-IN" sz="2000" b="1" i="0" u="none" strike="noStrike" cap="none">
                          <a:solidFill>
                            <a:schemeClr val="lt1"/>
                          </a:solidFill>
                          <a:latin typeface="Times New Roman"/>
                          <a:ea typeface="Times New Roman"/>
                          <a:cs typeface="Times New Roman"/>
                          <a:sym typeface="Times New Roman"/>
                        </a:rPr>
                        <a:t>Preparation of Project Report</a:t>
                      </a:r>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tc>
                  <a:txBody>
                    <a:bodyPr/>
                    <a:lstStyle/>
                    <a:p>
                      <a:pPr marL="0" marR="0" lvl="0" indent="0" algn="ctr" rtl="0">
                        <a:lnSpc>
                          <a:spcPct val="115000"/>
                        </a:lnSpc>
                        <a:spcBef>
                          <a:spcPts val="0"/>
                        </a:spcBef>
                        <a:spcAft>
                          <a:spcPts val="0"/>
                        </a:spcAft>
                        <a:buClr>
                          <a:schemeClr val="dk1"/>
                        </a:buClr>
                        <a:buSzPts val="3600"/>
                        <a:buFont typeface="Calibri"/>
                        <a:buNone/>
                      </a:pPr>
                      <a:endParaRPr sz="3600" b="1"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8CBA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2"/>
          <p:cNvSpPr/>
          <p:nvPr/>
        </p:nvSpPr>
        <p:spPr>
          <a:xfrm>
            <a:off x="11430" y="2286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2"/>
          <p:cNvSpPr/>
          <p:nvPr/>
        </p:nvSpPr>
        <p:spPr>
          <a:xfrm>
            <a:off x="1539954" y="750689"/>
            <a:ext cx="11550372" cy="132159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4400">
                <a:solidFill>
                  <a:schemeClr val="accent1"/>
                </a:solidFill>
                <a:latin typeface="Aparajita"/>
                <a:ea typeface="Aparajita"/>
                <a:cs typeface="Aparajita"/>
                <a:sym typeface="Aparajita"/>
              </a:rPr>
              <a:t>Probable Outcomes</a:t>
            </a:r>
            <a:endParaRPr/>
          </a:p>
        </p:txBody>
      </p:sp>
      <p:sp>
        <p:nvSpPr>
          <p:cNvPr id="165" name="Google Shape;165;p12"/>
          <p:cNvSpPr/>
          <p:nvPr/>
        </p:nvSpPr>
        <p:spPr>
          <a:xfrm>
            <a:off x="1702951" y="2812018"/>
            <a:ext cx="149662"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6" name="Google Shape;166;p12"/>
          <p:cNvSpPr/>
          <p:nvPr/>
        </p:nvSpPr>
        <p:spPr>
          <a:xfrm>
            <a:off x="2226945" y="2732842"/>
            <a:ext cx="4120991"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67" name="Google Shape;167;p12"/>
          <p:cNvSpPr/>
          <p:nvPr/>
        </p:nvSpPr>
        <p:spPr>
          <a:xfrm>
            <a:off x="2226945" y="3190042"/>
            <a:ext cx="4982528" cy="1353026"/>
          </a:xfrm>
          <a:prstGeom prst="rect">
            <a:avLst/>
          </a:prstGeom>
          <a:noFill/>
          <a:ln>
            <a:noFill/>
          </a:ln>
        </p:spPr>
        <p:txBody>
          <a:bodyPr spcFirstLastPara="1" wrap="square" lIns="91425" tIns="45700" rIns="91425" bIns="45700" anchor="t" anchorCtr="0">
            <a:noAutofit/>
          </a:bodyPr>
          <a:lstStyle/>
          <a:p>
            <a:pPr marL="0" marR="0" lvl="0" indent="0" algn="l" rtl="0">
              <a:lnSpc>
                <a:spcPct val="160000"/>
              </a:lnSpc>
              <a:spcBef>
                <a:spcPts val="0"/>
              </a:spcBef>
              <a:spcAft>
                <a:spcPts val="0"/>
              </a:spcAft>
              <a:buClr>
                <a:schemeClr val="dk1"/>
              </a:buClr>
              <a:buSzPts val="1665"/>
              <a:buFont typeface="Calibri"/>
              <a:buNone/>
            </a:pPr>
            <a:endParaRPr sz="1665">
              <a:solidFill>
                <a:schemeClr val="dk1"/>
              </a:solidFill>
              <a:latin typeface="Calibri"/>
              <a:ea typeface="Calibri"/>
              <a:cs typeface="Calibri"/>
              <a:sym typeface="Calibri"/>
            </a:endParaRPr>
          </a:p>
        </p:txBody>
      </p:sp>
      <p:sp>
        <p:nvSpPr>
          <p:cNvPr id="168" name="Google Shape;168;p12"/>
          <p:cNvSpPr/>
          <p:nvPr/>
        </p:nvSpPr>
        <p:spPr>
          <a:xfrm>
            <a:off x="1682234" y="5409605"/>
            <a:ext cx="191095" cy="31718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97"/>
              <a:buFont typeface="Calibri"/>
              <a:buNone/>
            </a:pPr>
            <a:endParaRPr sz="2497">
              <a:solidFill>
                <a:schemeClr val="dk1"/>
              </a:solidFill>
              <a:latin typeface="Calibri"/>
              <a:ea typeface="Calibri"/>
              <a:cs typeface="Calibri"/>
              <a:sym typeface="Calibri"/>
            </a:endParaRPr>
          </a:p>
        </p:txBody>
      </p:sp>
      <p:sp>
        <p:nvSpPr>
          <p:cNvPr id="169" name="Google Shape;169;p12"/>
          <p:cNvSpPr/>
          <p:nvPr/>
        </p:nvSpPr>
        <p:spPr>
          <a:xfrm>
            <a:off x="2226945" y="5330428"/>
            <a:ext cx="3883462" cy="330398"/>
          </a:xfrm>
          <a:prstGeom prst="rect">
            <a:avLst/>
          </a:prstGeom>
          <a:noFill/>
          <a:ln>
            <a:noFill/>
          </a:ln>
        </p:spPr>
        <p:txBody>
          <a:bodyPr spcFirstLastPara="1" wrap="square" lIns="91425" tIns="45700" rIns="91425" bIns="45700" anchor="t" anchorCtr="0">
            <a:noAutofit/>
          </a:bodyPr>
          <a:lstStyle/>
          <a:p>
            <a:pPr marL="0" marR="0" lvl="0" indent="0" algn="l" rtl="0">
              <a:lnSpc>
                <a:spcPct val="125036"/>
              </a:lnSpc>
              <a:spcBef>
                <a:spcPts val="0"/>
              </a:spcBef>
              <a:spcAft>
                <a:spcPts val="0"/>
              </a:spcAft>
              <a:buClr>
                <a:schemeClr val="dk1"/>
              </a:buClr>
              <a:buSzPts val="2081"/>
              <a:buFont typeface="Calibri"/>
              <a:buNone/>
            </a:pPr>
            <a:endParaRPr sz="2081">
              <a:solidFill>
                <a:schemeClr val="dk1"/>
              </a:solidFill>
              <a:latin typeface="Calibri"/>
              <a:ea typeface="Calibri"/>
              <a:cs typeface="Calibri"/>
              <a:sym typeface="Calibri"/>
            </a:endParaRPr>
          </a:p>
        </p:txBody>
      </p:sp>
      <p:sp>
        <p:nvSpPr>
          <p:cNvPr id="170" name="Google Shape;170;p12"/>
          <p:cNvSpPr/>
          <p:nvPr/>
        </p:nvSpPr>
        <p:spPr>
          <a:xfrm>
            <a:off x="1539954" y="2263606"/>
            <a:ext cx="11550372" cy="2800726"/>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Arial"/>
                <a:ea typeface="Arial"/>
                <a:cs typeface="Arial"/>
                <a:sym typeface="Arial"/>
              </a:rPr>
              <a:t>Increased</a:t>
            </a:r>
            <a:r>
              <a:rPr lang="en-IN" sz="1800" b="1" dirty="0">
                <a:solidFill>
                  <a:schemeClr val="dk1"/>
                </a:solidFill>
              </a:rPr>
              <a:t> Production of the Crop</a:t>
            </a:r>
            <a:r>
              <a:rPr lang="en-IN" sz="1800" b="1" i="0" u="none" strike="noStrike" cap="none" dirty="0">
                <a:solidFill>
                  <a:schemeClr val="dk1"/>
                </a:solidFill>
                <a:latin typeface="Arial"/>
                <a:ea typeface="Arial"/>
                <a:cs typeface="Arial"/>
                <a:sym typeface="Arial"/>
              </a:rPr>
              <a:t>:</a:t>
            </a:r>
            <a:endParaRPr sz="18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Arial"/>
                <a:ea typeface="Arial"/>
                <a:cs typeface="Arial"/>
                <a:sym typeface="Arial"/>
              </a:rPr>
              <a:t>Improved rice yields due to resource management.</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Arial"/>
                <a:ea typeface="Arial"/>
                <a:cs typeface="Arial"/>
                <a:sym typeface="Arial"/>
              </a:rPr>
              <a:t>Enhanced Quality Control:</a:t>
            </a:r>
            <a:endParaRPr sz="18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Arial"/>
                <a:ea typeface="Arial"/>
                <a:cs typeface="Arial"/>
                <a:sym typeface="Arial"/>
              </a:rPr>
              <a:t>Achieve a improvement in rice quality.</a:t>
            </a: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Arial"/>
                <a:ea typeface="Arial"/>
                <a:cs typeface="Arial"/>
                <a:sym typeface="Arial"/>
              </a:rPr>
              <a:t>Adoption and Impact:</a:t>
            </a:r>
            <a:endParaRPr sz="1800" b="0" i="0" u="none" strike="noStrike" cap="none" dirty="0">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dirty="0">
                <a:solidFill>
                  <a:schemeClr val="dk1"/>
                </a:solidFill>
              </a:rPr>
              <a:t>No need to pay high salary to the </a:t>
            </a:r>
            <a:r>
              <a:rPr lang="en-IN" sz="1800" dirty="0" err="1">
                <a:solidFill>
                  <a:schemeClr val="dk1"/>
                </a:solidFill>
              </a:rPr>
              <a:t>labor</a:t>
            </a:r>
            <a:r>
              <a:rPr lang="en-IN" sz="1800" dirty="0">
                <a:solidFill>
                  <a:schemeClr val="dk1"/>
                </a:solidFill>
              </a:rPr>
              <a:t> by the</a:t>
            </a:r>
            <a:r>
              <a:rPr lang="en-IN" sz="1800" b="0" i="0" u="none" strike="noStrike" cap="none" dirty="0">
                <a:solidFill>
                  <a:schemeClr val="dk1"/>
                </a:solidFill>
                <a:latin typeface="Arial"/>
                <a:ea typeface="Arial"/>
                <a:cs typeface="Arial"/>
                <a:sym typeface="Arial"/>
              </a:rPr>
              <a:t> farmers, leading to </a:t>
            </a:r>
            <a:r>
              <a:rPr lang="en-IN" sz="1800" dirty="0">
                <a:solidFill>
                  <a:schemeClr val="dk1"/>
                </a:solidFill>
              </a:rPr>
              <a:t>less the overall cost</a:t>
            </a:r>
            <a:r>
              <a:rPr lang="en-IN" sz="1800" b="0" i="0" u="none" strike="noStrike" cap="none" dirty="0">
                <a:solidFill>
                  <a:schemeClr val="dk1"/>
                </a:solidFill>
                <a:latin typeface="Arial"/>
                <a:ea typeface="Arial"/>
                <a:cs typeface="Arial"/>
                <a:sym typeface="Arial"/>
              </a:rPr>
              <a:t> and improve profitability.</a:t>
            </a:r>
            <a:endParaRPr dirty="0"/>
          </a:p>
          <a:p>
            <a:pPr marR="0" lvl="0" algn="l" rtl="0">
              <a:lnSpc>
                <a:spcPct val="100000"/>
              </a:lnSpc>
              <a:spcBef>
                <a:spcPts val="0"/>
              </a:spcBef>
              <a:spcAft>
                <a:spcPts val="0"/>
              </a:spcAft>
              <a:buClr>
                <a:schemeClr val="dk1"/>
              </a:buClr>
              <a:buSzPts val="1800"/>
            </a:pPr>
            <a:endParaRPr dirty="0"/>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3"/>
          <p:cNvSpPr/>
          <p:nvPr/>
        </p:nvSpPr>
        <p:spPr>
          <a:xfrm>
            <a:off x="864037" y="2296954"/>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5400">
                <a:solidFill>
                  <a:schemeClr val="accent1"/>
                </a:solidFill>
                <a:latin typeface="Aparajita"/>
                <a:ea typeface="Aparajita"/>
                <a:cs typeface="Aparajita"/>
                <a:sym typeface="Aparajita"/>
              </a:rPr>
              <a:t>Conclusion</a:t>
            </a:r>
            <a:endParaRPr/>
          </a:p>
        </p:txBody>
      </p:sp>
      <p:sp>
        <p:nvSpPr>
          <p:cNvPr id="179" name="Google Shape;179;p13"/>
          <p:cNvSpPr/>
          <p:nvPr/>
        </p:nvSpPr>
        <p:spPr>
          <a:xfrm>
            <a:off x="864037" y="3562231"/>
            <a:ext cx="12902327" cy="2370296"/>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000" i="1" dirty="0">
                <a:solidFill>
                  <a:schemeClr val="dk1"/>
                </a:solidFill>
                <a:latin typeface="Calibri"/>
                <a:ea typeface="Calibri"/>
                <a:cs typeface="Calibri"/>
                <a:sym typeface="Calibri"/>
              </a:rPr>
              <a:t>Agribot: Rice Plantation and AI-Driven Quality Insights</a:t>
            </a:r>
            <a:r>
              <a:rPr lang="en-IN" sz="2000" dirty="0">
                <a:solidFill>
                  <a:schemeClr val="dk1"/>
                </a:solidFill>
                <a:latin typeface="Calibri"/>
                <a:ea typeface="Calibri"/>
                <a:cs typeface="Calibri"/>
                <a:sym typeface="Calibri"/>
              </a:rPr>
              <a:t> aims to revolutionize rice farming by integrating AI technology with data monitoring to optimize enhance crop quality, and promote sustainable practices. By addressing the inefficiencies and challenges in traditional rice farming, </a:t>
            </a:r>
            <a:r>
              <a:rPr lang="en-IN" sz="2000" i="1" dirty="0">
                <a:solidFill>
                  <a:schemeClr val="dk1"/>
                </a:solidFill>
                <a:latin typeface="Calibri"/>
                <a:ea typeface="Calibri"/>
                <a:cs typeface="Calibri"/>
                <a:sym typeface="Calibri"/>
              </a:rPr>
              <a:t>Agribot</a:t>
            </a:r>
            <a:r>
              <a:rPr lang="en-IN" sz="2000" dirty="0">
                <a:solidFill>
                  <a:schemeClr val="dk1"/>
                </a:solidFill>
                <a:latin typeface="Calibri"/>
                <a:ea typeface="Calibri"/>
                <a:cs typeface="Calibri"/>
                <a:sym typeface="Calibri"/>
              </a:rPr>
              <a:t> seeks to improve yields and achieve high-quality production while ensuring environmental stewardship.</a:t>
            </a:r>
            <a:endParaRPr sz="2000" dirty="0">
              <a:solidFill>
                <a:schemeClr val="dk1"/>
              </a:solidFill>
              <a:latin typeface="Calibri"/>
              <a:ea typeface="Calibri"/>
              <a:cs typeface="Calibri"/>
              <a:sym typeface="Calibri"/>
            </a:endParaRPr>
          </a:p>
          <a:p>
            <a:pPr marL="0" marR="0" lvl="0" indent="0" algn="l" rtl="0">
              <a:lnSpc>
                <a:spcPct val="107000"/>
              </a:lnSpc>
              <a:spcBef>
                <a:spcPts val="80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88" name="Google Shape;188;p14"/>
          <p:cNvSpPr/>
          <p:nvPr/>
        </p:nvSpPr>
        <p:spPr>
          <a:xfrm>
            <a:off x="777975" y="1780821"/>
            <a:ext cx="12536245" cy="59708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[1] Effect for a Paddy Weeding Robot in Wet Rice Culture Hitoshi Sori∗, Hiroyuki Inoue∗, Hiroyuki Hatta∗∗, and Yasuhiro Ando∗∗ ∗National Institute of Technology, </a:t>
            </a:r>
            <a:r>
              <a:rPr lang="en-IN" sz="1800" dirty="0" err="1">
                <a:solidFill>
                  <a:schemeClr val="dk1"/>
                </a:solidFill>
                <a:latin typeface="Calibri"/>
                <a:ea typeface="Calibri"/>
                <a:cs typeface="Calibri"/>
                <a:sym typeface="Calibri"/>
              </a:rPr>
              <a:t>Tsuyama</a:t>
            </a:r>
            <a:r>
              <a:rPr lang="en-IN" sz="1800" dirty="0">
                <a:solidFill>
                  <a:schemeClr val="dk1"/>
                </a:solidFill>
                <a:latin typeface="Calibri"/>
                <a:ea typeface="Calibri"/>
                <a:cs typeface="Calibri"/>
                <a:sym typeface="Calibri"/>
              </a:rPr>
              <a:t> College 624-1 Numa, </a:t>
            </a:r>
            <a:r>
              <a:rPr lang="en-IN" sz="1800" dirty="0" err="1">
                <a:solidFill>
                  <a:schemeClr val="dk1"/>
                </a:solidFill>
                <a:latin typeface="Calibri"/>
                <a:ea typeface="Calibri"/>
                <a:cs typeface="Calibri"/>
                <a:sym typeface="Calibri"/>
              </a:rPr>
              <a:t>Tsuyama</a:t>
            </a:r>
            <a:r>
              <a:rPr lang="en-IN" sz="1800" dirty="0">
                <a:solidFill>
                  <a:schemeClr val="dk1"/>
                </a:solidFill>
                <a:latin typeface="Calibri"/>
                <a:ea typeface="Calibri"/>
                <a:cs typeface="Calibri"/>
                <a:sym typeface="Calibri"/>
              </a:rPr>
              <a:t>-city, Okayama 708-8509, Japan E-mail: sori@tsuyama-ct.ac.jp ∗∗IKOMA </a:t>
            </a:r>
            <a:r>
              <a:rPr lang="en-IN" sz="1800" dirty="0" err="1">
                <a:solidFill>
                  <a:schemeClr val="dk1"/>
                </a:solidFill>
                <a:latin typeface="Calibri"/>
                <a:ea typeface="Calibri"/>
                <a:cs typeface="Calibri"/>
                <a:sym typeface="Calibri"/>
              </a:rPr>
              <a:t>Robotech</a:t>
            </a:r>
            <a:r>
              <a:rPr lang="en-IN" sz="1800" dirty="0">
                <a:solidFill>
                  <a:schemeClr val="dk1"/>
                </a:solidFill>
                <a:latin typeface="Calibri"/>
                <a:ea typeface="Calibri"/>
                <a:cs typeface="Calibri"/>
                <a:sym typeface="Calibri"/>
              </a:rPr>
              <a:t> Corporation 634-28 Toshima, </a:t>
            </a:r>
            <a:r>
              <a:rPr lang="en-IN" sz="1800" dirty="0" err="1">
                <a:solidFill>
                  <a:schemeClr val="dk1"/>
                </a:solidFill>
                <a:latin typeface="Calibri"/>
                <a:ea typeface="Calibri"/>
                <a:cs typeface="Calibri"/>
                <a:sym typeface="Calibri"/>
              </a:rPr>
              <a:t>Tsuyama</a:t>
            </a:r>
            <a:r>
              <a:rPr lang="en-IN" sz="1800" dirty="0">
                <a:solidFill>
                  <a:schemeClr val="dk1"/>
                </a:solidFill>
                <a:latin typeface="Calibri"/>
                <a:ea typeface="Calibri"/>
                <a:cs typeface="Calibri"/>
                <a:sym typeface="Calibri"/>
              </a:rPr>
              <a:t>-city, Okayama 708-0016, Japan [Received September 20, 2017; accepted February 27, 2018]</a:t>
            </a:r>
            <a:endParaRPr dirty="0"/>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[2] Smart farming for improving agricultural management Elsayed Said Mohamed a,⇑ , AA. Belal a , Sameh </a:t>
            </a:r>
            <a:r>
              <a:rPr lang="en-IN" sz="1800" dirty="0" err="1">
                <a:solidFill>
                  <a:schemeClr val="dk1"/>
                </a:solidFill>
                <a:latin typeface="Calibri"/>
                <a:ea typeface="Calibri"/>
                <a:cs typeface="Calibri"/>
                <a:sym typeface="Calibri"/>
              </a:rPr>
              <a:t>Kotb</a:t>
            </a:r>
            <a:r>
              <a:rPr lang="en-IN" sz="1800" dirty="0">
                <a:solidFill>
                  <a:schemeClr val="dk1"/>
                </a:solidFill>
                <a:latin typeface="Calibri"/>
                <a:ea typeface="Calibri"/>
                <a:cs typeface="Calibri"/>
                <a:sym typeface="Calibri"/>
              </a:rPr>
              <a:t> Abd-</a:t>
            </a:r>
            <a:r>
              <a:rPr lang="en-IN" sz="1800" dirty="0" err="1">
                <a:solidFill>
                  <a:schemeClr val="dk1"/>
                </a:solidFill>
                <a:latin typeface="Calibri"/>
                <a:ea typeface="Calibri"/>
                <a:cs typeface="Calibri"/>
                <a:sym typeface="Calibri"/>
              </a:rPr>
              <a:t>Elmabod</a:t>
            </a:r>
            <a:r>
              <a:rPr lang="en-IN" sz="1800" dirty="0">
                <a:solidFill>
                  <a:schemeClr val="dk1"/>
                </a:solidFill>
                <a:latin typeface="Calibri"/>
                <a:ea typeface="Calibri"/>
                <a:cs typeface="Calibri"/>
                <a:sym typeface="Calibri"/>
              </a:rPr>
              <a:t> b , Mohammed A El-</a:t>
            </a:r>
            <a:r>
              <a:rPr lang="en-IN" sz="1800" dirty="0" err="1">
                <a:solidFill>
                  <a:schemeClr val="dk1"/>
                </a:solidFill>
                <a:latin typeface="Calibri"/>
                <a:ea typeface="Calibri"/>
                <a:cs typeface="Calibri"/>
                <a:sym typeface="Calibri"/>
              </a:rPr>
              <a:t>Shirbeny</a:t>
            </a:r>
            <a:r>
              <a:rPr lang="en-IN" sz="1800" dirty="0">
                <a:solidFill>
                  <a:schemeClr val="dk1"/>
                </a:solidFill>
                <a:latin typeface="Calibri"/>
                <a:ea typeface="Calibri"/>
                <a:cs typeface="Calibri"/>
                <a:sym typeface="Calibri"/>
              </a:rPr>
              <a:t> a , A. Gad a , Mohamed B Zahran a </a:t>
            </a:r>
            <a:r>
              <a:rPr lang="en-IN" sz="1800" dirty="0" err="1">
                <a:solidFill>
                  <a:schemeClr val="dk1"/>
                </a:solidFill>
                <a:latin typeface="Calibri"/>
                <a:ea typeface="Calibri"/>
                <a:cs typeface="Calibri"/>
                <a:sym typeface="Calibri"/>
              </a:rPr>
              <a:t>aNational</a:t>
            </a:r>
            <a:r>
              <a:rPr lang="en-IN" sz="1800" dirty="0">
                <a:solidFill>
                  <a:schemeClr val="dk1"/>
                </a:solidFill>
                <a:latin typeface="Calibri"/>
                <a:ea typeface="Calibri"/>
                <a:cs typeface="Calibri"/>
                <a:sym typeface="Calibri"/>
              </a:rPr>
              <a:t> Authority for Remote Sensing and Space Sciences (NARSS), Cairo 11843, Egypt b Soils &amp; Water Use Department, Agricultural and Biological Research Division, National Research Centre, Cairo 12622, Egypt</a:t>
            </a:r>
            <a:endParaRPr dirty="0"/>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[3] Image Processing Techniques for Diagnosing Rice Plant Disease: A Survey </a:t>
            </a:r>
            <a:r>
              <a:rPr lang="en-IN" sz="1800" dirty="0" err="1">
                <a:solidFill>
                  <a:schemeClr val="dk1"/>
                </a:solidFill>
                <a:latin typeface="Calibri"/>
                <a:ea typeface="Calibri"/>
                <a:cs typeface="Calibri"/>
                <a:sym typeface="Calibri"/>
              </a:rPr>
              <a:t>Prabira</a:t>
            </a:r>
            <a:r>
              <a:rPr lang="en-IN" sz="1800" dirty="0">
                <a:solidFill>
                  <a:schemeClr val="dk1"/>
                </a:solidFill>
                <a:latin typeface="Calibri"/>
                <a:ea typeface="Calibri"/>
                <a:cs typeface="Calibri"/>
                <a:sym typeface="Calibri"/>
              </a:rPr>
              <a:t> Kumar </a:t>
            </a:r>
            <a:r>
              <a:rPr lang="en-IN" sz="1800" dirty="0" err="1">
                <a:solidFill>
                  <a:schemeClr val="dk1"/>
                </a:solidFill>
                <a:latin typeface="Calibri"/>
                <a:ea typeface="Calibri"/>
                <a:cs typeface="Calibri"/>
                <a:sym typeface="Calibri"/>
              </a:rPr>
              <a:t>Sethya</a:t>
            </a:r>
            <a:r>
              <a:rPr lang="en-IN" sz="1800" dirty="0">
                <a:solidFill>
                  <a:schemeClr val="dk1"/>
                </a:solidFill>
                <a:latin typeface="Calibri"/>
                <a:ea typeface="Calibri"/>
                <a:cs typeface="Calibri"/>
                <a:sym typeface="Calibri"/>
              </a:rPr>
              <a:t> *, Nalini Kanta </a:t>
            </a:r>
            <a:r>
              <a:rPr lang="en-IN" sz="1800" dirty="0" err="1">
                <a:solidFill>
                  <a:schemeClr val="dk1"/>
                </a:solidFill>
                <a:latin typeface="Calibri"/>
                <a:ea typeface="Calibri"/>
                <a:cs typeface="Calibri"/>
                <a:sym typeface="Calibri"/>
              </a:rPr>
              <a:t>Barpandaa</a:t>
            </a:r>
            <a:r>
              <a:rPr lang="en-IN" sz="1800" dirty="0">
                <a:solidFill>
                  <a:schemeClr val="dk1"/>
                </a:solidFill>
                <a:latin typeface="Calibri"/>
                <a:ea typeface="Calibri"/>
                <a:cs typeface="Calibri"/>
                <a:sym typeface="Calibri"/>
              </a:rPr>
              <a:t> , Amiya Kumar </a:t>
            </a:r>
            <a:r>
              <a:rPr lang="en-IN" sz="1800" dirty="0" err="1">
                <a:solidFill>
                  <a:schemeClr val="dk1"/>
                </a:solidFill>
                <a:latin typeface="Calibri"/>
                <a:ea typeface="Calibri"/>
                <a:cs typeface="Calibri"/>
                <a:sym typeface="Calibri"/>
              </a:rPr>
              <a:t>Rathb</a:t>
            </a:r>
            <a:r>
              <a:rPr lang="en-IN" sz="1800" dirty="0">
                <a:solidFill>
                  <a:schemeClr val="dk1"/>
                </a:solidFill>
                <a:latin typeface="Calibri"/>
                <a:ea typeface="Calibri"/>
                <a:cs typeface="Calibri"/>
                <a:sym typeface="Calibri"/>
              </a:rPr>
              <a:t> , Santi Kumari </a:t>
            </a:r>
            <a:r>
              <a:rPr lang="en-IN" sz="1800" dirty="0" err="1">
                <a:solidFill>
                  <a:schemeClr val="dk1"/>
                </a:solidFill>
                <a:latin typeface="Calibri"/>
                <a:ea typeface="Calibri"/>
                <a:cs typeface="Calibri"/>
                <a:sym typeface="Calibri"/>
              </a:rPr>
              <a:t>Beherab</a:t>
            </a:r>
            <a:r>
              <a:rPr lang="en-IN" sz="1800" dirty="0">
                <a:solidFill>
                  <a:schemeClr val="dk1"/>
                </a:solidFill>
                <a:latin typeface="Calibri"/>
                <a:ea typeface="Calibri"/>
                <a:cs typeface="Calibri"/>
                <a:sym typeface="Calibri"/>
              </a:rPr>
              <a:t> a Department of Electronics, Sambalpur University, Jyoti Vihar, Burla and 768019, India b Department of Computer Science and Engineering, Veer Surendra Sai University of Technology, Burla and 768017, India </a:t>
            </a:r>
            <a:endParaRPr dirty="0"/>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[4] Rice Grain Identification and Quality Analysis using Image Processing based on Principal Component Analysis Muhammad Junaid Asif [1], [4], Tayyab Shahbaz [2], </a:t>
            </a:r>
            <a:r>
              <a:rPr lang="en-IN" sz="1800" dirty="0" err="1">
                <a:solidFill>
                  <a:schemeClr val="dk1"/>
                </a:solidFill>
                <a:latin typeface="Calibri"/>
                <a:ea typeface="Calibri"/>
                <a:cs typeface="Calibri"/>
                <a:sym typeface="Calibri"/>
              </a:rPr>
              <a:t>Dr.</a:t>
            </a:r>
            <a:r>
              <a:rPr lang="en-IN" sz="1800" dirty="0">
                <a:solidFill>
                  <a:schemeClr val="dk1"/>
                </a:solidFill>
                <a:latin typeface="Calibri"/>
                <a:ea typeface="Calibri"/>
                <a:cs typeface="Calibri"/>
                <a:sym typeface="Calibri"/>
              </a:rPr>
              <a:t> Syed Tahir Hussain Rizvi [3], Sajid Iqbal[1] [1] Department of Mechatronics &amp; Control Engineering, University of Engineering &amp; Technology, Lahore. [2] Department of Electrical Engineering, University of Engineering &amp; Technology, Lahore. [3] </a:t>
            </a:r>
            <a:r>
              <a:rPr lang="en-IN" sz="1800" dirty="0" err="1">
                <a:solidFill>
                  <a:schemeClr val="dk1"/>
                </a:solidFill>
                <a:latin typeface="Calibri"/>
                <a:ea typeface="Calibri"/>
                <a:cs typeface="Calibri"/>
                <a:sym typeface="Calibri"/>
              </a:rPr>
              <a:t>Dipartimento</a:t>
            </a:r>
            <a:r>
              <a:rPr lang="en-IN" sz="1800" dirty="0">
                <a:solidFill>
                  <a:schemeClr val="dk1"/>
                </a:solidFill>
                <a:latin typeface="Calibri"/>
                <a:ea typeface="Calibri"/>
                <a:cs typeface="Calibri"/>
                <a:sym typeface="Calibri"/>
              </a:rPr>
              <a:t> di </a:t>
            </a:r>
            <a:r>
              <a:rPr lang="en-IN" sz="1800" dirty="0" err="1">
                <a:solidFill>
                  <a:schemeClr val="dk1"/>
                </a:solidFill>
                <a:latin typeface="Calibri"/>
                <a:ea typeface="Calibri"/>
                <a:cs typeface="Calibri"/>
                <a:sym typeface="Calibri"/>
              </a:rPr>
              <a:t>Automatica</a:t>
            </a:r>
            <a:r>
              <a:rPr lang="en-IN" sz="1800" dirty="0">
                <a:solidFill>
                  <a:schemeClr val="dk1"/>
                </a:solidFill>
                <a:latin typeface="Calibri"/>
                <a:ea typeface="Calibri"/>
                <a:cs typeface="Calibri"/>
                <a:sym typeface="Calibri"/>
              </a:rPr>
              <a:t> e Informatica, </a:t>
            </a:r>
            <a:r>
              <a:rPr lang="en-IN" sz="1800" dirty="0" err="1">
                <a:solidFill>
                  <a:schemeClr val="dk1"/>
                </a:solidFill>
                <a:latin typeface="Calibri"/>
                <a:ea typeface="Calibri"/>
                <a:cs typeface="Calibri"/>
                <a:sym typeface="Calibri"/>
              </a:rPr>
              <a:t>Politecnico</a:t>
            </a:r>
            <a:r>
              <a:rPr lang="en-IN" sz="1800" dirty="0">
                <a:solidFill>
                  <a:schemeClr val="dk1"/>
                </a:solidFill>
                <a:latin typeface="Calibri"/>
                <a:ea typeface="Calibri"/>
                <a:cs typeface="Calibri"/>
                <a:sym typeface="Calibri"/>
              </a:rPr>
              <a:t> di Torino, Turin, Italy. [4] R&amp;D Engineer, AMBER Capacitors Limited, Lahore, Pakistan. </a:t>
            </a:r>
            <a:endParaRPr dirty="0"/>
          </a:p>
          <a:p>
            <a:pPr marL="0" marR="0" lvl="0" indent="0" algn="l" rtl="0">
              <a:lnSpc>
                <a:spcPct val="100000"/>
              </a:lnSpc>
              <a:spcBef>
                <a:spcPts val="0"/>
              </a:spcBef>
              <a:spcAft>
                <a:spcPts val="0"/>
              </a:spcAft>
              <a:buClr>
                <a:schemeClr val="dk1"/>
              </a:buClr>
              <a:buSzPts val="2000"/>
              <a:buFont typeface="Calibri"/>
              <a:buNone/>
            </a:pP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5"/>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44488" y="305321"/>
            <a:ext cx="6172200"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References</a:t>
            </a:r>
            <a:endParaRPr/>
          </a:p>
        </p:txBody>
      </p:sp>
      <p:sp>
        <p:nvSpPr>
          <p:cNvPr id="197" name="Google Shape;197;p15"/>
          <p:cNvSpPr txBox="1"/>
          <p:nvPr/>
        </p:nvSpPr>
        <p:spPr>
          <a:xfrm>
            <a:off x="444488" y="1361733"/>
            <a:ext cx="12349779" cy="61862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dirty="0">
                <a:solidFill>
                  <a:schemeClr val="dk1"/>
                </a:solidFill>
                <a:latin typeface="Calibri"/>
                <a:ea typeface="Calibri"/>
                <a:cs typeface="Calibri"/>
                <a:sym typeface="Calibri"/>
              </a:rPr>
              <a:t>[5] ROBOTICS APPLICATION IN AGRICULTURE Pramod Kumar </a:t>
            </a:r>
            <a:r>
              <a:rPr lang="en-IN" sz="1800" dirty="0" err="1">
                <a:solidFill>
                  <a:schemeClr val="dk1"/>
                </a:solidFill>
                <a:latin typeface="Calibri"/>
                <a:ea typeface="Calibri"/>
                <a:cs typeface="Calibri"/>
                <a:sym typeface="Calibri"/>
              </a:rPr>
              <a:t>Sahoo,Dilip</a:t>
            </a:r>
            <a:r>
              <a:rPr lang="en-IN" sz="1800" dirty="0">
                <a:solidFill>
                  <a:schemeClr val="dk1"/>
                </a:solidFill>
                <a:latin typeface="Calibri"/>
                <a:ea typeface="Calibri"/>
                <a:cs typeface="Calibri"/>
                <a:sym typeface="Calibri"/>
              </a:rPr>
              <a:t> Kumar Kushwaha, </a:t>
            </a:r>
            <a:r>
              <a:rPr lang="en-IN" sz="1800" dirty="0" err="1">
                <a:solidFill>
                  <a:schemeClr val="dk1"/>
                </a:solidFill>
                <a:latin typeface="Calibri"/>
                <a:ea typeface="Calibri"/>
                <a:cs typeface="Calibri"/>
                <a:sym typeface="Calibri"/>
              </a:rPr>
              <a:t>NrusinghCharanPradhan</a:t>
            </a:r>
            <a:r>
              <a:rPr lang="en-IN" sz="1800" dirty="0">
                <a:solidFill>
                  <a:schemeClr val="dk1"/>
                </a:solidFill>
                <a:latin typeface="Calibri"/>
                <a:ea typeface="Calibri"/>
                <a:cs typeface="Calibri"/>
                <a:sym typeface="Calibri"/>
              </a:rPr>
              <a:t>, </a:t>
            </a:r>
            <a:r>
              <a:rPr lang="en-IN" sz="1800" dirty="0" err="1">
                <a:solidFill>
                  <a:schemeClr val="dk1"/>
                </a:solidFill>
                <a:latin typeface="Calibri"/>
                <a:ea typeface="Calibri"/>
                <a:cs typeface="Calibri"/>
                <a:sym typeface="Calibri"/>
              </a:rPr>
              <a:t>YashMakwana</a:t>
            </a:r>
            <a:r>
              <a:rPr lang="en-IN" sz="1800" dirty="0">
                <a:solidFill>
                  <a:schemeClr val="dk1"/>
                </a:solidFill>
                <a:latin typeface="Calibri"/>
                <a:ea typeface="Calibri"/>
                <a:cs typeface="Calibri"/>
                <a:sym typeface="Calibri"/>
              </a:rPr>
              <a:t>, Mohit Kumar, </a:t>
            </a:r>
            <a:r>
              <a:rPr lang="en-IN" sz="1800" dirty="0" err="1">
                <a:solidFill>
                  <a:schemeClr val="dk1"/>
                </a:solidFill>
                <a:latin typeface="Calibri"/>
                <a:ea typeface="Calibri"/>
                <a:cs typeface="Calibri"/>
                <a:sym typeface="Calibri"/>
              </a:rPr>
              <a:t>MahendraJatoliya,MudeArjunNaik</a:t>
            </a:r>
            <a:r>
              <a:rPr lang="en-IN" sz="1800" dirty="0">
                <a:solidFill>
                  <a:schemeClr val="dk1"/>
                </a:solidFill>
                <a:latin typeface="Calibri"/>
                <a:ea typeface="Calibri"/>
                <a:cs typeface="Calibri"/>
                <a:sym typeface="Calibri"/>
              </a:rPr>
              <a:t>, Indra Mani Division of Agricultural Engineering, Indian Agricultural Research Institute, New Delhi 110012, India.</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[6] Design and Development of an Agricultural Robot for Crop Seeding Hussain Nor </a:t>
            </a:r>
            <a:r>
              <a:rPr lang="en-IN" sz="1800" dirty="0" err="1">
                <a:solidFill>
                  <a:schemeClr val="dk1"/>
                </a:solidFill>
                <a:latin typeface="Calibri"/>
                <a:ea typeface="Calibri"/>
                <a:cs typeface="Calibri"/>
                <a:sym typeface="Calibri"/>
              </a:rPr>
              <a:t>Azmia</a:t>
            </a:r>
            <a:r>
              <a:rPr lang="en-IN" sz="1800" dirty="0">
                <a:solidFill>
                  <a:schemeClr val="dk1"/>
                </a:solidFill>
                <a:latin typeface="Calibri"/>
                <a:ea typeface="Calibri"/>
                <a:cs typeface="Calibri"/>
                <a:sym typeface="Calibri"/>
              </a:rPr>
              <a:t> , Sami Salama Hussen </a:t>
            </a:r>
            <a:r>
              <a:rPr lang="en-IN" sz="1800" dirty="0" err="1">
                <a:solidFill>
                  <a:schemeClr val="dk1"/>
                </a:solidFill>
                <a:latin typeface="Calibri"/>
                <a:ea typeface="Calibri"/>
                <a:cs typeface="Calibri"/>
                <a:sym typeface="Calibri"/>
              </a:rPr>
              <a:t>Hajjajb,c</a:t>
            </a:r>
            <a:r>
              <a:rPr lang="en-IN" sz="1800" dirty="0">
                <a:solidFill>
                  <a:schemeClr val="dk1"/>
                </a:solidFill>
                <a:latin typeface="Calibri"/>
                <a:ea typeface="Calibri"/>
                <a:cs typeface="Calibri"/>
                <a:sym typeface="Calibri"/>
              </a:rPr>
              <a:t>* , </a:t>
            </a:r>
            <a:r>
              <a:rPr lang="en-IN" sz="1800" dirty="0" err="1">
                <a:solidFill>
                  <a:schemeClr val="dk1"/>
                </a:solidFill>
                <a:latin typeface="Calibri"/>
                <a:ea typeface="Calibri"/>
                <a:cs typeface="Calibri"/>
                <a:sym typeface="Calibri"/>
              </a:rPr>
              <a:t>Kisheen</a:t>
            </a:r>
            <a:r>
              <a:rPr lang="en-IN" sz="1800" dirty="0">
                <a:solidFill>
                  <a:schemeClr val="dk1"/>
                </a:solidFill>
                <a:latin typeface="Calibri"/>
                <a:ea typeface="Calibri"/>
                <a:cs typeface="Calibri"/>
                <a:sym typeface="Calibri"/>
              </a:rPr>
              <a:t> Rao </a:t>
            </a:r>
            <a:r>
              <a:rPr lang="en-IN" sz="1800" dirty="0" err="1">
                <a:solidFill>
                  <a:schemeClr val="dk1"/>
                </a:solidFill>
                <a:latin typeface="Calibri"/>
                <a:ea typeface="Calibri"/>
                <a:cs typeface="Calibri"/>
                <a:sym typeface="Calibri"/>
              </a:rPr>
              <a:t>Gsangayaa</a:t>
            </a:r>
            <a:r>
              <a:rPr lang="en-IN" sz="1800" dirty="0">
                <a:solidFill>
                  <a:schemeClr val="dk1"/>
                </a:solidFill>
                <a:latin typeface="Calibri"/>
                <a:ea typeface="Calibri"/>
                <a:cs typeface="Calibri"/>
                <a:sym typeface="Calibri"/>
              </a:rPr>
              <a:t> , Mohamed </a:t>
            </a:r>
            <a:r>
              <a:rPr lang="en-IN" sz="1800" dirty="0" err="1">
                <a:solidFill>
                  <a:schemeClr val="dk1"/>
                </a:solidFill>
                <a:latin typeface="Calibri"/>
                <a:ea typeface="Calibri"/>
                <a:cs typeface="Calibri"/>
                <a:sym typeface="Calibri"/>
              </a:rPr>
              <a:t>Thariq</a:t>
            </a:r>
            <a:r>
              <a:rPr lang="en-IN" sz="1800" dirty="0">
                <a:solidFill>
                  <a:schemeClr val="dk1"/>
                </a:solidFill>
                <a:latin typeface="Calibri"/>
                <a:ea typeface="Calibri"/>
                <a:cs typeface="Calibri"/>
                <a:sym typeface="Calibri"/>
              </a:rPr>
              <a:t> Hameed </a:t>
            </a:r>
            <a:r>
              <a:rPr lang="en-IN" sz="1800" dirty="0" err="1">
                <a:solidFill>
                  <a:schemeClr val="dk1"/>
                </a:solidFill>
                <a:latin typeface="Calibri"/>
                <a:ea typeface="Calibri"/>
                <a:cs typeface="Calibri"/>
                <a:sym typeface="Calibri"/>
              </a:rPr>
              <a:t>Sultand,e,f</a:t>
            </a:r>
            <a:r>
              <a:rPr lang="en-IN" sz="1800" dirty="0">
                <a:solidFill>
                  <a:schemeClr val="dk1"/>
                </a:solidFill>
                <a:latin typeface="Calibri"/>
                <a:ea typeface="Calibri"/>
                <a:cs typeface="Calibri"/>
                <a:sym typeface="Calibri"/>
              </a:rPr>
              <a:t>* , Mohd </a:t>
            </a:r>
            <a:r>
              <a:rPr lang="en-IN" sz="1800" dirty="0" err="1">
                <a:solidFill>
                  <a:schemeClr val="dk1"/>
                </a:solidFill>
                <a:latin typeface="Calibri"/>
                <a:ea typeface="Calibri"/>
                <a:cs typeface="Calibri"/>
                <a:sym typeface="Calibri"/>
              </a:rPr>
              <a:t>Fazly</a:t>
            </a:r>
            <a:r>
              <a:rPr lang="en-IN" sz="1800" dirty="0">
                <a:solidFill>
                  <a:schemeClr val="dk1"/>
                </a:solidFill>
                <a:latin typeface="Calibri"/>
                <a:ea typeface="Calibri"/>
                <a:cs typeface="Calibri"/>
                <a:sym typeface="Calibri"/>
              </a:rPr>
              <a:t> </a:t>
            </a:r>
            <a:r>
              <a:rPr lang="en-IN" sz="1800" dirty="0" err="1">
                <a:solidFill>
                  <a:schemeClr val="dk1"/>
                </a:solidFill>
                <a:latin typeface="Calibri"/>
                <a:ea typeface="Calibri"/>
                <a:cs typeface="Calibri"/>
                <a:sym typeface="Calibri"/>
              </a:rPr>
              <a:t>Mailg</a:t>
            </a:r>
            <a:r>
              <a:rPr lang="en-IN" sz="1800" dirty="0">
                <a:solidFill>
                  <a:schemeClr val="dk1"/>
                </a:solidFill>
                <a:latin typeface="Calibri"/>
                <a:ea typeface="Calibri"/>
                <a:cs typeface="Calibri"/>
                <a:sym typeface="Calibri"/>
              </a:rPr>
              <a:t> , Lee Seng </a:t>
            </a:r>
            <a:r>
              <a:rPr lang="en-IN" sz="1800" dirty="0" err="1">
                <a:solidFill>
                  <a:schemeClr val="dk1"/>
                </a:solidFill>
                <a:latin typeface="Calibri"/>
                <a:ea typeface="Calibri"/>
                <a:cs typeface="Calibri"/>
                <a:sym typeface="Calibri"/>
              </a:rPr>
              <a:t>Huah</a:t>
            </a:r>
            <a:r>
              <a:rPr lang="en-IN" sz="1800" dirty="0">
                <a:solidFill>
                  <a:schemeClr val="dk1"/>
                </a:solidFill>
                <a:latin typeface="Calibri"/>
                <a:ea typeface="Calibri"/>
                <a:cs typeface="Calibri"/>
                <a:sym typeface="Calibri"/>
              </a:rPr>
              <a:t> </a:t>
            </a:r>
            <a:r>
              <a:rPr lang="en-IN" sz="1800" dirty="0" err="1">
                <a:solidFill>
                  <a:schemeClr val="dk1"/>
                </a:solidFill>
                <a:latin typeface="Calibri"/>
                <a:ea typeface="Calibri"/>
                <a:cs typeface="Calibri"/>
                <a:sym typeface="Calibri"/>
              </a:rPr>
              <a:t>aDepartment</a:t>
            </a:r>
            <a:r>
              <a:rPr lang="en-IN" sz="1800" dirty="0">
                <a:solidFill>
                  <a:schemeClr val="dk1"/>
                </a:solidFill>
                <a:latin typeface="Calibri"/>
                <a:ea typeface="Calibri"/>
                <a:cs typeface="Calibri"/>
                <a:sym typeface="Calibri"/>
              </a:rPr>
              <a:t> of Mechanical Engineering, </a:t>
            </a:r>
            <a:r>
              <a:rPr lang="en-IN" sz="1800" dirty="0" err="1">
                <a:solidFill>
                  <a:schemeClr val="dk1"/>
                </a:solidFill>
                <a:latin typeface="Calibri"/>
                <a:ea typeface="Calibri"/>
                <a:cs typeface="Calibri"/>
                <a:sym typeface="Calibri"/>
              </a:rPr>
              <a:t>Universiti</a:t>
            </a:r>
            <a:r>
              <a:rPr lang="en-IN" sz="1800" dirty="0">
                <a:solidFill>
                  <a:schemeClr val="dk1"/>
                </a:solidFill>
                <a:latin typeface="Calibri"/>
                <a:ea typeface="Calibri"/>
                <a:cs typeface="Calibri"/>
                <a:sym typeface="Calibri"/>
              </a:rPr>
              <a:t> Tenaga Nasional, Jalan IKRAM-UNITEN, 43000 </a:t>
            </a:r>
            <a:r>
              <a:rPr lang="en-IN" sz="1800" dirty="0" err="1">
                <a:solidFill>
                  <a:schemeClr val="dk1"/>
                </a:solidFill>
                <a:latin typeface="Calibri"/>
                <a:ea typeface="Calibri"/>
                <a:cs typeface="Calibri"/>
                <a:sym typeface="Calibri"/>
              </a:rPr>
              <a:t>Kajang</a:t>
            </a:r>
            <a:r>
              <a:rPr lang="en-IN" sz="1800" dirty="0">
                <a:solidFill>
                  <a:schemeClr val="dk1"/>
                </a:solidFill>
                <a:latin typeface="Calibri"/>
                <a:ea typeface="Calibri"/>
                <a:cs typeface="Calibri"/>
                <a:sym typeface="Calibri"/>
              </a:rPr>
              <a:t>, Selangor </a:t>
            </a:r>
            <a:r>
              <a:rPr lang="en-IN" sz="1800" dirty="0" err="1">
                <a:solidFill>
                  <a:schemeClr val="dk1"/>
                </a:solidFill>
                <a:latin typeface="Calibri"/>
                <a:ea typeface="Calibri"/>
                <a:cs typeface="Calibri"/>
                <a:sym typeface="Calibri"/>
              </a:rPr>
              <a:t>Darul</a:t>
            </a:r>
            <a:r>
              <a:rPr lang="en-IN" sz="1800" dirty="0">
                <a:solidFill>
                  <a:schemeClr val="dk1"/>
                </a:solidFill>
                <a:latin typeface="Calibri"/>
                <a:ea typeface="Calibri"/>
                <a:cs typeface="Calibri"/>
                <a:sym typeface="Calibri"/>
              </a:rPr>
              <a:t> Ehsan, Malaysia. </a:t>
            </a:r>
            <a:r>
              <a:rPr lang="en-IN" sz="1800" dirty="0" err="1">
                <a:solidFill>
                  <a:schemeClr val="dk1"/>
                </a:solidFill>
                <a:latin typeface="Calibri"/>
                <a:ea typeface="Calibri"/>
                <a:cs typeface="Calibri"/>
                <a:sym typeface="Calibri"/>
              </a:rPr>
              <a:t>bCentre</a:t>
            </a:r>
            <a:r>
              <a:rPr lang="en-IN" sz="1800" dirty="0">
                <a:solidFill>
                  <a:schemeClr val="dk1"/>
                </a:solidFill>
                <a:latin typeface="Calibri"/>
                <a:ea typeface="Calibri"/>
                <a:cs typeface="Calibri"/>
                <a:sym typeface="Calibri"/>
              </a:rPr>
              <a:t> for Advanced Mechatronics and Robotics (</a:t>
            </a:r>
            <a:r>
              <a:rPr lang="en-IN" sz="1800" dirty="0" err="1">
                <a:solidFill>
                  <a:schemeClr val="dk1"/>
                </a:solidFill>
                <a:latin typeface="Calibri"/>
                <a:ea typeface="Calibri"/>
                <a:cs typeface="Calibri"/>
                <a:sym typeface="Calibri"/>
              </a:rPr>
              <a:t>CaMaRo</a:t>
            </a:r>
            <a:r>
              <a:rPr lang="en-IN" sz="1800" dirty="0">
                <a:solidFill>
                  <a:schemeClr val="dk1"/>
                </a:solidFill>
                <a:latin typeface="Calibri"/>
                <a:ea typeface="Calibri"/>
                <a:cs typeface="Calibri"/>
                <a:sym typeface="Calibri"/>
              </a:rPr>
              <a:t>), </a:t>
            </a:r>
            <a:r>
              <a:rPr lang="en-IN" sz="1800" dirty="0" err="1">
                <a:solidFill>
                  <a:schemeClr val="dk1"/>
                </a:solidFill>
                <a:latin typeface="Calibri"/>
                <a:ea typeface="Calibri"/>
                <a:cs typeface="Calibri"/>
                <a:sym typeface="Calibri"/>
              </a:rPr>
              <a:t>Universiti</a:t>
            </a:r>
            <a:r>
              <a:rPr lang="en-IN" sz="1800" dirty="0">
                <a:solidFill>
                  <a:schemeClr val="dk1"/>
                </a:solidFill>
                <a:latin typeface="Calibri"/>
                <a:ea typeface="Calibri"/>
                <a:cs typeface="Calibri"/>
                <a:sym typeface="Calibri"/>
              </a:rPr>
              <a:t> Tenaga Nasional, Jalan IKRAM-UNITEN, 43000 </a:t>
            </a:r>
            <a:r>
              <a:rPr lang="en-IN" sz="1800" dirty="0" err="1">
                <a:solidFill>
                  <a:schemeClr val="dk1"/>
                </a:solidFill>
                <a:latin typeface="Calibri"/>
                <a:ea typeface="Calibri"/>
                <a:cs typeface="Calibri"/>
                <a:sym typeface="Calibri"/>
              </a:rPr>
              <a:t>Kajang</a:t>
            </a:r>
            <a:r>
              <a:rPr lang="en-IN" sz="1800" dirty="0">
                <a:solidFill>
                  <a:schemeClr val="dk1"/>
                </a:solidFill>
                <a:latin typeface="Calibri"/>
                <a:ea typeface="Calibri"/>
                <a:cs typeface="Calibri"/>
                <a:sym typeface="Calibri"/>
              </a:rPr>
              <a:t>, Selangor </a:t>
            </a:r>
            <a:r>
              <a:rPr lang="en-IN" sz="1800" dirty="0" err="1">
                <a:solidFill>
                  <a:schemeClr val="dk1"/>
                </a:solidFill>
                <a:latin typeface="Calibri"/>
                <a:ea typeface="Calibri"/>
                <a:cs typeface="Calibri"/>
                <a:sym typeface="Calibri"/>
              </a:rPr>
              <a:t>Darul</a:t>
            </a:r>
            <a:r>
              <a:rPr lang="en-IN" sz="1800" dirty="0">
                <a:solidFill>
                  <a:schemeClr val="dk1"/>
                </a:solidFill>
                <a:latin typeface="Calibri"/>
                <a:ea typeface="Calibri"/>
                <a:cs typeface="Calibri"/>
                <a:sym typeface="Calibri"/>
              </a:rPr>
              <a:t> Ehsan, Malaysia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[7] Robotics and Automation in Agriculture: Present and Future Applications Mohd Saiful </a:t>
            </a:r>
            <a:r>
              <a:rPr lang="en-IN" sz="1800" dirty="0" err="1">
                <a:solidFill>
                  <a:schemeClr val="dk1"/>
                </a:solidFill>
                <a:latin typeface="Calibri"/>
                <a:ea typeface="Calibri"/>
                <a:cs typeface="Calibri"/>
                <a:sym typeface="Calibri"/>
              </a:rPr>
              <a:t>Azimi</a:t>
            </a:r>
            <a:r>
              <a:rPr lang="en-IN" sz="1800" dirty="0">
                <a:solidFill>
                  <a:schemeClr val="dk1"/>
                </a:solidFill>
                <a:latin typeface="Calibri"/>
                <a:ea typeface="Calibri"/>
                <a:cs typeface="Calibri"/>
                <a:sym typeface="Calibri"/>
              </a:rPr>
              <a:t> Mahmud* , Mohamad Shukri Zainal Abidin, </a:t>
            </a:r>
            <a:r>
              <a:rPr lang="en-IN" sz="1800" dirty="0" err="1">
                <a:solidFill>
                  <a:schemeClr val="dk1"/>
                </a:solidFill>
                <a:latin typeface="Calibri"/>
                <a:ea typeface="Calibri"/>
                <a:cs typeface="Calibri"/>
                <a:sym typeface="Calibri"/>
              </a:rPr>
              <a:t>Abioye</a:t>
            </a:r>
            <a:r>
              <a:rPr lang="en-IN" sz="1800" dirty="0">
                <a:solidFill>
                  <a:schemeClr val="dk1"/>
                </a:solidFill>
                <a:latin typeface="Calibri"/>
                <a:ea typeface="Calibri"/>
                <a:cs typeface="Calibri"/>
                <a:sym typeface="Calibri"/>
              </a:rPr>
              <a:t> Abiodun Emmanuel and </a:t>
            </a:r>
            <a:r>
              <a:rPr lang="en-IN" sz="1800" dirty="0" err="1">
                <a:solidFill>
                  <a:schemeClr val="dk1"/>
                </a:solidFill>
                <a:latin typeface="Calibri"/>
                <a:ea typeface="Calibri"/>
                <a:cs typeface="Calibri"/>
                <a:sym typeface="Calibri"/>
              </a:rPr>
              <a:t>Hameedah</a:t>
            </a:r>
            <a:r>
              <a:rPr lang="en-IN" sz="1800" dirty="0">
                <a:solidFill>
                  <a:schemeClr val="dk1"/>
                </a:solidFill>
                <a:latin typeface="Calibri"/>
                <a:ea typeface="Calibri"/>
                <a:cs typeface="Calibri"/>
                <a:sym typeface="Calibri"/>
              </a:rPr>
              <a:t> Sahib Hasan School of Electrical Engineering, Faculty of Engineering, </a:t>
            </a:r>
            <a:r>
              <a:rPr lang="en-IN" sz="1800" dirty="0" err="1">
                <a:solidFill>
                  <a:schemeClr val="dk1"/>
                </a:solidFill>
                <a:latin typeface="Calibri"/>
                <a:ea typeface="Calibri"/>
                <a:cs typeface="Calibri"/>
                <a:sym typeface="Calibri"/>
              </a:rPr>
              <a:t>Universiti</a:t>
            </a:r>
            <a:r>
              <a:rPr lang="en-IN" sz="1800" dirty="0">
                <a:solidFill>
                  <a:schemeClr val="dk1"/>
                </a:solidFill>
                <a:latin typeface="Calibri"/>
                <a:ea typeface="Calibri"/>
                <a:cs typeface="Calibri"/>
                <a:sym typeface="Calibri"/>
              </a:rPr>
              <a:t> </a:t>
            </a:r>
            <a:r>
              <a:rPr lang="en-IN" sz="1800" dirty="0" err="1">
                <a:solidFill>
                  <a:schemeClr val="dk1"/>
                </a:solidFill>
                <a:latin typeface="Calibri"/>
                <a:ea typeface="Calibri"/>
                <a:cs typeface="Calibri"/>
                <a:sym typeface="Calibri"/>
              </a:rPr>
              <a:t>Teknologi</a:t>
            </a:r>
            <a:r>
              <a:rPr lang="en-IN" sz="1800" dirty="0">
                <a:solidFill>
                  <a:schemeClr val="dk1"/>
                </a:solidFill>
                <a:latin typeface="Calibri"/>
                <a:ea typeface="Calibri"/>
                <a:cs typeface="Calibri"/>
                <a:sym typeface="Calibri"/>
              </a:rPr>
              <a:t> Malaysia, 81310 UTM </a:t>
            </a:r>
            <a:r>
              <a:rPr lang="en-IN" sz="1800" dirty="0" err="1">
                <a:solidFill>
                  <a:schemeClr val="dk1"/>
                </a:solidFill>
                <a:latin typeface="Calibri"/>
                <a:ea typeface="Calibri"/>
                <a:cs typeface="Calibri"/>
                <a:sym typeface="Calibri"/>
              </a:rPr>
              <a:t>Skudai</a:t>
            </a:r>
            <a:r>
              <a:rPr lang="en-IN" sz="1800" dirty="0">
                <a:solidFill>
                  <a:schemeClr val="dk1"/>
                </a:solidFill>
                <a:latin typeface="Calibri"/>
                <a:ea typeface="Calibri"/>
                <a:cs typeface="Calibri"/>
                <a:sym typeface="Calibri"/>
              </a:rPr>
              <a:t>, Johor, Malaysia *Corresponding author: azimi@utm.my Submitted 08 March 2020, Revised 31 March 2020, Accepted 01 April 2020.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[8] Detection of unhealthy region of plant leaves using Image Processing and Genetic Algorithm </a:t>
            </a:r>
            <a:r>
              <a:rPr lang="en-IN" sz="1800" dirty="0" err="1">
                <a:solidFill>
                  <a:schemeClr val="dk1"/>
                </a:solidFill>
                <a:latin typeface="Calibri"/>
                <a:ea typeface="Calibri"/>
                <a:cs typeface="Calibri"/>
                <a:sym typeface="Calibri"/>
              </a:rPr>
              <a:t>Vijai</a:t>
            </a:r>
            <a:r>
              <a:rPr lang="en-IN" sz="1800" dirty="0">
                <a:solidFill>
                  <a:schemeClr val="dk1"/>
                </a:solidFill>
                <a:latin typeface="Calibri"/>
                <a:ea typeface="Calibri"/>
                <a:cs typeface="Calibri"/>
                <a:sym typeface="Calibri"/>
              </a:rPr>
              <a:t> Singh Asst Professor IMS </a:t>
            </a:r>
            <a:r>
              <a:rPr lang="en-IN" sz="1800" dirty="0" err="1">
                <a:solidFill>
                  <a:schemeClr val="dk1"/>
                </a:solidFill>
                <a:latin typeface="Calibri"/>
                <a:ea typeface="Calibri"/>
                <a:cs typeface="Calibri"/>
                <a:sym typeface="Calibri"/>
              </a:rPr>
              <a:t>Engg</a:t>
            </a:r>
            <a:r>
              <a:rPr lang="en-IN" sz="1800" dirty="0">
                <a:solidFill>
                  <a:schemeClr val="dk1"/>
                </a:solidFill>
                <a:latin typeface="Calibri"/>
                <a:ea typeface="Calibri"/>
                <a:cs typeface="Calibri"/>
                <a:sym typeface="Calibri"/>
              </a:rPr>
              <a:t> college Ghaziabad, UP ,India vijai.cs@gmail.com Varsha Asst Professor JSSATE Noida, Uttar Pradesh, India Prof. A K Misra Professor, MNNIT Allahabad, Uttar Pradesh, India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dirty="0">
                <a:solidFill>
                  <a:schemeClr val="dk1"/>
                </a:solidFill>
                <a:latin typeface="Calibri"/>
                <a:ea typeface="Calibri"/>
                <a:cs typeface="Calibri"/>
                <a:sym typeface="Calibri"/>
              </a:rPr>
              <a:t>[9] A Robot System for Paddy Field Farming in Japan K. Tamaki*, Y. </a:t>
            </a:r>
            <a:r>
              <a:rPr lang="en-IN" sz="1800" dirty="0" err="1">
                <a:solidFill>
                  <a:schemeClr val="dk1"/>
                </a:solidFill>
                <a:latin typeface="Calibri"/>
                <a:ea typeface="Calibri"/>
                <a:cs typeface="Calibri"/>
                <a:sym typeface="Calibri"/>
              </a:rPr>
              <a:t>Nagasaka</a:t>
            </a:r>
            <a:r>
              <a:rPr lang="en-IN" sz="1800" dirty="0">
                <a:solidFill>
                  <a:schemeClr val="dk1"/>
                </a:solidFill>
                <a:latin typeface="Calibri"/>
                <a:ea typeface="Calibri"/>
                <a:cs typeface="Calibri"/>
                <a:sym typeface="Calibri"/>
              </a:rPr>
              <a:t>*, K. </a:t>
            </a:r>
            <a:r>
              <a:rPr lang="en-IN" sz="1800" dirty="0" err="1">
                <a:solidFill>
                  <a:schemeClr val="dk1"/>
                </a:solidFill>
                <a:latin typeface="Calibri"/>
                <a:ea typeface="Calibri"/>
                <a:cs typeface="Calibri"/>
                <a:sym typeface="Calibri"/>
              </a:rPr>
              <a:t>Nishiwaki</a:t>
            </a:r>
            <a:r>
              <a:rPr lang="en-IN" sz="1800" dirty="0">
                <a:solidFill>
                  <a:schemeClr val="dk1"/>
                </a:solidFill>
                <a:latin typeface="Calibri"/>
                <a:ea typeface="Calibri"/>
                <a:cs typeface="Calibri"/>
                <a:sym typeface="Calibri"/>
              </a:rPr>
              <a:t>*, M. Saito*, Y. Kikuchi*, K. </a:t>
            </a:r>
            <a:r>
              <a:rPr lang="en-IN" sz="1800" dirty="0" err="1">
                <a:solidFill>
                  <a:schemeClr val="dk1"/>
                </a:solidFill>
                <a:latin typeface="Calibri"/>
                <a:ea typeface="Calibri"/>
                <a:cs typeface="Calibri"/>
                <a:sym typeface="Calibri"/>
              </a:rPr>
              <a:t>Motobayashi</a:t>
            </a:r>
            <a:r>
              <a:rPr lang="en-IN" sz="1800" dirty="0">
                <a:solidFill>
                  <a:schemeClr val="dk1"/>
                </a:solidFill>
                <a:latin typeface="Calibri"/>
                <a:ea typeface="Calibri"/>
                <a:cs typeface="Calibri"/>
                <a:sym typeface="Calibri"/>
              </a:rPr>
              <a:t>* * National Agriculture and Food Research Organization Tsukuba, Japan (Tel: +81-29-838-8815; e-mail: tama@affrc.go.jp)</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60822" y="2753957"/>
            <a:ext cx="8308756" cy="22159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3800" b="1" cap="none">
                <a:solidFill>
                  <a:srgbClr val="D8E2F3"/>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
        <p:cNvGrpSpPr/>
        <p:nvPr/>
      </p:nvGrpSpPr>
      <p:grpSpPr>
        <a:xfrm>
          <a:off x="0" y="0"/>
          <a:ext cx="0" cy="0"/>
          <a:chOff x="0" y="0"/>
          <a:chExt cx="0" cy="0"/>
        </a:xfrm>
      </p:grpSpPr>
      <p:sp>
        <p:nvSpPr>
          <p:cNvPr id="24" name="Google Shape;24;p2"/>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5400">
              <a:solidFill>
                <a:schemeClr val="accent1"/>
              </a:solidFill>
              <a:latin typeface="Aparajita"/>
              <a:ea typeface="Aparajita"/>
              <a:cs typeface="Aparajita"/>
              <a:sym typeface="Aparajita"/>
            </a:endParaRPr>
          </a:p>
        </p:txBody>
      </p:sp>
      <p:sp>
        <p:nvSpPr>
          <p:cNvPr id="26" name="Google Shape;26;p2"/>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b="1">
              <a:solidFill>
                <a:schemeClr val="dk1"/>
              </a:solidFill>
              <a:latin typeface="Calibri"/>
              <a:ea typeface="Calibri"/>
              <a:cs typeface="Calibri"/>
              <a:sym typeface="Calibri"/>
            </a:endParaRPr>
          </a:p>
        </p:txBody>
      </p:sp>
      <p:sp>
        <p:nvSpPr>
          <p:cNvPr id="27" name="Google Shape;27;p2"/>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2000">
              <a:solidFill>
                <a:schemeClr val="dk1"/>
              </a:solidFill>
              <a:latin typeface="Calibri"/>
              <a:ea typeface="Calibri"/>
              <a:cs typeface="Calibri"/>
              <a:sym typeface="Calibri"/>
            </a:endParaRPr>
          </a:p>
        </p:txBody>
      </p:sp>
      <p:sp>
        <p:nvSpPr>
          <p:cNvPr id="28" name="Google Shape;28;p2"/>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94937"/>
              </a:lnSpc>
              <a:spcBef>
                <a:spcPts val="0"/>
              </a:spcBef>
              <a:spcAft>
                <a:spcPts val="0"/>
              </a:spcAft>
              <a:buClr>
                <a:schemeClr val="dk1"/>
              </a:buClr>
              <a:buSzPts val="3200"/>
              <a:buFont typeface="Calibri"/>
              <a:buNone/>
            </a:pPr>
            <a:endParaRPr sz="3200" b="1">
              <a:solidFill>
                <a:schemeClr val="dk1"/>
              </a:solidFill>
              <a:latin typeface="Calibri"/>
              <a:ea typeface="Calibri"/>
              <a:cs typeface="Calibri"/>
              <a:sym typeface="Calibri"/>
            </a:endParaRPr>
          </a:p>
        </p:txBody>
      </p:sp>
      <p:sp>
        <p:nvSpPr>
          <p:cNvPr id="29" name="Google Shape;29;p2"/>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0" name="Google Shape;30;p2"/>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31" name="Google Shape;31;p2"/>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32" name="Google Shape;32;p2"/>
          <p:cNvSpPr txBox="1"/>
          <p:nvPr/>
        </p:nvSpPr>
        <p:spPr>
          <a:xfrm>
            <a:off x="881479" y="1038821"/>
            <a:ext cx="10122575" cy="6001643"/>
          </a:xfrm>
          <a:prstGeom prst="rect">
            <a:avLst/>
          </a:prstGeom>
          <a:noFill/>
          <a:ln>
            <a:noFill/>
          </a:ln>
        </p:spPr>
        <p:txBody>
          <a:bodyPr spcFirstLastPara="1" wrap="square" lIns="91425" tIns="45700" rIns="91425" bIns="45700" anchor="t" anchorCtr="0">
            <a:spAutoFit/>
          </a:bodyPr>
          <a:lstStyle/>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Problem Identification</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Literature Survey</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Methodology </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Probable Outcomes</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Approximate Budget</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Project Planner</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Conclusion</a:t>
            </a:r>
            <a:endParaRPr/>
          </a:p>
          <a:p>
            <a:pPr marL="274320" marR="0" lvl="0" indent="-121920" algn="just" rtl="0">
              <a:spcBef>
                <a:spcPts val="0"/>
              </a:spcBef>
              <a:spcAft>
                <a:spcPts val="0"/>
              </a:spcAft>
              <a:buClr>
                <a:schemeClr val="accent3"/>
              </a:buClr>
              <a:buSzPts val="2400"/>
              <a:buFont typeface="Noto Sans Symbols"/>
              <a:buNone/>
            </a:pPr>
            <a:endParaRPr sz="2400">
              <a:solidFill>
                <a:schemeClr val="dk1"/>
              </a:solidFill>
              <a:latin typeface="Times New Roman"/>
              <a:ea typeface="Times New Roman"/>
              <a:cs typeface="Times New Roman"/>
              <a:sym typeface="Times New Roman"/>
            </a:endParaRPr>
          </a:p>
          <a:p>
            <a:pPr marL="274320" marR="0" lvl="0" indent="-274320" algn="just" rtl="0">
              <a:spcBef>
                <a:spcPts val="0"/>
              </a:spcBef>
              <a:spcAft>
                <a:spcPts val="0"/>
              </a:spcAft>
              <a:buClr>
                <a:schemeClr val="accent3"/>
              </a:buClr>
              <a:buSzPts val="2400"/>
              <a:buFont typeface="Noto Sans Symbols"/>
              <a:buChar char="⚫"/>
            </a:pPr>
            <a:r>
              <a:rPr lang="en-IN" sz="2400">
                <a:solidFill>
                  <a:schemeClr val="dk1"/>
                </a:solidFill>
                <a:latin typeface="Times New Roman"/>
                <a:ea typeface="Times New Roman"/>
                <a:cs typeface="Times New Roman"/>
                <a:sym typeface="Times New Roman"/>
              </a:rPr>
              <a:t>References</a:t>
            </a:r>
            <a:endParaRPr/>
          </a:p>
        </p:txBody>
      </p:sp>
      <p:sp>
        <p:nvSpPr>
          <p:cNvPr id="33" name="Google Shape;33;p2"/>
          <p:cNvSpPr txBox="1"/>
          <p:nvPr/>
        </p:nvSpPr>
        <p:spPr>
          <a:xfrm>
            <a:off x="864037" y="360194"/>
            <a:ext cx="3898821"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a:solidFill>
                  <a:schemeClr val="accent1"/>
                </a:solidFill>
                <a:latin typeface="Aparajita"/>
                <a:ea typeface="Aparajita"/>
                <a:cs typeface="Aparajita"/>
                <a:sym typeface="Aparajita"/>
              </a:rPr>
              <a:t>Index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3"/>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0" y="5596"/>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ctr" rtl="0">
              <a:lnSpc>
                <a:spcPct val="114888"/>
              </a:lnSpc>
              <a:spcBef>
                <a:spcPts val="0"/>
              </a:spcBef>
              <a:spcAft>
                <a:spcPts val="0"/>
              </a:spcAft>
              <a:buClr>
                <a:srgbClr val="484237"/>
              </a:buClr>
              <a:buSzPts val="1800"/>
              <a:buFont typeface="Gelasio"/>
              <a:buNone/>
            </a:pPr>
            <a:r>
              <a:rPr lang="en-IN" sz="1800" b="1">
                <a:solidFill>
                  <a:srgbClr val="484237"/>
                </a:solidFill>
                <a:latin typeface="Gelasio"/>
                <a:ea typeface="Gelasio"/>
                <a:cs typeface="Gelasio"/>
                <a:sym typeface="Gelasio"/>
              </a:rPr>
              <a:t>2</a:t>
            </a:r>
            <a:endParaRPr sz="1800">
              <a:solidFill>
                <a:schemeClr val="dk1"/>
              </a:solidFill>
              <a:latin typeface="Calibri"/>
              <a:ea typeface="Calibri"/>
              <a:cs typeface="Calibri"/>
              <a:sym typeface="Calibri"/>
            </a:endParaRPr>
          </a:p>
        </p:txBody>
      </p:sp>
      <p:pic>
        <p:nvPicPr>
          <p:cNvPr id="41" name="Google Shape;41;p3" descr="preencoded.png"/>
          <p:cNvPicPr preferRelativeResize="0"/>
          <p:nvPr/>
        </p:nvPicPr>
        <p:blipFill rotWithShape="1">
          <a:blip r:embed="rId3">
            <a:alphaModFix/>
          </a:blip>
          <a:srcRect/>
          <a:stretch/>
        </p:blipFill>
        <p:spPr>
          <a:xfrm>
            <a:off x="0" y="0"/>
            <a:ext cx="3657600" cy="8229600"/>
          </a:xfrm>
          <a:prstGeom prst="rect">
            <a:avLst/>
          </a:prstGeom>
          <a:noFill/>
          <a:ln>
            <a:noFill/>
          </a:ln>
        </p:spPr>
      </p:pic>
      <p:sp>
        <p:nvSpPr>
          <p:cNvPr id="42" name="Google Shape;42;p3"/>
          <p:cNvSpPr/>
          <p:nvPr/>
        </p:nvSpPr>
        <p:spPr>
          <a:xfrm>
            <a:off x="4362212" y="1041916"/>
            <a:ext cx="4376857" cy="54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3600">
                <a:solidFill>
                  <a:schemeClr val="accent1"/>
                </a:solidFill>
                <a:latin typeface="Aparajita"/>
                <a:ea typeface="Aparajita"/>
                <a:cs typeface="Aparajita"/>
                <a:sym typeface="Aparajita"/>
              </a:rPr>
              <a:t>Problem Identification</a:t>
            </a:r>
            <a:endParaRPr/>
          </a:p>
        </p:txBody>
      </p:sp>
      <p:sp>
        <p:nvSpPr>
          <p:cNvPr id="43" name="Google Shape;43;p3"/>
          <p:cNvSpPr/>
          <p:nvPr/>
        </p:nvSpPr>
        <p:spPr>
          <a:xfrm>
            <a:off x="4607242" y="1851541"/>
            <a:ext cx="45719" cy="4372475"/>
          </a:xfrm>
          <a:prstGeom prst="rect">
            <a:avLst/>
          </a:prstGeom>
          <a:solidFill>
            <a:srgbClr val="D2CCC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3"/>
          <p:cNvSpPr/>
          <p:nvPr/>
        </p:nvSpPr>
        <p:spPr>
          <a:xfrm>
            <a:off x="4821674" y="222789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4427815" y="2048470"/>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562713" y="2114074"/>
            <a:ext cx="12394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1</a:t>
            </a:r>
            <a:endParaRPr sz="2068">
              <a:solidFill>
                <a:schemeClr val="dk1"/>
              </a:solidFill>
              <a:latin typeface="Calibri"/>
              <a:ea typeface="Calibri"/>
              <a:cs typeface="Calibri"/>
              <a:sym typeface="Calibri"/>
            </a:endParaRPr>
          </a:p>
        </p:txBody>
      </p:sp>
      <p:sp>
        <p:nvSpPr>
          <p:cNvPr id="47" name="Google Shape;47;p3"/>
          <p:cNvSpPr/>
          <p:nvPr/>
        </p:nvSpPr>
        <p:spPr>
          <a:xfrm>
            <a:off x="5587603" y="2026563"/>
            <a:ext cx="2456974" cy="273487"/>
          </a:xfrm>
          <a:prstGeom prst="rect">
            <a:avLst/>
          </a:prstGeom>
          <a:noFill/>
          <a:ln>
            <a:noFill/>
          </a:ln>
        </p:spPr>
        <p:txBody>
          <a:bodyPr spcFirstLastPara="1" wrap="square" lIns="91425" tIns="45700" rIns="91425" bIns="45700" anchor="t" anchorCtr="0">
            <a:noAutofit/>
          </a:bodyPr>
          <a:lstStyle/>
          <a:p>
            <a:pPr marL="0" marR="0" lvl="0" indent="0" algn="l" rtl="0">
              <a:lnSpc>
                <a:spcPct val="125014"/>
              </a:lnSpc>
              <a:spcBef>
                <a:spcPts val="0"/>
              </a:spcBef>
              <a:spcAft>
                <a:spcPts val="0"/>
              </a:spcAft>
              <a:buClr>
                <a:schemeClr val="dk1"/>
              </a:buClr>
              <a:buSzPts val="1723"/>
              <a:buFont typeface="Calibri"/>
              <a:buNone/>
            </a:pPr>
            <a:endParaRPr sz="1723">
              <a:solidFill>
                <a:schemeClr val="dk1"/>
              </a:solidFill>
              <a:latin typeface="Calibri"/>
              <a:ea typeface="Calibri"/>
              <a:cs typeface="Calibri"/>
              <a:sym typeface="Calibri"/>
            </a:endParaRPr>
          </a:p>
        </p:txBody>
      </p:sp>
      <p:sp>
        <p:nvSpPr>
          <p:cNvPr id="48" name="Google Shape;48;p3"/>
          <p:cNvSpPr/>
          <p:nvPr/>
        </p:nvSpPr>
        <p:spPr>
          <a:xfrm>
            <a:off x="5587603" y="2405063"/>
            <a:ext cx="8338066" cy="840105"/>
          </a:xfrm>
          <a:prstGeom prst="rect">
            <a:avLst/>
          </a:prstGeom>
          <a:noFill/>
          <a:ln>
            <a:noFill/>
          </a:ln>
        </p:spPr>
        <p:txBody>
          <a:bodyPr spcFirstLastPara="1" wrap="square" lIns="91425" tIns="45700" rIns="91425" bIns="45700" anchor="t" anchorCtr="0">
            <a:noAutofit/>
          </a:bodyPr>
          <a:lstStyle/>
          <a:p>
            <a:pPr marL="0" marR="0" lvl="0" indent="0" algn="l" rtl="0">
              <a:lnSpc>
                <a:spcPct val="159971"/>
              </a:lnSpc>
              <a:spcBef>
                <a:spcPts val="0"/>
              </a:spcBef>
              <a:spcAft>
                <a:spcPts val="0"/>
              </a:spcAft>
              <a:buClr>
                <a:schemeClr val="dk1"/>
              </a:buClr>
              <a:buSzPts val="1379"/>
              <a:buFont typeface="Calibri"/>
              <a:buNone/>
            </a:pPr>
            <a:endParaRPr sz="1379">
              <a:solidFill>
                <a:schemeClr val="dk1"/>
              </a:solidFill>
              <a:latin typeface="Calibri"/>
              <a:ea typeface="Calibri"/>
              <a:cs typeface="Calibri"/>
              <a:sym typeface="Calibri"/>
            </a:endParaRPr>
          </a:p>
        </p:txBody>
      </p:sp>
      <p:sp>
        <p:nvSpPr>
          <p:cNvPr id="49" name="Google Shape;49;p3"/>
          <p:cNvSpPr/>
          <p:nvPr/>
        </p:nvSpPr>
        <p:spPr>
          <a:xfrm>
            <a:off x="4821674" y="3971568"/>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427815" y="3792141"/>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545092" y="3857744"/>
            <a:ext cx="159187"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484237"/>
              </a:buClr>
              <a:buSzPts val="2068"/>
              <a:buFont typeface="Gelasio"/>
              <a:buNone/>
            </a:pPr>
            <a:r>
              <a:rPr lang="en-IN" sz="2068" b="1">
                <a:solidFill>
                  <a:srgbClr val="484237"/>
                </a:solidFill>
                <a:latin typeface="Gelasio"/>
                <a:ea typeface="Gelasio"/>
                <a:cs typeface="Gelasio"/>
                <a:sym typeface="Gelasio"/>
              </a:rPr>
              <a:t>2</a:t>
            </a:r>
            <a:endParaRPr sz="2068">
              <a:solidFill>
                <a:schemeClr val="dk1"/>
              </a:solidFill>
              <a:latin typeface="Calibri"/>
              <a:ea typeface="Calibri"/>
              <a:cs typeface="Calibri"/>
              <a:sym typeface="Calibri"/>
            </a:endParaRPr>
          </a:p>
        </p:txBody>
      </p:sp>
      <p:sp>
        <p:nvSpPr>
          <p:cNvPr id="52" name="Google Shape;52;p3"/>
          <p:cNvSpPr/>
          <p:nvPr/>
        </p:nvSpPr>
        <p:spPr>
          <a:xfrm>
            <a:off x="5456455" y="1942326"/>
            <a:ext cx="4208985" cy="273487"/>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None/>
            </a:pPr>
            <a:r>
              <a:rPr lang="en-IN" sz="2000" b="1">
                <a:solidFill>
                  <a:schemeClr val="dk1"/>
                </a:solidFill>
                <a:latin typeface="Calibri"/>
                <a:ea typeface="Calibri"/>
                <a:cs typeface="Calibri"/>
                <a:sym typeface="Calibri"/>
              </a:rPr>
              <a:t>Snakes in Rice fields and bushes :</a:t>
            </a:r>
            <a:endParaRPr sz="2000" b="1">
              <a:solidFill>
                <a:schemeClr val="dk1"/>
              </a:solidFill>
              <a:latin typeface="Calibri"/>
              <a:ea typeface="Calibri"/>
              <a:cs typeface="Calibri"/>
              <a:sym typeface="Calibri"/>
            </a:endParaRPr>
          </a:p>
        </p:txBody>
      </p:sp>
      <p:sp>
        <p:nvSpPr>
          <p:cNvPr id="53" name="Google Shape;53;p3"/>
          <p:cNvSpPr/>
          <p:nvPr/>
        </p:nvSpPr>
        <p:spPr>
          <a:xfrm>
            <a:off x="4545568" y="5601414"/>
            <a:ext cx="158234" cy="26265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68"/>
              <a:buFont typeface="Calibri"/>
              <a:buNone/>
            </a:pPr>
            <a:endParaRPr sz="2068">
              <a:solidFill>
                <a:schemeClr val="dk1"/>
              </a:solidFill>
              <a:latin typeface="Calibri"/>
              <a:ea typeface="Calibri"/>
              <a:cs typeface="Calibri"/>
              <a:sym typeface="Calibri"/>
            </a:endParaRPr>
          </a:p>
        </p:txBody>
      </p:sp>
      <p:sp>
        <p:nvSpPr>
          <p:cNvPr id="54" name="Google Shape;54;p3"/>
          <p:cNvSpPr/>
          <p:nvPr/>
        </p:nvSpPr>
        <p:spPr>
          <a:xfrm>
            <a:off x="5456455" y="3721000"/>
            <a:ext cx="3870425" cy="393800"/>
          </a:xfrm>
          <a:prstGeom prst="rect">
            <a:avLst/>
          </a:prstGeom>
          <a:noFill/>
          <a:ln>
            <a:noFill/>
          </a:ln>
        </p:spPr>
        <p:txBody>
          <a:bodyPr spcFirstLastPara="1" wrap="square" lIns="91425" tIns="45700" rIns="91425" bIns="45700" anchor="t" anchorCtr="0">
            <a:noAutofit/>
          </a:bodyPr>
          <a:lstStyle/>
          <a:p>
            <a:pPr marL="0" marR="0" lvl="0" indent="0" algn="l" rtl="0">
              <a:lnSpc>
                <a:spcPct val="107700"/>
              </a:lnSpc>
              <a:spcBef>
                <a:spcPts val="0"/>
              </a:spcBef>
              <a:spcAft>
                <a:spcPts val="0"/>
              </a:spcAft>
              <a:buClr>
                <a:schemeClr val="dk1"/>
              </a:buClr>
              <a:buSzPts val="2000"/>
              <a:buFont typeface="Calibri"/>
              <a:buNone/>
            </a:pPr>
            <a:r>
              <a:rPr lang="en-IN" sz="2000" b="1">
                <a:solidFill>
                  <a:schemeClr val="dk1"/>
                </a:solidFill>
                <a:latin typeface="Calibri"/>
                <a:ea typeface="Calibri"/>
                <a:cs typeface="Calibri"/>
                <a:sym typeface="Calibri"/>
              </a:rPr>
              <a:t>Inconsistent Quality Control:</a:t>
            </a:r>
            <a:endParaRPr sz="2000" b="1">
              <a:solidFill>
                <a:schemeClr val="dk1"/>
              </a:solidFill>
              <a:latin typeface="Calibri"/>
              <a:ea typeface="Calibri"/>
              <a:cs typeface="Calibri"/>
              <a:sym typeface="Calibri"/>
            </a:endParaRPr>
          </a:p>
        </p:txBody>
      </p:sp>
      <p:sp>
        <p:nvSpPr>
          <p:cNvPr id="55" name="Google Shape;55;p3"/>
          <p:cNvSpPr/>
          <p:nvPr/>
        </p:nvSpPr>
        <p:spPr>
          <a:xfrm>
            <a:off x="5434370" y="4088044"/>
            <a:ext cx="9082359" cy="92333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Issue:</a:t>
            </a:r>
            <a:r>
              <a:rPr lang="en-IN" sz="1800" b="0" i="0" u="none" strike="noStrike" cap="none">
                <a:solidFill>
                  <a:schemeClr val="dk1"/>
                </a:solidFill>
                <a:latin typeface="Arial"/>
                <a:ea typeface="Arial"/>
                <a:cs typeface="Arial"/>
                <a:sym typeface="Arial"/>
              </a:rPr>
              <a:t> Ensuring high and consistent rice quality is challenging without comprehensive quality control measures.</a:t>
            </a:r>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Impact:</a:t>
            </a:r>
            <a:r>
              <a:rPr lang="en-IN" sz="1800" b="0" i="0" u="none" strike="noStrike" cap="none">
                <a:solidFill>
                  <a:schemeClr val="dk1"/>
                </a:solidFill>
                <a:latin typeface="Arial"/>
                <a:ea typeface="Arial"/>
                <a:cs typeface="Arial"/>
                <a:sym typeface="Arial"/>
              </a:rPr>
              <a:t> Variability in rice quality can affect market value and consumer trust. </a:t>
            </a:r>
            <a:endParaRPr/>
          </a:p>
        </p:txBody>
      </p:sp>
      <p:sp>
        <p:nvSpPr>
          <p:cNvPr id="56" name="Google Shape;56;p3"/>
          <p:cNvSpPr txBox="1"/>
          <p:nvPr/>
        </p:nvSpPr>
        <p:spPr>
          <a:xfrm>
            <a:off x="5473994" y="2314813"/>
            <a:ext cx="8108093" cy="923330"/>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Issue:</a:t>
            </a:r>
            <a:r>
              <a:rPr lang="en-IN" sz="1800" b="0" i="0" u="none" strike="noStrike" cap="none">
                <a:solidFill>
                  <a:schemeClr val="dk1"/>
                </a:solidFill>
                <a:latin typeface="Arial"/>
                <a:ea typeface="Arial"/>
                <a:cs typeface="Arial"/>
                <a:sym typeface="Arial"/>
              </a:rPr>
              <a:t> Danger to th</a:t>
            </a:r>
            <a:r>
              <a:rPr lang="en-IN" sz="1800">
                <a:solidFill>
                  <a:schemeClr val="dk1"/>
                </a:solidFill>
                <a:latin typeface="Arial"/>
                <a:ea typeface="Arial"/>
                <a:cs typeface="Arial"/>
                <a:sym typeface="Arial"/>
              </a:rPr>
              <a:t>e farmers life due to the hazardous insects and snakes.</a:t>
            </a:r>
            <a:r>
              <a:rPr lang="en-IN" sz="1800" b="0" i="0" u="none" strike="noStrike" cap="none">
                <a:solidFill>
                  <a:schemeClr val="dk1"/>
                </a:solidFill>
                <a:latin typeface="Arial"/>
                <a:ea typeface="Arial"/>
                <a:cs typeface="Arial"/>
                <a:sym typeface="Arial"/>
              </a:rPr>
              <a:t> </a:t>
            </a:r>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Impact:</a:t>
            </a:r>
            <a:r>
              <a:rPr lang="en-IN" sz="1800" b="0" i="0" u="none" strike="noStrike" cap="none">
                <a:solidFill>
                  <a:schemeClr val="dk1"/>
                </a:solidFill>
                <a:latin typeface="Arial"/>
                <a:ea typeface="Arial"/>
                <a:cs typeface="Arial"/>
                <a:sym typeface="Arial"/>
              </a:rPr>
              <a:t> This can cause issues such as not sufficient labour</a:t>
            </a:r>
            <a:r>
              <a:rPr lang="en-IN" sz="1800">
                <a:solidFill>
                  <a:schemeClr val="dk1"/>
                </a:solidFill>
                <a:latin typeface="Arial"/>
                <a:ea typeface="Arial"/>
                <a:cs typeface="Arial"/>
                <a:sym typeface="Arial"/>
              </a:rPr>
              <a:t> for the work into the fields.</a:t>
            </a:r>
            <a:endParaRPr sz="1800">
              <a:solidFill>
                <a:schemeClr val="dk1"/>
              </a:solidFill>
              <a:latin typeface="Calibri"/>
              <a:ea typeface="Calibri"/>
              <a:cs typeface="Calibri"/>
              <a:sym typeface="Calibri"/>
            </a:endParaRPr>
          </a:p>
        </p:txBody>
      </p:sp>
      <p:sp>
        <p:nvSpPr>
          <p:cNvPr id="57" name="Google Shape;57;p3"/>
          <p:cNvSpPr/>
          <p:nvPr/>
        </p:nvSpPr>
        <p:spPr>
          <a:xfrm>
            <a:off x="4456031" y="5649635"/>
            <a:ext cx="393859" cy="393859"/>
          </a:xfrm>
          <a:prstGeom prst="roundRect">
            <a:avLst>
              <a:gd name="adj" fmla="val 26671"/>
            </a:avLst>
          </a:prstGeom>
          <a:solidFill>
            <a:srgbClr val="EFE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txBox="1"/>
          <p:nvPr/>
        </p:nvSpPr>
        <p:spPr>
          <a:xfrm>
            <a:off x="4501868" y="5679400"/>
            <a:ext cx="804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a:solidFill>
                  <a:srgbClr val="484237"/>
                </a:solidFill>
                <a:latin typeface="Gelasio"/>
                <a:ea typeface="Gelasio"/>
                <a:cs typeface="Gelasio"/>
                <a:sym typeface="Gelasio"/>
              </a:rPr>
              <a:t>3</a:t>
            </a:r>
            <a:endParaRPr sz="1800">
              <a:solidFill>
                <a:schemeClr val="dk1"/>
              </a:solidFill>
              <a:latin typeface="Calibri"/>
              <a:ea typeface="Calibri"/>
              <a:cs typeface="Calibri"/>
              <a:sym typeface="Calibri"/>
            </a:endParaRPr>
          </a:p>
        </p:txBody>
      </p:sp>
      <p:sp>
        <p:nvSpPr>
          <p:cNvPr id="59" name="Google Shape;59;p3"/>
          <p:cNvSpPr/>
          <p:nvPr/>
        </p:nvSpPr>
        <p:spPr>
          <a:xfrm>
            <a:off x="4834854" y="5843349"/>
            <a:ext cx="612696" cy="35004"/>
          </a:xfrm>
          <a:prstGeom prst="rect">
            <a:avLst/>
          </a:prstGeom>
          <a:solidFill>
            <a:srgbClr val="D2C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txBox="1"/>
          <p:nvPr/>
        </p:nvSpPr>
        <p:spPr>
          <a:xfrm>
            <a:off x="5434370" y="5378418"/>
            <a:ext cx="5216733"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Calibri"/>
                <a:ea typeface="Calibri"/>
                <a:cs typeface="Calibri"/>
                <a:sym typeface="Calibri"/>
              </a:rPr>
              <a:t>Insufficient Labour Power:</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txBox="1"/>
          <p:nvPr/>
        </p:nvSpPr>
        <p:spPr>
          <a:xfrm>
            <a:off x="5485211" y="5872707"/>
            <a:ext cx="7782547" cy="1200329"/>
          </a:xfrm>
          <a:prstGeom prst="rect">
            <a:avLst/>
          </a:prstGeom>
          <a:noFill/>
          <a:ln>
            <a:noFill/>
          </a:ln>
        </p:spPr>
        <p:txBody>
          <a:bodyPr spcFirstLastPara="1" wrap="square" lIns="91425" tIns="45700" rIns="91425" bIns="45700" anchor="t" anchorCtr="0">
            <a:spAutoFit/>
          </a:bodyPr>
          <a:lstStyle/>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Issue:</a:t>
            </a:r>
            <a:r>
              <a:rPr lang="en-IN" sz="1800" b="0" i="0" u="none" strike="noStrike" cap="none">
                <a:solidFill>
                  <a:schemeClr val="dk1"/>
                </a:solidFill>
                <a:latin typeface="Arial"/>
                <a:ea typeface="Arial"/>
                <a:cs typeface="Arial"/>
                <a:sym typeface="Arial"/>
              </a:rPr>
              <a:t> Due </a:t>
            </a:r>
            <a:r>
              <a:rPr lang="en-IN" sz="1800">
                <a:solidFill>
                  <a:schemeClr val="dk1"/>
                </a:solidFill>
                <a:latin typeface="Arial"/>
                <a:ea typeface="Arial"/>
                <a:cs typeface="Arial"/>
                <a:sym typeface="Arial"/>
              </a:rPr>
              <a:t>to high labour requirement and uncomfortable conditions for for farmer due to rice planting field.</a:t>
            </a:r>
            <a:endParaRPr sz="1800" b="0" i="0" u="none" strike="noStrike" cap="none">
              <a:solidFill>
                <a:schemeClr val="dk1"/>
              </a:solidFill>
              <a:latin typeface="Arial"/>
              <a:ea typeface="Arial"/>
              <a:cs typeface="Arial"/>
              <a:sym typeface="Arial"/>
            </a:endParaRPr>
          </a:p>
          <a:p>
            <a:pPr marL="0" marR="0" lvl="0" indent="-11430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Impact:</a:t>
            </a:r>
            <a:r>
              <a:rPr lang="en-IN" sz="1800" b="0" i="0" u="none" strike="noStrike" cap="none">
                <a:solidFill>
                  <a:schemeClr val="dk1"/>
                </a:solidFill>
                <a:latin typeface="Arial"/>
                <a:ea typeface="Arial"/>
                <a:cs typeface="Arial"/>
                <a:sym typeface="Arial"/>
              </a:rPr>
              <a:t> Highly paid labour, cost effective on the overall rice farming.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0" y="0"/>
            <a:ext cx="14630400" cy="8229600"/>
          </a:xfrm>
          <a:prstGeom prst="rect">
            <a:avLst/>
          </a:prstGeom>
          <a:solidFill>
            <a:srgbClr val="F9F6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864037" y="1022509"/>
            <a:ext cx="651367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Objectives</a:t>
            </a:r>
            <a:endParaRPr/>
          </a:p>
        </p:txBody>
      </p:sp>
      <p:sp>
        <p:nvSpPr>
          <p:cNvPr id="70" name="Google Shape;70;p4"/>
          <p:cNvSpPr/>
          <p:nvPr/>
        </p:nvSpPr>
        <p:spPr>
          <a:xfrm>
            <a:off x="864037" y="2411135"/>
            <a:ext cx="3898821" cy="771525"/>
          </a:xfrm>
          <a:prstGeom prst="rect">
            <a:avLst/>
          </a:prstGeom>
          <a:noFill/>
          <a:ln>
            <a:noFill/>
          </a:ln>
        </p:spPr>
        <p:txBody>
          <a:bodyPr spcFirstLastPara="1" wrap="square" lIns="91425" tIns="45700" rIns="91425" bIns="45700" anchor="t" anchorCtr="0">
            <a:noAutofit/>
          </a:bodyPr>
          <a:lstStyle/>
          <a:p>
            <a:pPr marL="0" marR="0" lvl="0" indent="0" algn="l" rtl="0">
              <a:lnSpc>
                <a:spcPct val="108500"/>
              </a:lnSpc>
              <a:spcBef>
                <a:spcPts val="0"/>
              </a:spcBef>
              <a:spcAft>
                <a:spcPts val="0"/>
              </a:spcAft>
              <a:buClr>
                <a:schemeClr val="dk1"/>
              </a:buClr>
              <a:buSzPts val="2800"/>
              <a:buFont typeface="Calibri"/>
              <a:buNone/>
            </a:pPr>
            <a:r>
              <a:rPr lang="en-IN" sz="2800" b="1">
                <a:solidFill>
                  <a:schemeClr val="dk1"/>
                </a:solidFill>
                <a:latin typeface="Calibri"/>
                <a:ea typeface="Calibri"/>
                <a:cs typeface="Calibri"/>
                <a:sym typeface="Calibri"/>
              </a:rPr>
              <a:t>Main Objective:</a:t>
            </a:r>
            <a:endParaRPr sz="2430" b="1">
              <a:solidFill>
                <a:schemeClr val="dk1"/>
              </a:solidFill>
              <a:latin typeface="Calibri"/>
              <a:ea typeface="Calibri"/>
              <a:cs typeface="Calibri"/>
              <a:sym typeface="Calibri"/>
            </a:endParaRPr>
          </a:p>
        </p:txBody>
      </p:sp>
      <p:sp>
        <p:nvSpPr>
          <p:cNvPr id="71" name="Google Shape;71;p4"/>
          <p:cNvSpPr/>
          <p:nvPr/>
        </p:nvSpPr>
        <p:spPr>
          <a:xfrm>
            <a:off x="864037" y="3429476"/>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IN" sz="2000" dirty="0">
                <a:solidFill>
                  <a:schemeClr val="dk1"/>
                </a:solidFill>
                <a:latin typeface="Calibri"/>
                <a:ea typeface="Calibri"/>
                <a:cs typeface="Calibri"/>
                <a:sym typeface="Calibri"/>
              </a:rPr>
              <a:t>Develop an, </a:t>
            </a:r>
            <a:r>
              <a:rPr lang="en-IN" sz="2000" i="1" dirty="0">
                <a:solidFill>
                  <a:schemeClr val="dk1"/>
                </a:solidFill>
                <a:latin typeface="Calibri"/>
                <a:ea typeface="Calibri"/>
                <a:cs typeface="Calibri"/>
                <a:sym typeface="Calibri"/>
              </a:rPr>
              <a:t>Agribot</a:t>
            </a:r>
            <a:r>
              <a:rPr lang="en-IN" sz="2000" dirty="0">
                <a:solidFill>
                  <a:schemeClr val="dk1"/>
                </a:solidFill>
                <a:latin typeface="Calibri"/>
                <a:ea typeface="Calibri"/>
                <a:cs typeface="Calibri"/>
                <a:sym typeface="Calibri"/>
              </a:rPr>
              <a:t>, machinery to sow the rice plant and enhance the quality of rice plantation through crop quality detection.</a:t>
            </a:r>
            <a:endParaRPr sz="2000" dirty="0">
              <a:solidFill>
                <a:schemeClr val="dk1"/>
              </a:solidFill>
              <a:latin typeface="Calibri"/>
              <a:ea typeface="Calibri"/>
              <a:cs typeface="Calibri"/>
              <a:sym typeface="Calibri"/>
            </a:endParaRPr>
          </a:p>
        </p:txBody>
      </p:sp>
      <p:sp>
        <p:nvSpPr>
          <p:cNvPr id="72" name="Google Shape;72;p4"/>
          <p:cNvSpPr/>
          <p:nvPr/>
        </p:nvSpPr>
        <p:spPr>
          <a:xfrm>
            <a:off x="5372695"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6583"/>
              </a:lnSpc>
              <a:spcBef>
                <a:spcPts val="0"/>
              </a:spcBef>
              <a:spcAft>
                <a:spcPts val="0"/>
              </a:spcAft>
              <a:buClr>
                <a:schemeClr val="dk1"/>
              </a:buClr>
              <a:buSzPts val="2400"/>
              <a:buFont typeface="Calibri"/>
              <a:buNone/>
            </a:pPr>
            <a:r>
              <a:rPr lang="en-IN" sz="2400" b="1">
                <a:solidFill>
                  <a:schemeClr val="dk1"/>
                </a:solidFill>
                <a:latin typeface="Calibri"/>
                <a:ea typeface="Calibri"/>
                <a:cs typeface="Calibri"/>
                <a:sym typeface="Calibri"/>
              </a:rPr>
              <a:t>Specific Goals:</a:t>
            </a:r>
            <a:endParaRPr sz="3200" b="1">
              <a:solidFill>
                <a:schemeClr val="dk1"/>
              </a:solidFill>
              <a:latin typeface="Calibri"/>
              <a:ea typeface="Calibri"/>
              <a:cs typeface="Calibri"/>
              <a:sym typeface="Calibri"/>
            </a:endParaRPr>
          </a:p>
        </p:txBody>
      </p:sp>
      <p:sp>
        <p:nvSpPr>
          <p:cNvPr id="73" name="Google Shape;73;p4"/>
          <p:cNvSpPr/>
          <p:nvPr/>
        </p:nvSpPr>
        <p:spPr>
          <a:xfrm>
            <a:off x="5372695" y="3043714"/>
            <a:ext cx="3898821" cy="3160395"/>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4" name="Google Shape;74;p4"/>
          <p:cNvSpPr/>
          <p:nvPr/>
        </p:nvSpPr>
        <p:spPr>
          <a:xfrm>
            <a:off x="9881354" y="2411135"/>
            <a:ext cx="3086100" cy="385763"/>
          </a:xfrm>
          <a:prstGeom prst="rect">
            <a:avLst/>
          </a:prstGeom>
          <a:noFill/>
          <a:ln>
            <a:noFill/>
          </a:ln>
        </p:spPr>
        <p:txBody>
          <a:bodyPr spcFirstLastPara="1" wrap="square" lIns="91425" tIns="45700" rIns="91425" bIns="45700" anchor="t" anchorCtr="0">
            <a:noAutofit/>
          </a:bodyPr>
          <a:lstStyle/>
          <a:p>
            <a:pPr marL="0" marR="0" lvl="0" indent="0" algn="l" rtl="0">
              <a:lnSpc>
                <a:spcPct val="125020"/>
              </a:lnSpc>
              <a:spcBef>
                <a:spcPts val="0"/>
              </a:spcBef>
              <a:spcAft>
                <a:spcPts val="0"/>
              </a:spcAft>
              <a:buClr>
                <a:schemeClr val="dk1"/>
              </a:buClr>
              <a:buSzPts val="2430"/>
              <a:buFont typeface="Calibri"/>
              <a:buNone/>
            </a:pPr>
            <a:endParaRPr sz="2430">
              <a:solidFill>
                <a:schemeClr val="dk1"/>
              </a:solidFill>
              <a:latin typeface="Calibri"/>
              <a:ea typeface="Calibri"/>
              <a:cs typeface="Calibri"/>
              <a:sym typeface="Calibri"/>
            </a:endParaRPr>
          </a:p>
        </p:txBody>
      </p:sp>
      <p:sp>
        <p:nvSpPr>
          <p:cNvPr id="75" name="Google Shape;75;p4"/>
          <p:cNvSpPr/>
          <p:nvPr/>
        </p:nvSpPr>
        <p:spPr>
          <a:xfrm>
            <a:off x="9881354" y="3043714"/>
            <a:ext cx="3898821" cy="3555444"/>
          </a:xfrm>
          <a:prstGeom prst="rect">
            <a:avLst/>
          </a:prstGeom>
          <a:noFill/>
          <a:ln>
            <a:noFill/>
          </a:ln>
        </p:spPr>
        <p:txBody>
          <a:bodyPr spcFirstLastPara="1" wrap="square" lIns="91425" tIns="45700" rIns="91425" bIns="45700" anchor="t" anchorCtr="0">
            <a:noAutofit/>
          </a:bodyPr>
          <a:lstStyle/>
          <a:p>
            <a:pPr marL="0" marR="0" lvl="0" indent="0" algn="l" rtl="0">
              <a:lnSpc>
                <a:spcPct val="159979"/>
              </a:lnSpc>
              <a:spcBef>
                <a:spcPts val="0"/>
              </a:spcBef>
              <a:spcAft>
                <a:spcPts val="0"/>
              </a:spcAft>
              <a:buClr>
                <a:schemeClr val="dk1"/>
              </a:buClr>
              <a:buSzPts val="1944"/>
              <a:buFont typeface="Calibri"/>
              <a:buNone/>
            </a:pPr>
            <a:endParaRPr sz="1944">
              <a:solidFill>
                <a:schemeClr val="dk1"/>
              </a:solidFill>
              <a:latin typeface="Calibri"/>
              <a:ea typeface="Calibri"/>
              <a:cs typeface="Calibri"/>
              <a:sym typeface="Calibri"/>
            </a:endParaRPr>
          </a:p>
        </p:txBody>
      </p:sp>
      <p:sp>
        <p:nvSpPr>
          <p:cNvPr id="76" name="Google Shape;76;p4"/>
          <p:cNvSpPr txBox="1"/>
          <p:nvPr/>
        </p:nvSpPr>
        <p:spPr>
          <a:xfrm>
            <a:off x="5121491" y="3186984"/>
            <a:ext cx="9150275" cy="260580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2000"/>
              <a:buFont typeface="Arial"/>
              <a:buChar char="•"/>
            </a:pPr>
            <a:r>
              <a:rPr lang="en-IN" sz="2000" dirty="0">
                <a:solidFill>
                  <a:schemeClr val="dk1"/>
                </a:solidFill>
                <a:latin typeface="Calibri"/>
                <a:ea typeface="Calibri"/>
                <a:cs typeface="Calibri"/>
                <a:sym typeface="Calibri"/>
              </a:rPr>
              <a:t> Implement Rice plantation Agribot to Reduce labour costs and manual errors.</a:t>
            </a:r>
            <a:endParaRPr dirty="0"/>
          </a:p>
          <a:p>
            <a:pPr marL="342900" marR="0" lvl="0" indent="-342900" algn="l" rtl="0">
              <a:lnSpc>
                <a:spcPct val="150000"/>
              </a:lnSpc>
              <a:spcBef>
                <a:spcPts val="800"/>
              </a:spcBef>
              <a:spcAft>
                <a:spcPts val="0"/>
              </a:spcAft>
              <a:buClr>
                <a:schemeClr val="dk1"/>
              </a:buClr>
              <a:buSzPts val="2000"/>
              <a:buFont typeface="Arial"/>
              <a:buChar char="•"/>
            </a:pPr>
            <a:r>
              <a:rPr lang="en-IN" sz="2000" dirty="0">
                <a:solidFill>
                  <a:schemeClr val="dk1"/>
                </a:solidFill>
                <a:latin typeface="Calibri"/>
                <a:ea typeface="Calibri"/>
                <a:cs typeface="Calibri"/>
                <a:sym typeface="Calibri"/>
              </a:rPr>
              <a:t>Achieve a improvement in rice quality through AI-driven crop quality control measures.</a:t>
            </a:r>
            <a:endParaRPr dirty="0"/>
          </a:p>
          <a:p>
            <a:pPr marL="342900" marR="0" lvl="0" indent="-342900" algn="l" rtl="0">
              <a:lnSpc>
                <a:spcPct val="150000"/>
              </a:lnSpc>
              <a:spcBef>
                <a:spcPts val="800"/>
              </a:spcBef>
              <a:spcAft>
                <a:spcPts val="0"/>
              </a:spcAft>
              <a:buClr>
                <a:schemeClr val="dk1"/>
              </a:buClr>
              <a:buSzPts val="2000"/>
              <a:buFont typeface="Arial"/>
              <a:buChar char="•"/>
            </a:pPr>
            <a:r>
              <a:rPr lang="en-IN" sz="2000" dirty="0">
                <a:solidFill>
                  <a:schemeClr val="dk1"/>
                </a:solidFill>
                <a:latin typeface="Calibri"/>
                <a:ea typeface="Calibri"/>
                <a:cs typeface="Calibri"/>
                <a:sym typeface="Calibri"/>
              </a:rPr>
              <a:t>Identify potential issues after specific period from the day plantation to spray the fertilizers before the crucial impact on the crop.</a:t>
            </a:r>
            <a:endParaRPr sz="20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121759" y="25199"/>
            <a:ext cx="10633591" cy="7715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83" name="Google Shape;83;p5"/>
          <p:cNvGraphicFramePr/>
          <p:nvPr>
            <p:extLst>
              <p:ext uri="{D42A27DB-BD31-4B8C-83A1-F6EECF244321}">
                <p14:modId xmlns:p14="http://schemas.microsoft.com/office/powerpoint/2010/main" val="4149922383"/>
              </p:ext>
            </p:extLst>
          </p:nvPr>
        </p:nvGraphicFramePr>
        <p:xfrm>
          <a:off x="153375" y="1086521"/>
          <a:ext cx="14323625" cy="4859115"/>
        </p:xfrm>
        <a:graphic>
          <a:graphicData uri="http://schemas.openxmlformats.org/drawingml/2006/table">
            <a:tbl>
              <a:tblPr firstRow="1" bandRow="1">
                <a:noFill/>
                <a:tableStyleId>{EFA31E63-AD88-464B-A117-9B8DE1D188AD}</a:tableStyleId>
              </a:tblPr>
              <a:tblGrid>
                <a:gridCol w="581075">
                  <a:extLst>
                    <a:ext uri="{9D8B030D-6E8A-4147-A177-3AD203B41FA5}">
                      <a16:colId xmlns:a16="http://schemas.microsoft.com/office/drawing/2014/main" val="20000"/>
                    </a:ext>
                  </a:extLst>
                </a:gridCol>
                <a:gridCol w="2998450">
                  <a:extLst>
                    <a:ext uri="{9D8B030D-6E8A-4147-A177-3AD203B41FA5}">
                      <a16:colId xmlns:a16="http://schemas.microsoft.com/office/drawing/2014/main" val="20001"/>
                    </a:ext>
                  </a:extLst>
                </a:gridCol>
                <a:gridCol w="4905475">
                  <a:extLst>
                    <a:ext uri="{9D8B030D-6E8A-4147-A177-3AD203B41FA5}">
                      <a16:colId xmlns:a16="http://schemas.microsoft.com/office/drawing/2014/main" val="20002"/>
                    </a:ext>
                  </a:extLst>
                </a:gridCol>
                <a:gridCol w="5838625">
                  <a:extLst>
                    <a:ext uri="{9D8B030D-6E8A-4147-A177-3AD203B41FA5}">
                      <a16:colId xmlns:a16="http://schemas.microsoft.com/office/drawing/2014/main" val="20003"/>
                    </a:ext>
                  </a:extLst>
                </a:gridCol>
              </a:tblGrid>
              <a:tr h="61832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IN" sz="1800" b="1" u="none" dirty="0" err="1">
                          <a:solidFill>
                            <a:schemeClr val="tx1"/>
                          </a:solidFill>
                        </a:rPr>
                        <a:t>Sr.no</a:t>
                      </a:r>
                      <a:endParaRPr lang="en-IN" sz="1800" b="1" u="none" dirty="0">
                        <a:solidFill>
                          <a:schemeClr val="tx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solidFill>
                            <a:schemeClr val="tx1"/>
                          </a:solidFill>
                          <a:latin typeface="Times New Roman"/>
                          <a:ea typeface="Times New Roman"/>
                          <a:cs typeface="Times New Roman"/>
                          <a:sym typeface="Times New Roman"/>
                        </a:rPr>
                        <a:t>Paper Name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solidFill>
                            <a:schemeClr val="tx1"/>
                          </a:solidFill>
                          <a:latin typeface="Times New Roman"/>
                          <a:ea typeface="Times New Roman"/>
                          <a:cs typeface="Times New Roman"/>
                          <a:sym typeface="Times New Roman"/>
                        </a:rPr>
                        <a:t>Methodology </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solidFill>
                            <a:schemeClr val="tx1"/>
                          </a:solidFill>
                          <a:latin typeface="Times New Roman"/>
                          <a:ea typeface="Times New Roman"/>
                          <a:cs typeface="Times New Roman"/>
                          <a:sym typeface="Times New Roman"/>
                        </a:rPr>
                        <a:t>Result</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Smart farming for improving agricultural management</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Here the cloud based event and data management is done using the cloud system, connecting the different sensors to the cloud and </a:t>
                      </a:r>
                      <a:r>
                        <a:rPr lang="en-IN" sz="1800" u="none" strike="noStrike" cap="none" dirty="0" err="1">
                          <a:solidFill>
                            <a:schemeClr val="dk1"/>
                          </a:solidFill>
                          <a:latin typeface="Calibri"/>
                          <a:ea typeface="Calibri"/>
                          <a:cs typeface="Calibri"/>
                          <a:sym typeface="Calibri"/>
                        </a:rPr>
                        <a:t>analyze</a:t>
                      </a:r>
                      <a:r>
                        <a:rPr lang="en-IN" sz="1800" u="none" strike="noStrike" cap="none" dirty="0">
                          <a:solidFill>
                            <a:schemeClr val="dk1"/>
                          </a:solidFill>
                          <a:latin typeface="Calibri"/>
                          <a:ea typeface="Calibri"/>
                          <a:cs typeface="Calibri"/>
                          <a:sym typeface="Calibri"/>
                        </a:rPr>
                        <a:t> the collected data.</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a:solidFill>
                            <a:schemeClr val="dk1"/>
                          </a:solidFill>
                          <a:latin typeface="Calibri"/>
                          <a:ea typeface="Calibri"/>
                          <a:cs typeface="Calibri"/>
                          <a:sym typeface="Calibri"/>
                        </a:rPr>
                        <a:t>Collection of the data and analyzing it for the future procedure on the crops on the fields according to the quality of the plants.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7650">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Application of AI techniques and robotics in agriculture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a:solidFill>
                            <a:schemeClr val="dk1"/>
                          </a:solidFill>
                          <a:latin typeface="Calibri"/>
                          <a:ea typeface="Calibri"/>
                          <a:cs typeface="Calibri"/>
                          <a:sym typeface="Calibri"/>
                        </a:rPr>
                        <a:t>Normal application of AI in detecting the trees, leaves and other factors like detecting the fruits and quality by using image processing and neural network topology, raspberry Pi and the display</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u="none" strike="noStrike" cap="none" dirty="0">
                          <a:solidFill>
                            <a:schemeClr val="dk1"/>
                          </a:solidFill>
                          <a:latin typeface="Calibri"/>
                          <a:ea typeface="Calibri"/>
                          <a:cs typeface="Calibri"/>
                          <a:sym typeface="Calibri"/>
                        </a:rPr>
                        <a:t>Detecting the objects in the fields using AI and deciding the objects.</a:t>
                      </a:r>
                      <a:endParaRPr dirty="0"/>
                    </a:p>
                    <a:p>
                      <a:pPr marL="0" marR="0" lvl="0" indent="0" algn="l" rtl="0">
                        <a:lnSpc>
                          <a:spcPct val="100000"/>
                        </a:lnSpc>
                        <a:spcBef>
                          <a:spcPts val="0"/>
                        </a:spcBef>
                        <a:spcAft>
                          <a:spcPts val="0"/>
                        </a:spcAft>
                        <a:buClr>
                          <a:schemeClr val="dk1"/>
                        </a:buClr>
                        <a:buSzPts val="1800"/>
                        <a:buFont typeface="Calibri"/>
                        <a:buNone/>
                      </a:pPr>
                      <a:endParaRPr sz="1800" u="none" strike="noStrike" cap="none"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f1be03ef2b_0_0"/>
          <p:cNvSpPr/>
          <p:nvPr/>
        </p:nvSpPr>
        <p:spPr>
          <a:xfrm>
            <a:off x="121759" y="25199"/>
            <a:ext cx="10633500" cy="771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90" name="Google Shape;90;g2f1be03ef2b_0_0"/>
          <p:cNvGraphicFramePr/>
          <p:nvPr>
            <p:extLst>
              <p:ext uri="{D42A27DB-BD31-4B8C-83A1-F6EECF244321}">
                <p14:modId xmlns:p14="http://schemas.microsoft.com/office/powerpoint/2010/main" val="3524246709"/>
              </p:ext>
            </p:extLst>
          </p:nvPr>
        </p:nvGraphicFramePr>
        <p:xfrm>
          <a:off x="153375" y="1086521"/>
          <a:ext cx="14323625" cy="4837350"/>
        </p:xfrm>
        <a:graphic>
          <a:graphicData uri="http://schemas.openxmlformats.org/drawingml/2006/table">
            <a:tbl>
              <a:tblPr firstRow="1" bandRow="1">
                <a:noFill/>
                <a:tableStyleId>{EFA31E63-AD88-464B-A117-9B8DE1D188AD}</a:tableStyleId>
              </a:tblPr>
              <a:tblGrid>
                <a:gridCol w="581075">
                  <a:extLst>
                    <a:ext uri="{9D8B030D-6E8A-4147-A177-3AD203B41FA5}">
                      <a16:colId xmlns:a16="http://schemas.microsoft.com/office/drawing/2014/main" val="20000"/>
                    </a:ext>
                  </a:extLst>
                </a:gridCol>
                <a:gridCol w="2998450">
                  <a:extLst>
                    <a:ext uri="{9D8B030D-6E8A-4147-A177-3AD203B41FA5}">
                      <a16:colId xmlns:a16="http://schemas.microsoft.com/office/drawing/2014/main" val="20001"/>
                    </a:ext>
                  </a:extLst>
                </a:gridCol>
                <a:gridCol w="4905475">
                  <a:extLst>
                    <a:ext uri="{9D8B030D-6E8A-4147-A177-3AD203B41FA5}">
                      <a16:colId xmlns:a16="http://schemas.microsoft.com/office/drawing/2014/main" val="20002"/>
                    </a:ext>
                  </a:extLst>
                </a:gridCol>
                <a:gridCol w="5838625">
                  <a:extLst>
                    <a:ext uri="{9D8B030D-6E8A-4147-A177-3AD203B41FA5}">
                      <a16:colId xmlns:a16="http://schemas.microsoft.com/office/drawing/2014/main" val="20003"/>
                    </a:ext>
                  </a:extLst>
                </a:gridCol>
              </a:tblGrid>
              <a:tr h="618325">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Sr.</a:t>
                      </a:r>
                    </a:p>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no</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Paper Name</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ea typeface="Times New Roman"/>
                          <a:cs typeface="Times New Roman"/>
                          <a:sym typeface="Times New Roman"/>
                        </a:rPr>
                        <a:t>Methodology </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1" u="none" strike="noStrike" cap="none" dirty="0">
                          <a:solidFill>
                            <a:schemeClr val="tx1"/>
                          </a:solidFill>
                          <a:latin typeface="Times New Roman"/>
                          <a:cs typeface="Times New Roman"/>
                          <a:sym typeface="Times New Roman"/>
                        </a:rPr>
                        <a:t>Result</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81375">
                <a:tc>
                  <a:txBody>
                    <a:bodyPr/>
                    <a:lstStyle/>
                    <a:p>
                      <a:pPr marL="0" marR="0" lvl="0" indent="0" algn="ctr" rtl="0">
                        <a:spcBef>
                          <a:spcPts val="0"/>
                        </a:spcBef>
                        <a:spcAft>
                          <a:spcPts val="0"/>
                        </a:spcAft>
                        <a:buNone/>
                      </a:pPr>
                      <a:r>
                        <a:rPr lang="en-IN" sz="1800" dirty="0">
                          <a:solidFill>
                            <a:schemeClr val="dk1"/>
                          </a:solidFill>
                          <a:latin typeface="Times New Roman"/>
                          <a:ea typeface="Times New Roman"/>
                          <a:cs typeface="Times New Roman"/>
                          <a:sym typeface="Times New Roman"/>
                        </a:rPr>
                        <a:t>3</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Design and development of the agricultural robot for crop seeding</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Here the fully functional agricultural mini robot is made which can drop the seeds automatically into the fields with the help of arduino, ir sensor, ultrasonic sensor and motors. </a:t>
                      </a: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The seed of the plant can be sowed without the human requirements with this automated seed planter robot. </a:t>
                      </a: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137650">
                <a:tc>
                  <a:txBody>
                    <a:bodyPr/>
                    <a:lstStyle/>
                    <a:p>
                      <a:pPr marL="0" marR="0" lvl="0" indent="0" algn="ctr" rtl="0">
                        <a:spcBef>
                          <a:spcPts val="0"/>
                        </a:spcBef>
                        <a:spcAft>
                          <a:spcPts val="0"/>
                        </a:spcAft>
                        <a:buNone/>
                      </a:pPr>
                      <a:r>
                        <a:rPr lang="en-IN" sz="1800">
                          <a:solidFill>
                            <a:schemeClr val="dk1"/>
                          </a:solidFill>
                          <a:latin typeface="Times New Roman"/>
                          <a:ea typeface="Times New Roman"/>
                          <a:cs typeface="Times New Roman"/>
                          <a:sym typeface="Times New Roman"/>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Detection of unhealthy region of plant leaves using Image Processing and Genetic Algorithm</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1. Artificial neural network (ANN)</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2. CIELAB color model</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3. Color co-occurrence method with SVM classifier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15000"/>
                        </a:lnSpc>
                        <a:spcBef>
                          <a:spcPts val="1200"/>
                        </a:spcBef>
                        <a:spcAft>
                          <a:spcPts val="1200"/>
                        </a:spcAft>
                        <a:buClr>
                          <a:schemeClr val="dk1"/>
                        </a:buClr>
                        <a:buSzPts val="1100"/>
                        <a:buFont typeface="Arial"/>
                        <a:buNone/>
                      </a:pPr>
                      <a:r>
                        <a:rPr lang="en-IN" sz="1800" dirty="0">
                          <a:solidFill>
                            <a:schemeClr val="dk1"/>
                          </a:solidFill>
                          <a:latin typeface="Calibri"/>
                          <a:ea typeface="Calibri"/>
                          <a:cs typeface="Calibri"/>
                          <a:sym typeface="Calibri"/>
                        </a:rPr>
                        <a:t>An ANN based classifier classifies different plant diseases and uses the combination of textures, </a:t>
                      </a:r>
                      <a:r>
                        <a:rPr lang="en-IN" sz="1800" dirty="0" err="1">
                          <a:solidFill>
                            <a:schemeClr val="dk1"/>
                          </a:solidFill>
                          <a:latin typeface="Calibri"/>
                          <a:ea typeface="Calibri"/>
                          <a:cs typeface="Calibri"/>
                          <a:sym typeface="Calibri"/>
                        </a:rPr>
                        <a:t>color</a:t>
                      </a:r>
                      <a:r>
                        <a:rPr lang="en-IN" sz="1800" dirty="0">
                          <a:solidFill>
                            <a:schemeClr val="dk1"/>
                          </a:solidFill>
                          <a:latin typeface="Calibri"/>
                          <a:ea typeface="Calibri"/>
                          <a:cs typeface="Calibri"/>
                          <a:sym typeface="Calibri"/>
                        </a:rPr>
                        <a:t> and features to recognize those diseases. It is used to remove that noise. The training samples can be increased and shape feature and </a:t>
                      </a:r>
                      <a:r>
                        <a:rPr lang="en-IN" sz="1800" dirty="0" err="1">
                          <a:solidFill>
                            <a:schemeClr val="dk1"/>
                          </a:solidFill>
                          <a:latin typeface="Calibri"/>
                          <a:ea typeface="Calibri"/>
                          <a:cs typeface="Calibri"/>
                          <a:sym typeface="Calibri"/>
                        </a:rPr>
                        <a:t>color</a:t>
                      </a:r>
                      <a:r>
                        <a:rPr lang="en-IN" sz="1800" dirty="0">
                          <a:solidFill>
                            <a:schemeClr val="dk1"/>
                          </a:solidFill>
                          <a:latin typeface="Calibri"/>
                          <a:ea typeface="Calibri"/>
                          <a:cs typeface="Calibri"/>
                          <a:sym typeface="Calibri"/>
                        </a:rPr>
                        <a:t> feature along with the optimal features can be given as input condition of disease identification</a:t>
                      </a:r>
                      <a:r>
                        <a:rPr lang="en-IN" sz="11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7"/>
          <p:cNvSpPr txBox="1"/>
          <p:nvPr/>
        </p:nvSpPr>
        <p:spPr>
          <a:xfrm>
            <a:off x="322729" y="111169"/>
            <a:ext cx="73152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5400">
                <a:solidFill>
                  <a:schemeClr val="accent1"/>
                </a:solidFill>
                <a:latin typeface="Aparajita"/>
                <a:ea typeface="Aparajita"/>
                <a:cs typeface="Aparajita"/>
                <a:sym typeface="Aparajita"/>
              </a:rPr>
              <a:t>Literature Survey</a:t>
            </a:r>
            <a:endParaRPr/>
          </a:p>
        </p:txBody>
      </p:sp>
      <p:graphicFrame>
        <p:nvGraphicFramePr>
          <p:cNvPr id="96" name="Google Shape;96;p7"/>
          <p:cNvGraphicFramePr/>
          <p:nvPr>
            <p:extLst>
              <p:ext uri="{D42A27DB-BD31-4B8C-83A1-F6EECF244321}">
                <p14:modId xmlns:p14="http://schemas.microsoft.com/office/powerpoint/2010/main" val="905049725"/>
              </p:ext>
            </p:extLst>
          </p:nvPr>
        </p:nvGraphicFramePr>
        <p:xfrm>
          <a:off x="153375" y="864205"/>
          <a:ext cx="14323625" cy="5574265"/>
        </p:xfrm>
        <a:graphic>
          <a:graphicData uri="http://schemas.openxmlformats.org/drawingml/2006/table">
            <a:tbl>
              <a:tblPr firstRow="1" bandRow="1">
                <a:noFill/>
                <a:tableStyleId>{EFA31E63-AD88-464B-A117-9B8DE1D188AD}</a:tableStyleId>
              </a:tblPr>
              <a:tblGrid>
                <a:gridCol w="581075">
                  <a:extLst>
                    <a:ext uri="{9D8B030D-6E8A-4147-A177-3AD203B41FA5}">
                      <a16:colId xmlns:a16="http://schemas.microsoft.com/office/drawing/2014/main" val="20000"/>
                    </a:ext>
                  </a:extLst>
                </a:gridCol>
                <a:gridCol w="3181325">
                  <a:extLst>
                    <a:ext uri="{9D8B030D-6E8A-4147-A177-3AD203B41FA5}">
                      <a16:colId xmlns:a16="http://schemas.microsoft.com/office/drawing/2014/main" val="20001"/>
                    </a:ext>
                  </a:extLst>
                </a:gridCol>
                <a:gridCol w="5142150">
                  <a:extLst>
                    <a:ext uri="{9D8B030D-6E8A-4147-A177-3AD203B41FA5}">
                      <a16:colId xmlns:a16="http://schemas.microsoft.com/office/drawing/2014/main" val="20002"/>
                    </a:ext>
                  </a:extLst>
                </a:gridCol>
                <a:gridCol w="5419075">
                  <a:extLst>
                    <a:ext uri="{9D8B030D-6E8A-4147-A177-3AD203B41FA5}">
                      <a16:colId xmlns:a16="http://schemas.microsoft.com/office/drawing/2014/main" val="20003"/>
                    </a:ext>
                  </a:extLst>
                </a:gridCol>
              </a:tblGrid>
              <a:tr h="648250">
                <a:tc>
                  <a:txBody>
                    <a:bodyPr/>
                    <a:lstStyle/>
                    <a:p>
                      <a:pPr marL="0" marR="0" lvl="0" indent="0" algn="ctr" rtl="0">
                        <a:spcBef>
                          <a:spcPts val="0"/>
                        </a:spcBef>
                        <a:spcAft>
                          <a:spcPts val="0"/>
                        </a:spcAft>
                        <a:buNone/>
                      </a:pPr>
                      <a:r>
                        <a:rPr lang="en-IN" sz="1800" b="1" u="none" strike="noStrike" cap="none" dirty="0" err="1">
                          <a:solidFill>
                            <a:schemeClr val="tx1"/>
                          </a:solidFill>
                          <a:latin typeface="Times New Roman"/>
                          <a:cs typeface="Times New Roman"/>
                          <a:sym typeface="Times New Roman"/>
                        </a:rPr>
                        <a:t>Sr.no</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b="1" dirty="0"/>
                        <a:t>Paper Name</a:t>
                      </a:r>
                      <a:endParaRPr b="1"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b="1" dirty="0"/>
                        <a:t>Methodology </a:t>
                      </a:r>
                      <a:endParaRPr b="1"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b="1" dirty="0"/>
                        <a:t>Result </a:t>
                      </a: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624675">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Effect for a Paddy Weeding Robot in Wet Rice Culture</a:t>
                      </a:r>
                      <a:endParaRPr sz="1800"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1. Navigation Algorithm (PWM control as the basic navigation control)</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2. Capacitive touch sensors</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3. Azimuth sensor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The ground is uneven, and the rows of rice seedlings are not always straight, as is the case in terraced paddies. It is used to detect rice seedlings and Measure the movement direction.</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br>
                        <a:rPr lang="en-IN"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14325">
                <a:tc>
                  <a:txBody>
                    <a:bodyPr/>
                    <a:lstStyle/>
                    <a:p>
                      <a:pPr marL="0" marR="0" lvl="0" indent="0" algn="ctr" rtl="0">
                        <a:spcBef>
                          <a:spcPts val="0"/>
                        </a:spcBef>
                        <a:spcAft>
                          <a:spcPts val="0"/>
                        </a:spcAft>
                        <a:buNone/>
                      </a:pPr>
                      <a:r>
                        <a:rPr lang="en-IN" sz="1800" u="none" strike="noStrike" cap="none">
                          <a:solidFill>
                            <a:schemeClr val="dk1"/>
                          </a:solidFill>
                          <a:latin typeface="Times New Roman"/>
                          <a:ea typeface="Times New Roman"/>
                          <a:cs typeface="Times New Roman"/>
                          <a:sym typeface="Times New Roman"/>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Robotics and Automation in Agriculture: Present and Future Applications</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1. Real-Time Kinematic GPS (RTK-GPS) and IMU</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2. Fuji F660EXR Camera </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3.  Normalized Different Spectral Indices (NDSI)</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Calibri"/>
                        <a:buNone/>
                      </a:pPr>
                      <a:r>
                        <a:rPr lang="en-IN" sz="1800" dirty="0">
                          <a:solidFill>
                            <a:schemeClr val="dk1"/>
                          </a:solidFill>
                          <a:latin typeface="Calibri"/>
                          <a:ea typeface="Calibri"/>
                          <a:cs typeface="Calibri"/>
                          <a:sym typeface="Calibri"/>
                        </a:rPr>
                        <a:t>This new technology is used for position and attitude sensor for navigation system. To monitor the seed falling trajectories which is attached at the </a:t>
                      </a:r>
                      <a:r>
                        <a:rPr lang="en-IN" sz="1800" dirty="0" err="1">
                          <a:solidFill>
                            <a:schemeClr val="dk1"/>
                          </a:solidFill>
                          <a:latin typeface="Calibri"/>
                          <a:ea typeface="Calibri"/>
                          <a:cs typeface="Calibri"/>
                          <a:sym typeface="Calibri"/>
                        </a:rPr>
                        <a:t>Unissem</a:t>
                      </a:r>
                      <a:r>
                        <a:rPr lang="en-IN" sz="1800" dirty="0">
                          <a:solidFill>
                            <a:schemeClr val="dk1"/>
                          </a:solidFill>
                          <a:latin typeface="Calibri"/>
                          <a:ea typeface="Calibri"/>
                          <a:cs typeface="Calibri"/>
                          <a:sym typeface="Calibri"/>
                        </a:rPr>
                        <a:t> pneumatic planter outlet. It is used in detecting peanut leaf spots.</a:t>
                      </a: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dirty="0">
                        <a:solidFill>
                          <a:schemeClr val="dk1"/>
                        </a:solidFill>
                        <a:latin typeface="Calibri"/>
                        <a:ea typeface="Calibri"/>
                        <a:cs typeface="Calibri"/>
                        <a:sym typeface="Calibri"/>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p:nvPr/>
        </p:nvSpPr>
        <p:spPr>
          <a:xfrm>
            <a:off x="0" y="0"/>
            <a:ext cx="14630400" cy="8229600"/>
          </a:xfrm>
          <a:prstGeom prst="rect">
            <a:avLst/>
          </a:prstGeom>
          <a:solidFill>
            <a:srgbClr val="DDCF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717828" y="883682"/>
            <a:ext cx="8108394" cy="6409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pic>
        <p:nvPicPr>
          <p:cNvPr id="105" name="Google Shape;105;p8" descr="preencoded.png"/>
          <p:cNvPicPr preferRelativeResize="0"/>
          <p:nvPr/>
        </p:nvPicPr>
        <p:blipFill rotWithShape="1">
          <a:blip r:embed="rId3">
            <a:alphaModFix/>
          </a:blip>
          <a:srcRect/>
          <a:stretch/>
        </p:blipFill>
        <p:spPr>
          <a:xfrm>
            <a:off x="717828" y="1819808"/>
            <a:ext cx="906303" cy="1624254"/>
          </a:xfrm>
          <a:prstGeom prst="rect">
            <a:avLst/>
          </a:prstGeom>
          <a:noFill/>
          <a:ln>
            <a:noFill/>
          </a:ln>
        </p:spPr>
      </p:pic>
      <p:sp>
        <p:nvSpPr>
          <p:cNvPr id="106" name="Google Shape;106;p8"/>
          <p:cNvSpPr/>
          <p:nvPr/>
        </p:nvSpPr>
        <p:spPr>
          <a:xfrm>
            <a:off x="1932860" y="1867674"/>
            <a:ext cx="3773329" cy="320397"/>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a:solidFill>
                  <a:schemeClr val="dk1"/>
                </a:solidFill>
                <a:latin typeface="Calibri"/>
                <a:ea typeface="Calibri"/>
                <a:cs typeface="Calibri"/>
                <a:sym typeface="Calibri"/>
              </a:rPr>
              <a:t>System Design:</a:t>
            </a:r>
            <a:endParaRPr sz="3200" b="1">
              <a:solidFill>
                <a:schemeClr val="dk1"/>
              </a:solidFill>
              <a:latin typeface="Calibri"/>
              <a:ea typeface="Calibri"/>
              <a:cs typeface="Calibri"/>
              <a:sym typeface="Calibri"/>
            </a:endParaRPr>
          </a:p>
        </p:txBody>
      </p:sp>
      <p:sp>
        <p:nvSpPr>
          <p:cNvPr id="107" name="Google Shape;107;p8"/>
          <p:cNvSpPr/>
          <p:nvPr/>
        </p:nvSpPr>
        <p:spPr>
          <a:xfrm>
            <a:off x="2050971" y="2429351"/>
            <a:ext cx="5264229" cy="178040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800"/>
              </a:spcBef>
              <a:spcAft>
                <a:spcPts val="0"/>
              </a:spcAft>
              <a:buClr>
                <a:schemeClr val="dk1"/>
              </a:buClr>
              <a:buSzPts val="2400"/>
              <a:buChar char="•"/>
            </a:pPr>
            <a:r>
              <a:rPr lang="en-IN" sz="2400">
                <a:solidFill>
                  <a:schemeClr val="dk1"/>
                </a:solidFill>
                <a:latin typeface="Calibri"/>
                <a:ea typeface="Calibri"/>
                <a:cs typeface="Calibri"/>
                <a:sym typeface="Calibri"/>
              </a:rPr>
              <a:t>Data Collection and Integration (Sensors, Data Aggregation)</a:t>
            </a:r>
            <a:endParaRPr sz="2400">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chemeClr val="dk1"/>
              </a:buClr>
              <a:buSzPts val="2400"/>
              <a:buChar char="•"/>
            </a:pPr>
            <a:r>
              <a:rPr lang="en-IN" sz="2400">
                <a:solidFill>
                  <a:schemeClr val="dk1"/>
                </a:solidFill>
                <a:latin typeface="Calibri"/>
                <a:ea typeface="Calibri"/>
                <a:cs typeface="Calibri"/>
                <a:sym typeface="Calibri"/>
              </a:rPr>
              <a:t>AI and Analytics Engine(Machine Learning Models, Analytics Dashboard</a:t>
            </a:r>
            <a:r>
              <a:rPr lang="en-IN" sz="2000">
                <a:solidFill>
                  <a:schemeClr val="dk1"/>
                </a:solidFill>
                <a:latin typeface="Calibri"/>
                <a:ea typeface="Calibri"/>
                <a:cs typeface="Calibri"/>
                <a:sym typeface="Calibri"/>
              </a:rPr>
              <a:t>)</a:t>
            </a:r>
            <a:endParaRPr/>
          </a:p>
          <a:p>
            <a:pPr marL="0" marR="0" lvl="0" indent="0" algn="l" rtl="0">
              <a:lnSpc>
                <a:spcPct val="129200"/>
              </a:lnSpc>
              <a:spcBef>
                <a:spcPts val="0"/>
              </a:spcBef>
              <a:spcAft>
                <a:spcPts val="0"/>
              </a:spcAft>
              <a:buClr>
                <a:schemeClr val="dk1"/>
              </a:buClr>
              <a:buSzPts val="2000"/>
              <a:buFont typeface="Calibri"/>
              <a:buNone/>
            </a:pPr>
            <a:endParaRPr sz="2000">
              <a:solidFill>
                <a:schemeClr val="dk1"/>
              </a:solidFill>
              <a:latin typeface="Calibri"/>
              <a:ea typeface="Calibri"/>
              <a:cs typeface="Calibri"/>
              <a:sym typeface="Calibri"/>
            </a:endParaRPr>
          </a:p>
        </p:txBody>
      </p:sp>
      <p:pic>
        <p:nvPicPr>
          <p:cNvPr id="108" name="Google Shape;108;p8" descr="A number on a white surface&#10;&#10;Description automatically generated"/>
          <p:cNvPicPr preferRelativeResize="0"/>
          <p:nvPr/>
        </p:nvPicPr>
        <p:blipFill rotWithShape="1">
          <a:blip r:embed="rId4">
            <a:alphaModFix/>
          </a:blip>
          <a:srcRect/>
          <a:stretch/>
        </p:blipFill>
        <p:spPr>
          <a:xfrm>
            <a:off x="7756874" y="1819793"/>
            <a:ext cx="787123" cy="1410662"/>
          </a:xfrm>
          <a:prstGeom prst="rect">
            <a:avLst/>
          </a:prstGeom>
          <a:noFill/>
          <a:ln>
            <a:noFill/>
          </a:ln>
        </p:spPr>
      </p:pic>
      <p:sp>
        <p:nvSpPr>
          <p:cNvPr id="109" name="Google Shape;109;p8"/>
          <p:cNvSpPr/>
          <p:nvPr/>
        </p:nvSpPr>
        <p:spPr>
          <a:xfrm>
            <a:off x="9096932" y="1867685"/>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r>
              <a:rPr lang="en-IN" sz="2800" b="1">
                <a:solidFill>
                  <a:schemeClr val="dk1"/>
                </a:solidFill>
                <a:latin typeface="Calibri"/>
                <a:ea typeface="Calibri"/>
                <a:cs typeface="Calibri"/>
                <a:sym typeface="Calibri"/>
              </a:rPr>
              <a:t>Components:</a:t>
            </a:r>
            <a:endParaRPr sz="3200" b="1">
              <a:solidFill>
                <a:schemeClr val="dk1"/>
              </a:solidFill>
              <a:latin typeface="Calibri"/>
              <a:ea typeface="Calibri"/>
              <a:cs typeface="Calibri"/>
              <a:sym typeface="Calibri"/>
            </a:endParaRPr>
          </a:p>
        </p:txBody>
      </p:sp>
      <p:sp>
        <p:nvSpPr>
          <p:cNvPr id="110" name="Google Shape;110;p8"/>
          <p:cNvSpPr/>
          <p:nvPr/>
        </p:nvSpPr>
        <p:spPr>
          <a:xfrm>
            <a:off x="8985675" y="2429362"/>
            <a:ext cx="4926900" cy="4537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7000"/>
              </a:lnSpc>
              <a:spcBef>
                <a:spcPts val="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Hardware </a:t>
            </a:r>
            <a:endParaRPr sz="2400" dirty="0">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2400"/>
              <a:buFont typeface="Calibri"/>
              <a:buChar char="•"/>
            </a:pPr>
            <a:r>
              <a:rPr lang="en-IN" sz="2400" dirty="0">
                <a:solidFill>
                  <a:schemeClr val="dk1"/>
                </a:solidFill>
                <a:latin typeface="Calibri"/>
                <a:ea typeface="Calibri"/>
                <a:cs typeface="Calibri"/>
                <a:sym typeface="Calibri"/>
              </a:rPr>
              <a:t>Software</a:t>
            </a:r>
            <a:endParaRPr sz="2400" dirty="0">
              <a:solidFill>
                <a:schemeClr val="dk1"/>
              </a:solidFill>
              <a:latin typeface="Calibri"/>
              <a:ea typeface="Calibri"/>
              <a:cs typeface="Calibri"/>
              <a:sym typeface="Calibri"/>
            </a:endParaRPr>
          </a:p>
          <a:p>
            <a:pPr marL="342900" marR="0" lvl="0" indent="-342900" algn="l" rtl="0">
              <a:lnSpc>
                <a:spcPct val="107000"/>
              </a:lnSpc>
              <a:spcBef>
                <a:spcPts val="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Data Collection </a:t>
            </a:r>
            <a:endParaRPr dirty="0"/>
          </a:p>
          <a:p>
            <a:pPr marL="342900" marR="0" lvl="0" indent="-342900" algn="l" rtl="0">
              <a:lnSpc>
                <a:spcPct val="107000"/>
              </a:lnSpc>
              <a:spcBef>
                <a:spcPts val="80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Data Processing and Storage</a:t>
            </a:r>
            <a:endParaRPr dirty="0"/>
          </a:p>
          <a:p>
            <a:pPr marL="342900" marR="0" lvl="0" indent="-342900" algn="l" rtl="0">
              <a:lnSpc>
                <a:spcPct val="107000"/>
              </a:lnSpc>
              <a:spcBef>
                <a:spcPts val="800"/>
              </a:spcBef>
              <a:spcAft>
                <a:spcPts val="0"/>
              </a:spcAft>
              <a:buClr>
                <a:schemeClr val="dk1"/>
              </a:buClr>
              <a:buSzPts val="2400"/>
              <a:buFont typeface="Arial"/>
              <a:buChar char="•"/>
            </a:pPr>
            <a:r>
              <a:rPr lang="en-IN" sz="2400" dirty="0">
                <a:solidFill>
                  <a:schemeClr val="dk1"/>
                </a:solidFill>
                <a:latin typeface="Calibri"/>
                <a:ea typeface="Calibri"/>
                <a:cs typeface="Calibri"/>
                <a:sym typeface="Calibri"/>
              </a:rPr>
              <a:t>AI and Analytics Engine </a:t>
            </a:r>
            <a:endParaRPr dirty="0"/>
          </a:p>
        </p:txBody>
      </p:sp>
      <p:sp>
        <p:nvSpPr>
          <p:cNvPr id="111" name="Google Shape;111;p8"/>
          <p:cNvSpPr/>
          <p:nvPr/>
        </p:nvSpPr>
        <p:spPr>
          <a:xfrm>
            <a:off x="2050968" y="5114500"/>
            <a:ext cx="5066100" cy="320400"/>
          </a:xfrm>
          <a:prstGeom prst="rect">
            <a:avLst/>
          </a:prstGeom>
          <a:noFill/>
          <a:ln>
            <a:noFill/>
          </a:ln>
        </p:spPr>
        <p:txBody>
          <a:bodyPr spcFirstLastPara="1" wrap="square" lIns="91425" tIns="45700" rIns="91425" bIns="45700" anchor="t" anchorCtr="0">
            <a:noAutofit/>
          </a:bodyPr>
          <a:lstStyle/>
          <a:p>
            <a:pPr marL="0" marR="0" lvl="0" indent="0" algn="l" rtl="0">
              <a:lnSpc>
                <a:spcPct val="90107"/>
              </a:lnSpc>
              <a:spcBef>
                <a:spcPts val="0"/>
              </a:spcBef>
              <a:spcAft>
                <a:spcPts val="0"/>
              </a:spcAft>
              <a:buClr>
                <a:schemeClr val="dk1"/>
              </a:buClr>
              <a:buSzPts val="2800"/>
              <a:buFont typeface="Calibri"/>
              <a:buNone/>
            </a:pPr>
            <a:endParaRPr sz="3200" b="1">
              <a:solidFill>
                <a:schemeClr val="dk1"/>
              </a:solidFill>
              <a:latin typeface="Calibri"/>
              <a:ea typeface="Calibri"/>
              <a:cs typeface="Calibri"/>
              <a:sym typeface="Calibri"/>
            </a:endParaRPr>
          </a:p>
        </p:txBody>
      </p:sp>
      <p:sp>
        <p:nvSpPr>
          <p:cNvPr id="112" name="Google Shape;112;p8"/>
          <p:cNvSpPr/>
          <p:nvPr/>
        </p:nvSpPr>
        <p:spPr>
          <a:xfrm>
            <a:off x="2050972" y="5452129"/>
            <a:ext cx="5264100" cy="16242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2f1be03ef2b_0_7"/>
          <p:cNvSpPr/>
          <p:nvPr/>
        </p:nvSpPr>
        <p:spPr>
          <a:xfrm>
            <a:off x="0" y="0"/>
            <a:ext cx="14630400" cy="8229600"/>
          </a:xfrm>
          <a:prstGeom prst="rect">
            <a:avLst/>
          </a:prstGeom>
          <a:solidFill>
            <a:srgbClr val="F9F6F0"/>
          </a:solid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g2f1be03ef2b_0_7"/>
          <p:cNvSpPr/>
          <p:nvPr/>
        </p:nvSpPr>
        <p:spPr>
          <a:xfrm>
            <a:off x="444894" y="545543"/>
            <a:ext cx="8108400" cy="64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4400">
                <a:solidFill>
                  <a:schemeClr val="accent1"/>
                </a:solidFill>
                <a:latin typeface="Aparajita"/>
                <a:ea typeface="Aparajita"/>
                <a:cs typeface="Aparajita"/>
                <a:sym typeface="Aparajita"/>
              </a:rPr>
              <a:t>Methodology</a:t>
            </a:r>
            <a:endParaRPr/>
          </a:p>
        </p:txBody>
      </p:sp>
      <p:sp>
        <p:nvSpPr>
          <p:cNvPr id="120" name="Google Shape;120;g2f1be03ef2b_0_7"/>
          <p:cNvSpPr/>
          <p:nvPr/>
        </p:nvSpPr>
        <p:spPr>
          <a:xfrm>
            <a:off x="8271521" y="2259136"/>
            <a:ext cx="4788000" cy="2050800"/>
          </a:xfrm>
          <a:prstGeom prst="rect">
            <a:avLst/>
          </a:prstGeom>
          <a:noFill/>
          <a:ln>
            <a:noFill/>
          </a:ln>
        </p:spPr>
        <p:txBody>
          <a:bodyPr spcFirstLastPara="1" wrap="square" lIns="91425" tIns="45700" rIns="91425" bIns="45700" anchor="t" anchorCtr="0">
            <a:noAutofit/>
          </a:bodyPr>
          <a:lstStyle/>
          <a:p>
            <a:pPr marL="342900" marR="0" lvl="0" indent="-190500" algn="l" rtl="0">
              <a:lnSpc>
                <a:spcPct val="107000"/>
              </a:lnSpc>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121" name="Google Shape;121;g2f1be03ef2b_0_7" descr="preencoded.png"/>
          <p:cNvPicPr preferRelativeResize="0"/>
          <p:nvPr/>
        </p:nvPicPr>
        <p:blipFill rotWithShape="1">
          <a:blip r:embed="rId3">
            <a:alphaModFix/>
          </a:blip>
          <a:srcRect/>
          <a:stretch/>
        </p:blipFill>
        <p:spPr>
          <a:xfrm>
            <a:off x="548783" y="1550693"/>
            <a:ext cx="906303" cy="1624254"/>
          </a:xfrm>
          <a:prstGeom prst="rect">
            <a:avLst/>
          </a:prstGeom>
          <a:noFill/>
          <a:ln>
            <a:noFill/>
          </a:ln>
        </p:spPr>
      </p:pic>
      <p:sp>
        <p:nvSpPr>
          <p:cNvPr id="122" name="Google Shape;122;g2f1be03ef2b_0_7"/>
          <p:cNvSpPr txBox="1"/>
          <p:nvPr/>
        </p:nvSpPr>
        <p:spPr>
          <a:xfrm>
            <a:off x="1859306" y="2061764"/>
            <a:ext cx="5924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Here is the architecture of the hardware which the rice planter will work and the different actions will be taken by the machine.</a:t>
            </a:r>
            <a:endParaRPr/>
          </a:p>
        </p:txBody>
      </p:sp>
      <p:sp>
        <p:nvSpPr>
          <p:cNvPr id="123" name="Google Shape;123;g2f1be03ef2b_0_7"/>
          <p:cNvSpPr txBox="1"/>
          <p:nvPr/>
        </p:nvSpPr>
        <p:spPr>
          <a:xfrm>
            <a:off x="1859306" y="1530286"/>
            <a:ext cx="4227900" cy="800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a:solidFill>
                  <a:schemeClr val="dk1"/>
                </a:solidFill>
                <a:latin typeface="Calibri"/>
                <a:ea typeface="Calibri"/>
                <a:cs typeface="Calibri"/>
                <a:sym typeface="Calibri"/>
              </a:rPr>
              <a:t>Hardware Architecture:</a:t>
            </a:r>
            <a:endParaRPr sz="2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g2f1be03ef2b_0_7"/>
          <p:cNvSpPr txBox="1"/>
          <p:nvPr/>
        </p:nvSpPr>
        <p:spPr>
          <a:xfrm>
            <a:off x="5241275" y="4005275"/>
            <a:ext cx="1752300" cy="13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25" name="Google Shape;125;g2f1be03ef2b_0_7"/>
          <p:cNvPicPr preferRelativeResize="0"/>
          <p:nvPr/>
        </p:nvPicPr>
        <p:blipFill>
          <a:blip r:embed="rId4">
            <a:alphaModFix/>
          </a:blip>
          <a:stretch>
            <a:fillRect/>
          </a:stretch>
        </p:blipFill>
        <p:spPr>
          <a:xfrm>
            <a:off x="8553308" y="1295733"/>
            <a:ext cx="5471400" cy="5279975"/>
          </a:xfrm>
          <a:prstGeom prst="rect">
            <a:avLst/>
          </a:prstGeom>
          <a:solidFill>
            <a:srgbClr val="F9F6F0"/>
          </a:solid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1688</Words>
  <Application>Microsoft Office PowerPoint</Application>
  <PresentationFormat>Custom</PresentationFormat>
  <Paragraphs>182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Times New Roman</vt:lpstr>
      <vt:lpstr>Aparajita</vt:lpstr>
      <vt:lpstr>Arial</vt:lpstr>
      <vt:lpstr>Calibri</vt:lpstr>
      <vt:lpstr>Noto Sans Symbols</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Vaibhav Nrupnarayan</cp:lastModifiedBy>
  <cp:revision>2</cp:revision>
  <dcterms:created xsi:type="dcterms:W3CDTF">2024-06-28T04:26:04Z</dcterms:created>
  <dcterms:modified xsi:type="dcterms:W3CDTF">2024-08-17T04:50:15Z</dcterms:modified>
</cp:coreProperties>
</file>