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sldIdLst>
    <p:sldId id="258" r:id="rId5"/>
    <p:sldId id="261" r:id="rId6"/>
    <p:sldId id="262" r:id="rId7"/>
    <p:sldId id="263" r:id="rId8"/>
    <p:sldId id="264" r:id="rId9"/>
    <p:sldId id="266" r:id="rId10"/>
    <p:sldId id="267" r:id="rId11"/>
    <p:sldId id="268" r:id="rId12"/>
    <p:sldId id="269" r:id="rId13"/>
    <p:sldId id="265" r:id="rId14"/>
    <p:sldId id="271"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6/28/2024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6/28/2024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6/28/2024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6/28/2024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6/28/2024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6/28/2024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6/28/2024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6/28/2024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6F347-1B2F-4097-AEB5-4A26FB45D67A}" type="datetime1">
              <a:rPr lang="en-US" smtClean="0"/>
              <a:t>6/28/2024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6/28/2024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75B4BE-627A-4EC1-99E1-6F1AA97AB802}" type="datetime1">
              <a:rPr lang="en-US" smtClean="0"/>
              <a:t>6/28/2024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6/28/2024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BED6AC-4FBA-40BD-BE75-20DB64DA4BAD}" type="datetime1">
              <a:rPr lang="en-US" smtClean="0"/>
              <a:t>6/28/2024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933C87-D201-458A-93C0-8EDD9AC92D93}" type="datetime1">
              <a:rPr lang="en-US" smtClean="0"/>
              <a:t>6/28/2024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CE6829-5A25-485A-91B1-5D6D58BB9F23}" type="datetime1">
              <a:rPr lang="en-US" smtClean="0"/>
              <a:t>6/28/2024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6/28/2024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6/28/2024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6/28/2024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6/28/2024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vishay.com/docs/37484/lcd016n002bcfhet.pdf" TargetMode="External"/><Relationship Id="rId2" Type="http://schemas.openxmlformats.org/officeDocument/2006/relationships/hyperlink" Target="https://www.keil.com/dd/docs/datashts/atmel/at89s51_ds.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C38FC-90F2-0510-0B84-3ED20F1401A4}"/>
              </a:ext>
            </a:extLst>
          </p:cNvPr>
          <p:cNvSpPr>
            <a:spLocks noGrp="1"/>
          </p:cNvSpPr>
          <p:nvPr>
            <p:ph type="ctrTitle"/>
          </p:nvPr>
        </p:nvSpPr>
        <p:spPr/>
        <p:txBody>
          <a:bodyPr>
            <a:noAutofit/>
          </a:bodyPr>
          <a:lstStyle/>
          <a:p>
            <a:r>
              <a:rPr lang="en-US" sz="4000" dirty="0">
                <a:solidFill>
                  <a:schemeClr val="accent1">
                    <a:lumMod val="75000"/>
                  </a:schemeClr>
                </a:solidFill>
                <a:latin typeface="Aparajita" panose="02020603050405020304" pitchFamily="18" charset="0"/>
                <a:cs typeface="Aparajita" panose="02020603050405020304" pitchFamily="18" charset="0"/>
              </a:rPr>
              <a:t>Biometric fingerprint identification based bank locker security system</a:t>
            </a:r>
            <a:endParaRPr lang="en-IN" sz="4000" dirty="0">
              <a:solidFill>
                <a:schemeClr val="accent1">
                  <a:lumMod val="75000"/>
                </a:schemeClr>
              </a:solidFill>
              <a:latin typeface="Aparajita" panose="02020603050405020304" pitchFamily="18" charset="0"/>
              <a:cs typeface="Aparajita" panose="02020603050405020304" pitchFamily="18" charset="0"/>
            </a:endParaRPr>
          </a:p>
        </p:txBody>
      </p:sp>
      <p:sp>
        <p:nvSpPr>
          <p:cNvPr id="3" name="Subtitle 2">
            <a:extLst>
              <a:ext uri="{FF2B5EF4-FFF2-40B4-BE49-F238E27FC236}">
                <a16:creationId xmlns:a16="http://schemas.microsoft.com/office/drawing/2014/main" id="{6B1651C6-4FE4-1798-8F51-32882779DB21}"/>
              </a:ext>
            </a:extLst>
          </p:cNvPr>
          <p:cNvSpPr>
            <a:spLocks noGrp="1"/>
          </p:cNvSpPr>
          <p:nvPr>
            <p:ph type="subTitle" idx="1"/>
          </p:nvPr>
        </p:nvSpPr>
        <p:spPr/>
        <p:txBody>
          <a:bodyPr>
            <a:normAutofit/>
          </a:bodyPr>
          <a:lstStyle/>
          <a:p>
            <a:r>
              <a:rPr lang="en-US" dirty="0">
                <a:solidFill>
                  <a:schemeClr val="bg2">
                    <a:lumMod val="50000"/>
                  </a:schemeClr>
                </a:solidFill>
              </a:rPr>
              <a:t>Ensuring Security with Cutting-edge Technology</a:t>
            </a:r>
            <a:endParaRPr lang="en-IN" dirty="0">
              <a:solidFill>
                <a:schemeClr val="bg2">
                  <a:lumMod val="50000"/>
                </a:schemeClr>
              </a:solidFill>
            </a:endParaRPr>
          </a:p>
        </p:txBody>
      </p:sp>
    </p:spTree>
    <p:extLst>
      <p:ext uri="{BB962C8B-B14F-4D97-AF65-F5344CB8AC3E}">
        <p14:creationId xmlns:p14="http://schemas.microsoft.com/office/powerpoint/2010/main" val="1903390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2078-5666-8CE2-D800-19A61C9C84CA}"/>
              </a:ext>
            </a:extLst>
          </p:cNvPr>
          <p:cNvSpPr>
            <a:spLocks noGrp="1"/>
          </p:cNvSpPr>
          <p:nvPr>
            <p:ph type="title"/>
          </p:nvPr>
        </p:nvSpPr>
        <p:spPr>
          <a:xfrm>
            <a:off x="633167" y="2348076"/>
            <a:ext cx="8610600" cy="3939602"/>
          </a:xfrm>
        </p:spPr>
        <p:txBody>
          <a:bodyPr>
            <a:normAutofit/>
          </a:bodyPr>
          <a:lstStyle/>
          <a:p>
            <a:pPr algn="l">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hlinkClick r:id="rId2"/>
              </a:rPr>
              <a:t>https://www.keil.com/dd/docs/datashts/atmel/at89s51_ds.pdf</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https://www.elprocus.com/lcd-16x2-pin-configuration-and-its-working/</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hlinkClick r:id="rId3"/>
              </a:rPr>
              <a:t>https://www.vishay.com/docs/37484/lcd016n002bcfhet.pdf</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endPar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4" name="Title 1">
            <a:extLst>
              <a:ext uri="{FF2B5EF4-FFF2-40B4-BE49-F238E27FC236}">
                <a16:creationId xmlns:a16="http://schemas.microsoft.com/office/drawing/2014/main" id="{E9D59477-5A87-9D69-6130-26162C656B5E}"/>
              </a:ext>
            </a:extLst>
          </p:cNvPr>
          <p:cNvSpPr txBox="1">
            <a:spLocks/>
          </p:cNvSpPr>
          <p:nvPr/>
        </p:nvSpPr>
        <p:spPr>
          <a:xfrm>
            <a:off x="3048000" y="916773"/>
            <a:ext cx="8763786"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IN" dirty="0">
                <a:solidFill>
                  <a:schemeClr val="accent1"/>
                </a:solidFill>
                <a:latin typeface="Aparajita" panose="02020603050405020304" pitchFamily="18" charset="0"/>
                <a:cs typeface="Aparajita" panose="02020603050405020304" pitchFamily="18" charset="0"/>
              </a:rPr>
              <a:t>References</a:t>
            </a:r>
          </a:p>
        </p:txBody>
      </p:sp>
    </p:spTree>
    <p:extLst>
      <p:ext uri="{BB962C8B-B14F-4D97-AF65-F5344CB8AC3E}">
        <p14:creationId xmlns:p14="http://schemas.microsoft.com/office/powerpoint/2010/main" val="1651026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2078-5666-8CE2-D800-19A61C9C84CA}"/>
              </a:ext>
            </a:extLst>
          </p:cNvPr>
          <p:cNvSpPr>
            <a:spLocks noGrp="1"/>
          </p:cNvSpPr>
          <p:nvPr>
            <p:ph type="title"/>
          </p:nvPr>
        </p:nvSpPr>
        <p:spPr>
          <a:xfrm>
            <a:off x="633167" y="2348076"/>
            <a:ext cx="8610600" cy="3939602"/>
          </a:xfrm>
        </p:spPr>
        <p:txBody>
          <a:bodyPr>
            <a:normAutofit/>
          </a:bodyPr>
          <a:lstStyle/>
          <a:p>
            <a:pPr algn="l">
              <a:lnSpc>
                <a:spcPct val="107000"/>
              </a:lnSpc>
              <a:spcAft>
                <a:spcPts val="800"/>
              </a:spcAft>
            </a:pPr>
            <a:r>
              <a:rPr lang="en-IN" sz="2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1) Vaibhav Nrupnarayan</a:t>
            </a:r>
            <a:br>
              <a:rPr lang="en-IN" sz="2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2) Abhiman Bade</a:t>
            </a:r>
            <a:br>
              <a:rPr lang="en-IN" sz="2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br>
            <a:r>
              <a:rPr lang="en-IN" sz="2000"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3) Harish Bagul</a:t>
            </a:r>
            <a:br>
              <a:rPr lang="en-IN" sz="1800" i="1" kern="100" dirty="0">
                <a:solidFill>
                  <a:schemeClr val="bg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br>
            <a:endParaRPr lang="en-IN" sz="1800" i="1" kern="100" dirty="0">
              <a:solidFill>
                <a:schemeClr val="bg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E9D59477-5A87-9D69-6130-26162C656B5E}"/>
              </a:ext>
            </a:extLst>
          </p:cNvPr>
          <p:cNvSpPr txBox="1">
            <a:spLocks/>
          </p:cNvSpPr>
          <p:nvPr/>
        </p:nvSpPr>
        <p:spPr>
          <a:xfrm>
            <a:off x="3048000" y="916773"/>
            <a:ext cx="8763786"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IN" dirty="0">
                <a:solidFill>
                  <a:schemeClr val="accent1"/>
                </a:solidFill>
                <a:latin typeface="Aparajita" panose="02020603050405020304" pitchFamily="18" charset="0"/>
                <a:cs typeface="Aparajita" panose="02020603050405020304" pitchFamily="18" charset="0"/>
              </a:rPr>
              <a:t>Our team</a:t>
            </a:r>
          </a:p>
        </p:txBody>
      </p:sp>
    </p:spTree>
    <p:extLst>
      <p:ext uri="{BB962C8B-B14F-4D97-AF65-F5344CB8AC3E}">
        <p14:creationId xmlns:p14="http://schemas.microsoft.com/office/powerpoint/2010/main" val="2528049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D59477-5A87-9D69-6130-26162C656B5E}"/>
              </a:ext>
            </a:extLst>
          </p:cNvPr>
          <p:cNvSpPr txBox="1">
            <a:spLocks/>
          </p:cNvSpPr>
          <p:nvPr/>
        </p:nvSpPr>
        <p:spPr>
          <a:xfrm>
            <a:off x="3048000" y="916773"/>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endParaRPr lang="en-IN" sz="6000" dirty="0">
              <a:solidFill>
                <a:schemeClr val="bg1"/>
              </a:solidFill>
            </a:endParaRPr>
          </a:p>
        </p:txBody>
      </p:sp>
      <p:sp>
        <p:nvSpPr>
          <p:cNvPr id="3" name="Rectangle 2">
            <a:extLst>
              <a:ext uri="{FF2B5EF4-FFF2-40B4-BE49-F238E27FC236}">
                <a16:creationId xmlns:a16="http://schemas.microsoft.com/office/drawing/2014/main" id="{D153E286-76D5-C6D9-E33B-C56830229C73}"/>
              </a:ext>
            </a:extLst>
          </p:cNvPr>
          <p:cNvSpPr/>
          <p:nvPr/>
        </p:nvSpPr>
        <p:spPr>
          <a:xfrm>
            <a:off x="1957438" y="2856194"/>
            <a:ext cx="7808730" cy="1862048"/>
          </a:xfrm>
          <a:prstGeom prst="rect">
            <a:avLst/>
          </a:prstGeom>
          <a:noFill/>
        </p:spPr>
        <p:txBody>
          <a:bodyPr wrap="square" lIns="91440" tIns="45720" rIns="91440" bIns="45720">
            <a:spAutoFit/>
          </a:bodyPr>
          <a:lstStyle/>
          <a:p>
            <a:pPr algn="ctr"/>
            <a:r>
              <a:rPr lang="en-IN" sz="11500" b="1" kern="1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Calibri" panose="020F0502020204030204" pitchFamily="34" charset="0"/>
                <a:cs typeface="Mangal" panose="02040503050203030202" pitchFamily="18" charset="0"/>
              </a:rPr>
              <a:t>Thank You</a:t>
            </a:r>
            <a:endParaRPr lang="en-IN" sz="115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4008196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2078-5666-8CE2-D800-19A61C9C84CA}"/>
              </a:ext>
            </a:extLst>
          </p:cNvPr>
          <p:cNvSpPr>
            <a:spLocks noGrp="1"/>
          </p:cNvSpPr>
          <p:nvPr>
            <p:ph type="title"/>
          </p:nvPr>
        </p:nvSpPr>
        <p:spPr>
          <a:xfrm>
            <a:off x="699154" y="1478445"/>
            <a:ext cx="8610600" cy="3939602"/>
          </a:xfrm>
        </p:spPr>
        <p:txBody>
          <a:bodyPr>
            <a:normAutofit/>
          </a:bodyPr>
          <a:lstStyle/>
          <a:p>
            <a:pPr algn="l">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Current Issues: Describe the current issues with traditional bank locker security systems</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 (e.g., keys can be lost or duplicated, PINs can be forgotten or shared).</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Security Risks: Highlight the security risks associated with these traditional systems </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(e.g., unauthorized access, theft).</a:t>
            </a:r>
          </a:p>
        </p:txBody>
      </p:sp>
      <p:sp>
        <p:nvSpPr>
          <p:cNvPr id="4" name="Title 1">
            <a:extLst>
              <a:ext uri="{FF2B5EF4-FFF2-40B4-BE49-F238E27FC236}">
                <a16:creationId xmlns:a16="http://schemas.microsoft.com/office/drawing/2014/main" id="{E9D59477-5A87-9D69-6130-26162C656B5E}"/>
              </a:ext>
            </a:extLst>
          </p:cNvPr>
          <p:cNvSpPr txBox="1">
            <a:spLocks/>
          </p:cNvSpPr>
          <p:nvPr/>
        </p:nvSpPr>
        <p:spPr>
          <a:xfrm>
            <a:off x="2784050" y="831931"/>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IN" dirty="0">
                <a:solidFill>
                  <a:schemeClr val="accent1"/>
                </a:solidFill>
                <a:latin typeface="Aparajita" panose="02020603050405020304" pitchFamily="18" charset="0"/>
                <a:cs typeface="Aparajita" panose="02020603050405020304" pitchFamily="18" charset="0"/>
              </a:rPr>
              <a:t>Problem Identification</a:t>
            </a:r>
          </a:p>
        </p:txBody>
      </p:sp>
    </p:spTree>
    <p:extLst>
      <p:ext uri="{BB962C8B-B14F-4D97-AF65-F5344CB8AC3E}">
        <p14:creationId xmlns:p14="http://schemas.microsoft.com/office/powerpoint/2010/main" val="3758449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2078-5666-8CE2-D800-19A61C9C84CA}"/>
              </a:ext>
            </a:extLst>
          </p:cNvPr>
          <p:cNvSpPr>
            <a:spLocks noGrp="1"/>
          </p:cNvSpPr>
          <p:nvPr>
            <p:ph type="title"/>
          </p:nvPr>
        </p:nvSpPr>
        <p:spPr>
          <a:xfrm>
            <a:off x="633167" y="2348076"/>
            <a:ext cx="8610600" cy="3939602"/>
          </a:xfrm>
        </p:spPr>
        <p:txBody>
          <a:bodyPr>
            <a:normAutofit/>
          </a:bodyPr>
          <a:lstStyle/>
          <a:p>
            <a:pPr algn="l">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Main Objective: To develop a secure bank locker system using biometric fingerprint identification.</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specific Goals:</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  - Enhance the security of bank lockers.</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  - Ensure ease of access for authorized users.</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  - Reduce the risk of unauthorized access.</a:t>
            </a:r>
          </a:p>
        </p:txBody>
      </p:sp>
      <p:sp>
        <p:nvSpPr>
          <p:cNvPr id="4" name="Title 1">
            <a:extLst>
              <a:ext uri="{FF2B5EF4-FFF2-40B4-BE49-F238E27FC236}">
                <a16:creationId xmlns:a16="http://schemas.microsoft.com/office/drawing/2014/main" id="{E9D59477-5A87-9D69-6130-26162C656B5E}"/>
              </a:ext>
            </a:extLst>
          </p:cNvPr>
          <p:cNvSpPr txBox="1">
            <a:spLocks/>
          </p:cNvSpPr>
          <p:nvPr/>
        </p:nvSpPr>
        <p:spPr>
          <a:xfrm>
            <a:off x="3019719" y="756517"/>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IN" dirty="0">
                <a:solidFill>
                  <a:schemeClr val="accent1"/>
                </a:solidFill>
                <a:latin typeface="Aparajita" panose="02020603050405020304" pitchFamily="18" charset="0"/>
                <a:cs typeface="Aparajita" panose="02020603050405020304" pitchFamily="18" charset="0"/>
              </a:rPr>
              <a:t>Objectives</a:t>
            </a:r>
          </a:p>
        </p:txBody>
      </p:sp>
    </p:spTree>
    <p:extLst>
      <p:ext uri="{BB962C8B-B14F-4D97-AF65-F5344CB8AC3E}">
        <p14:creationId xmlns:p14="http://schemas.microsoft.com/office/powerpoint/2010/main" val="2332197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2078-5666-8CE2-D800-19A61C9C84CA}"/>
              </a:ext>
            </a:extLst>
          </p:cNvPr>
          <p:cNvSpPr>
            <a:spLocks noGrp="1"/>
          </p:cNvSpPr>
          <p:nvPr>
            <p:ph type="title"/>
          </p:nvPr>
        </p:nvSpPr>
        <p:spPr>
          <a:xfrm>
            <a:off x="633167" y="2348076"/>
            <a:ext cx="8610600" cy="3939602"/>
          </a:xfrm>
        </p:spPr>
        <p:txBody>
          <a:bodyPr>
            <a:normAutofit/>
          </a:bodyPr>
          <a:lstStyle/>
          <a:p>
            <a:pPr algn="l">
              <a:lnSpc>
                <a:spcPct val="107000"/>
              </a:lnSpc>
              <a:spcAft>
                <a:spcPts val="800"/>
              </a:spcAft>
            </a:pPr>
            <a:r>
              <a:rPr lang="en-US"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A literature survey on biometric fingerprint identification-based bank locker security systems reveals that these systems enhance security by using unique physiological traits to authenticate users, reducing the risk of unauthorized access. </a:t>
            </a:r>
            <a:br>
              <a:rPr lang="en-US"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US"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Research highlights improvements in sensor accuracy and algorithm efficiency, enabling faster and more reliable identification.</a:t>
            </a:r>
            <a:br>
              <a:rPr lang="en-US"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US"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 Studies also discuss integration challenges, such as interoperability with existing banking infrastructure and user acceptance</a:t>
            </a:r>
            <a:r>
              <a:rPr lang="en-US" sz="1800" kern="10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br>
              <a:rPr lang="en-US" sz="1800" kern="10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US" sz="1800" kern="100">
                <a:solidFill>
                  <a:schemeClr val="bg1"/>
                </a:solidFill>
                <a:effectLst/>
                <a:latin typeface="Calibri" panose="020F0502020204030204" pitchFamily="34" charset="0"/>
                <a:ea typeface="Calibri" panose="020F0502020204030204" pitchFamily="34" charset="0"/>
                <a:cs typeface="Mangal" panose="02040503050203030202" pitchFamily="18" charset="0"/>
              </a:rPr>
              <a:t>Overall</a:t>
            </a:r>
            <a:r>
              <a:rPr lang="en-US"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 biometric fingerprint technology is deemed highly effective for secure and convenient access control in banking applications.</a:t>
            </a:r>
            <a:endPar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4" name="Title 1">
            <a:extLst>
              <a:ext uri="{FF2B5EF4-FFF2-40B4-BE49-F238E27FC236}">
                <a16:creationId xmlns:a16="http://schemas.microsoft.com/office/drawing/2014/main" id="{E9D59477-5A87-9D69-6130-26162C656B5E}"/>
              </a:ext>
            </a:extLst>
          </p:cNvPr>
          <p:cNvSpPr txBox="1">
            <a:spLocks/>
          </p:cNvSpPr>
          <p:nvPr/>
        </p:nvSpPr>
        <p:spPr>
          <a:xfrm>
            <a:off x="3048000" y="916773"/>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IN" dirty="0">
                <a:solidFill>
                  <a:schemeClr val="accent1"/>
                </a:solidFill>
                <a:latin typeface="Aparajita" panose="02020603050405020304" pitchFamily="18" charset="0"/>
                <a:cs typeface="Aparajita" panose="02020603050405020304" pitchFamily="18" charset="0"/>
              </a:rPr>
              <a:t>Literature Survey</a:t>
            </a:r>
          </a:p>
        </p:txBody>
      </p:sp>
    </p:spTree>
    <p:extLst>
      <p:ext uri="{BB962C8B-B14F-4D97-AF65-F5344CB8AC3E}">
        <p14:creationId xmlns:p14="http://schemas.microsoft.com/office/powerpoint/2010/main" val="89483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2078-5666-8CE2-D800-19A61C9C84CA}"/>
              </a:ext>
            </a:extLst>
          </p:cNvPr>
          <p:cNvSpPr>
            <a:spLocks noGrp="1"/>
          </p:cNvSpPr>
          <p:nvPr>
            <p:ph type="title"/>
          </p:nvPr>
        </p:nvSpPr>
        <p:spPr>
          <a:xfrm>
            <a:off x="561681" y="2049545"/>
            <a:ext cx="8610600" cy="3939602"/>
          </a:xfrm>
        </p:spPr>
        <p:txBody>
          <a:bodyPr>
            <a:normAutofit fontScale="90000"/>
          </a:bodyPr>
          <a:lstStyle/>
          <a:p>
            <a:pPr algn="l">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System Design: Describe the overall design of the system.</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Components: List and explain the key components </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1) 8051 microcontroller (89s51)</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2) </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Architecture: Include a block diagram of the system architecture.</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800" kern="100" dirty="0">
                <a:solidFill>
                  <a:schemeClr val="bg1"/>
                </a:solidFill>
                <a:latin typeface="Calibri" panose="020F0502020204030204" pitchFamily="34" charset="0"/>
                <a:ea typeface="Calibri" panose="020F0502020204030204" pitchFamily="34" charset="0"/>
                <a:cs typeface="Mangal" panose="02040503050203030202" pitchFamily="18" charset="0"/>
              </a:rPr>
              <a:t> </a:t>
            </a:r>
            <a:br>
              <a:rPr lang="en-IN" sz="1800" kern="100" dirty="0">
                <a:solidFill>
                  <a:schemeClr val="bg1"/>
                </a:solidFill>
                <a:latin typeface="Calibri" panose="020F0502020204030204" pitchFamily="34" charset="0"/>
                <a:ea typeface="Calibri" panose="020F0502020204030204" pitchFamily="34" charset="0"/>
                <a:cs typeface="Mangal" panose="02040503050203030202" pitchFamily="18" charset="0"/>
              </a:rPr>
            </a:b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Implementation Steps: </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  Step 1: Hardware setup (installing fingerprint scanner, microcontroller, etc.).</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  Step 2: Software development (programming the microcontroller, developing the user interface, etc.).</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  Step 3: Integration (combining hardware and software components).</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  Step 4: Testing (functional testing, security testing, user acceptance testing).</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br>
              <a:rPr lang="en-IN" sz="1800" kern="100" dirty="0">
                <a:solidFill>
                  <a:schemeClr val="bg1"/>
                </a:solidFill>
                <a:latin typeface="Calibri" panose="020F0502020204030204" pitchFamily="34" charset="0"/>
                <a:ea typeface="Calibri" panose="020F0502020204030204" pitchFamily="34" charset="0"/>
                <a:cs typeface="Mangal" panose="02040503050203030202" pitchFamily="18" charset="0"/>
              </a:rPr>
            </a:b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Data Security: Describe the data security measures implemented</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 ( encryption, secure storage of fingerprint data).</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endPar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4" name="Title 1">
            <a:extLst>
              <a:ext uri="{FF2B5EF4-FFF2-40B4-BE49-F238E27FC236}">
                <a16:creationId xmlns:a16="http://schemas.microsoft.com/office/drawing/2014/main" id="{E9D59477-5A87-9D69-6130-26162C656B5E}"/>
              </a:ext>
            </a:extLst>
          </p:cNvPr>
          <p:cNvSpPr txBox="1">
            <a:spLocks/>
          </p:cNvSpPr>
          <p:nvPr/>
        </p:nvSpPr>
        <p:spPr>
          <a:xfrm>
            <a:off x="3019719" y="756517"/>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IN" dirty="0">
                <a:solidFill>
                  <a:schemeClr val="accent1"/>
                </a:solidFill>
                <a:latin typeface="Aparajita" panose="02020603050405020304" pitchFamily="18" charset="0"/>
                <a:cs typeface="Aparajita" panose="02020603050405020304" pitchFamily="18" charset="0"/>
              </a:rPr>
              <a:t>Methodology</a:t>
            </a:r>
          </a:p>
        </p:txBody>
      </p:sp>
    </p:spTree>
    <p:extLst>
      <p:ext uri="{BB962C8B-B14F-4D97-AF65-F5344CB8AC3E}">
        <p14:creationId xmlns:p14="http://schemas.microsoft.com/office/powerpoint/2010/main" val="3759834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2078-5666-8CE2-D800-19A61C9C84CA}"/>
              </a:ext>
            </a:extLst>
          </p:cNvPr>
          <p:cNvSpPr>
            <a:spLocks noGrp="1"/>
          </p:cNvSpPr>
          <p:nvPr>
            <p:ph type="title"/>
          </p:nvPr>
        </p:nvSpPr>
        <p:spPr>
          <a:xfrm>
            <a:off x="633167" y="2348076"/>
            <a:ext cx="8610600" cy="3939602"/>
          </a:xfrm>
        </p:spPr>
        <p:txBody>
          <a:bodyPr>
            <a:normAutofit/>
          </a:bodyPr>
          <a:lstStyle/>
          <a:p>
            <a:pPr algn="l">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Approximate Budget : 10,000 Rs – 12,000 Rs</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includes:</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1) 8051 Microcontroller</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2) finger print Module</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3) Lm7085</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4) Buzzer</a:t>
            </a:r>
          </a:p>
        </p:txBody>
      </p:sp>
      <p:sp>
        <p:nvSpPr>
          <p:cNvPr id="4" name="Title 1">
            <a:extLst>
              <a:ext uri="{FF2B5EF4-FFF2-40B4-BE49-F238E27FC236}">
                <a16:creationId xmlns:a16="http://schemas.microsoft.com/office/drawing/2014/main" id="{E9D59477-5A87-9D69-6130-26162C656B5E}"/>
              </a:ext>
            </a:extLst>
          </p:cNvPr>
          <p:cNvSpPr txBox="1">
            <a:spLocks/>
          </p:cNvSpPr>
          <p:nvPr/>
        </p:nvSpPr>
        <p:spPr>
          <a:xfrm>
            <a:off x="2821757" y="643396"/>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IN" dirty="0">
                <a:solidFill>
                  <a:schemeClr val="accent1"/>
                </a:solidFill>
                <a:latin typeface="Aparajita" panose="02020603050405020304" pitchFamily="18" charset="0"/>
                <a:cs typeface="Aparajita" panose="02020603050405020304" pitchFamily="18" charset="0"/>
              </a:rPr>
              <a:t>Approximate Budget</a:t>
            </a:r>
          </a:p>
        </p:txBody>
      </p:sp>
    </p:spTree>
    <p:extLst>
      <p:ext uri="{BB962C8B-B14F-4D97-AF65-F5344CB8AC3E}">
        <p14:creationId xmlns:p14="http://schemas.microsoft.com/office/powerpoint/2010/main" val="333964050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2078-5666-8CE2-D800-19A61C9C84CA}"/>
              </a:ext>
            </a:extLst>
          </p:cNvPr>
          <p:cNvSpPr>
            <a:spLocks noGrp="1"/>
          </p:cNvSpPr>
          <p:nvPr>
            <p:ph type="title"/>
          </p:nvPr>
        </p:nvSpPr>
        <p:spPr>
          <a:xfrm>
            <a:off x="633167" y="2348076"/>
            <a:ext cx="8610600" cy="3939602"/>
          </a:xfrm>
        </p:spPr>
        <p:txBody>
          <a:bodyPr>
            <a:normAutofit/>
          </a:bodyPr>
          <a:lstStyle/>
          <a:p>
            <a:pPr algn="l">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Timeline:</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 unde</a:t>
            </a:r>
            <a:r>
              <a:rPr lang="en-IN" sz="1800" kern="100" dirty="0">
                <a:solidFill>
                  <a:schemeClr val="bg1"/>
                </a:solidFill>
                <a:latin typeface="Calibri" panose="020F0502020204030204" pitchFamily="34" charset="0"/>
                <a:ea typeface="Calibri" panose="020F0502020204030204" pitchFamily="34" charset="0"/>
                <a:cs typeface="Mangal" panose="02040503050203030202" pitchFamily="18" charset="0"/>
              </a:rPr>
              <a:t>rstanding Requirements and</a:t>
            </a: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 component gathering : 1 week</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 interfacing components : 2week</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Fabrication and testing : 4 weeks</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endPar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4" name="Title 1">
            <a:extLst>
              <a:ext uri="{FF2B5EF4-FFF2-40B4-BE49-F238E27FC236}">
                <a16:creationId xmlns:a16="http://schemas.microsoft.com/office/drawing/2014/main" id="{E9D59477-5A87-9D69-6130-26162C656B5E}"/>
              </a:ext>
            </a:extLst>
          </p:cNvPr>
          <p:cNvSpPr txBox="1">
            <a:spLocks/>
          </p:cNvSpPr>
          <p:nvPr/>
        </p:nvSpPr>
        <p:spPr>
          <a:xfrm>
            <a:off x="3048000" y="916773"/>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IN" dirty="0">
                <a:solidFill>
                  <a:schemeClr val="accent1"/>
                </a:solidFill>
                <a:latin typeface="Aparajita" panose="02020603050405020304" pitchFamily="18" charset="0"/>
                <a:cs typeface="Aparajita" panose="02020603050405020304" pitchFamily="18" charset="0"/>
              </a:rPr>
              <a:t>Project Planner </a:t>
            </a:r>
          </a:p>
        </p:txBody>
      </p:sp>
    </p:spTree>
    <p:extLst>
      <p:ext uri="{BB962C8B-B14F-4D97-AF65-F5344CB8AC3E}">
        <p14:creationId xmlns:p14="http://schemas.microsoft.com/office/powerpoint/2010/main" val="1931702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2078-5666-8CE2-D800-19A61C9C84CA}"/>
              </a:ext>
            </a:extLst>
          </p:cNvPr>
          <p:cNvSpPr>
            <a:spLocks noGrp="1"/>
          </p:cNvSpPr>
          <p:nvPr>
            <p:ph type="title"/>
          </p:nvPr>
        </p:nvSpPr>
        <p:spPr>
          <a:xfrm>
            <a:off x="633167" y="2348076"/>
            <a:ext cx="8610600" cy="3939602"/>
          </a:xfrm>
        </p:spPr>
        <p:txBody>
          <a:bodyPr>
            <a:normAutofit/>
          </a:bodyPr>
          <a:lstStyle/>
          <a:p>
            <a:pPr algn="l">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Enhanced Security: Expected improvement in the security of bank lockers.</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User Convenience: Ease of access for authorized users without the need for physical keys or remembering PINs.</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Reduced Unauthorized Access: Significant reduction in the risk of unauthorized access and theft.</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User Feedback: Anticipated positive feedback from users due to the enhanced security and convenience.</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endPar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4" name="Title 1">
            <a:extLst>
              <a:ext uri="{FF2B5EF4-FFF2-40B4-BE49-F238E27FC236}">
                <a16:creationId xmlns:a16="http://schemas.microsoft.com/office/drawing/2014/main" id="{E9D59477-5A87-9D69-6130-26162C656B5E}"/>
              </a:ext>
            </a:extLst>
          </p:cNvPr>
          <p:cNvSpPr txBox="1">
            <a:spLocks/>
          </p:cNvSpPr>
          <p:nvPr/>
        </p:nvSpPr>
        <p:spPr>
          <a:xfrm>
            <a:off x="3048000" y="916773"/>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nSpc>
                <a:spcPct val="107000"/>
              </a:lnSpc>
              <a:spcAft>
                <a:spcPts val="800"/>
              </a:spcAft>
            </a:pPr>
            <a:r>
              <a:rPr lang="en-IN" dirty="0">
                <a:solidFill>
                  <a:schemeClr val="accent1"/>
                </a:solidFill>
                <a:latin typeface="Aparajita" panose="02020603050405020304" pitchFamily="18" charset="0"/>
                <a:cs typeface="Aparajita" panose="02020603050405020304" pitchFamily="18" charset="0"/>
              </a:rPr>
              <a:t>Probable Outcomes</a:t>
            </a:r>
          </a:p>
        </p:txBody>
      </p:sp>
    </p:spTree>
    <p:extLst>
      <p:ext uri="{BB962C8B-B14F-4D97-AF65-F5344CB8AC3E}">
        <p14:creationId xmlns:p14="http://schemas.microsoft.com/office/powerpoint/2010/main" val="1688227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2078-5666-8CE2-D800-19A61C9C84CA}"/>
              </a:ext>
            </a:extLst>
          </p:cNvPr>
          <p:cNvSpPr>
            <a:spLocks noGrp="1"/>
          </p:cNvSpPr>
          <p:nvPr>
            <p:ph type="title"/>
          </p:nvPr>
        </p:nvSpPr>
        <p:spPr>
          <a:xfrm>
            <a:off x="633167" y="2348076"/>
            <a:ext cx="8610600" cy="3939602"/>
          </a:xfrm>
        </p:spPr>
        <p:txBody>
          <a:bodyPr>
            <a:normAutofit/>
          </a:bodyPr>
          <a:lstStyle/>
          <a:p>
            <a:pPr algn="l">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 Emphasize the potential impact of the project on bank locker security and user satisfaction.</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 Enhancing the user experience and Saving time as an authenticator.</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br>
              <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endParaRPr lang="en-IN" sz="18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4" name="Title 1">
            <a:extLst>
              <a:ext uri="{FF2B5EF4-FFF2-40B4-BE49-F238E27FC236}">
                <a16:creationId xmlns:a16="http://schemas.microsoft.com/office/drawing/2014/main" id="{E9D59477-5A87-9D69-6130-26162C656B5E}"/>
              </a:ext>
            </a:extLst>
          </p:cNvPr>
          <p:cNvSpPr txBox="1">
            <a:spLocks/>
          </p:cNvSpPr>
          <p:nvPr/>
        </p:nvSpPr>
        <p:spPr>
          <a:xfrm>
            <a:off x="3048000" y="916773"/>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nSpc>
                <a:spcPct val="107000"/>
              </a:lnSpc>
              <a:spcAft>
                <a:spcPts val="800"/>
              </a:spcAft>
            </a:pPr>
            <a:r>
              <a:rPr lang="en-IN" dirty="0">
                <a:solidFill>
                  <a:schemeClr val="accent1"/>
                </a:solidFill>
                <a:latin typeface="Aparajita" panose="02020603050405020304" pitchFamily="18" charset="0"/>
                <a:cs typeface="Aparajita" panose="02020603050405020304" pitchFamily="18" charset="0"/>
              </a:rPr>
              <a:t>Conclusion</a:t>
            </a:r>
          </a:p>
        </p:txBody>
      </p:sp>
    </p:spTree>
    <p:extLst>
      <p:ext uri="{BB962C8B-B14F-4D97-AF65-F5344CB8AC3E}">
        <p14:creationId xmlns:p14="http://schemas.microsoft.com/office/powerpoint/2010/main" val="263731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122</TotalTime>
  <Words>602</Words>
  <Application>Microsoft Office PowerPoint</Application>
  <PresentationFormat>Widescreen</PresentationFormat>
  <Paragraphs>23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Aparajita</vt:lpstr>
      <vt:lpstr>Arial</vt:lpstr>
      <vt:lpstr>Calibri</vt:lpstr>
      <vt:lpstr>Century Gothic</vt:lpstr>
      <vt:lpstr>Times New Roman</vt:lpstr>
      <vt:lpstr>Vapor Trail</vt:lpstr>
      <vt:lpstr>Biometric fingerprint identification based bank locker security system</vt:lpstr>
      <vt:lpstr>Current Issues: Describe the current issues with traditional bank locker security systems  (e.g., keys can be lost or duplicated, PINs can be forgotten or shared).  Security Risks: Highlight the security risks associated with these traditional systems  (e.g., unauthorized access, theft).</vt:lpstr>
      <vt:lpstr>Main Objective: To develop a secure bank locker system using biometric fingerprint identification.  specific Goals:    - Enhance the security of bank lockers.    - Ensure ease of access for authorized users.    - Reduce the risk of unauthorized access.</vt:lpstr>
      <vt:lpstr>A literature survey on biometric fingerprint identification-based bank locker security systems reveals that these systems enhance security by using unique physiological traits to authenticate users, reducing the risk of unauthorized access.  Research highlights improvements in sensor accuracy and algorithm efficiency, enabling faster and more reliable identification.  Studies also discuss integration challenges, such as interoperability with existing banking infrastructure and user acceptance.  Overall, biometric fingerprint technology is deemed highly effective for secure and convenient access control in banking applications.</vt:lpstr>
      <vt:lpstr>System Design: Describe the overall design of the system.  Components: List and explain the key components  1) 8051 microcontroller (89s51) 2)    Architecture: Include a block diagram of the system architecture.   Implementation Steps:    Step 1: Hardware setup (installing fingerprint scanner, microcontroller, etc.).   Step 2: Software development (programming the microcontroller, developing the user interface, etc.).   Step 3: Integration (combining hardware and software components).   Step 4: Testing (functional testing, security testing, user acceptance testing).  Data Security: Describe the data security measures implemented  ( encryption, secure storage of fingerprint data). </vt:lpstr>
      <vt:lpstr>Approximate Budget : 10,000 Rs – 12,000 Rs  includes: 1) 8051 Microcontroller 2) finger print Module 3) Lm7085 4) Buzzer</vt:lpstr>
      <vt:lpstr>Timeline:  understanding Requirements and component gathering : 1 week  interfacing components : 2week Fabrication and testing : 4 weeks  </vt:lpstr>
      <vt:lpstr>Enhanced Security: Expected improvement in the security of bank lockers.  User Convenience: Ease of access for authorized users without the need for physical keys or remembering PINs.  Reduced Unauthorized Access: Significant reduction in the risk of unauthorized access and theft.  User Feedback: Anticipated positive feedback from users due to the enhanced security and convenience. </vt:lpstr>
      <vt:lpstr>- Emphasize the potential impact of the project on bank locker security and user satisfaction.   - Enhancing the user experience and Saving time as an authenticator.    </vt:lpstr>
      <vt:lpstr>https://www.keil.com/dd/docs/datashts/atmel/at89s51_ds.pdf  https://www.elprocus.com/lcd-16x2-pin-configuration-and-its-working/  https://www.vishay.com/docs/37484/lcd016n002bcfhet.pdf </vt:lpstr>
      <vt:lpstr>1) Vaibhav Nrupnarayan 2) Abhiman Bade 3) Harish Bagul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Vaibhav Nrupnarayan</dc:creator>
  <cp:lastModifiedBy>Vaibhav Nrupnarayan</cp:lastModifiedBy>
  <cp:revision>1</cp:revision>
  <dcterms:created xsi:type="dcterms:W3CDTF">2024-06-28T03:38:32Z</dcterms:created>
  <dcterms:modified xsi:type="dcterms:W3CDTF">2024-06-28T05:40:40Z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