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60" r:id="rId5"/>
    <p:sldId id="261" r:id="rId6"/>
    <p:sldId id="262" r:id="rId7"/>
    <p:sldId id="259" r:id="rId8"/>
    <p:sldId id="263" r:id="rId9"/>
    <p:sldId id="264" r:id="rId10"/>
    <p:sldId id="276" r:id="rId11"/>
    <p:sldId id="265" r:id="rId12"/>
    <p:sldId id="266" r:id="rId13"/>
    <p:sldId id="281" r:id="rId14"/>
    <p:sldId id="282" r:id="rId15"/>
    <p:sldId id="283" r:id="rId16"/>
    <p:sldId id="285" r:id="rId17"/>
    <p:sldId id="269" r:id="rId18"/>
    <p:sldId id="270" r:id="rId19"/>
    <p:sldId id="274" r:id="rId20"/>
    <p:sldId id="272" r:id="rId21"/>
  </p:sldIdLst>
  <p:sldSz cx="14630400" cy="8229600"/>
  <p:notesSz cx="8229600" cy="14630400"/>
  <p:embeddedFontLst>
    <p:embeddedFont>
      <p:font typeface="Aparajita" panose="02020603050405020304" pitchFamily="18" charset="0"/>
      <p:regular r:id="rId23"/>
      <p:bold r:id="rId24"/>
      <p:italic r:id="rId25"/>
      <p:boldItalic r:id="rId26"/>
    </p:embeddedFont>
    <p:embeddedFont>
      <p:font typeface="Gelasi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g3cm7Xvjkc6U0sK+jP/1ydJjPYV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bhav Nrupnarayan" initials="VN" lastIdx="1" clrIdx="0">
    <p:extLst>
      <p:ext uri="{19B8F6BF-5375-455C-9EA6-DF929625EA0E}">
        <p15:presenceInfo xmlns:p15="http://schemas.microsoft.com/office/powerpoint/2012/main" userId="2367d97497f38a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A31E63-AD88-464B-A117-9B8DE1D188AD}">
  <a:tblStyle styleId="{EFA31E63-AD88-464B-A117-9B8DE1D188A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94660"/>
  </p:normalViewPr>
  <p:slideViewPr>
    <p:cSldViewPr snapToGrid="0">
      <p:cViewPr varScale="1">
        <p:scale>
          <a:sx n="65" d="100"/>
          <a:sy n="65" d="100"/>
        </p:scale>
        <p:origin x="146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822950" y="6949425"/>
            <a:ext cx="6583675" cy="65836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
        <p:cNvGrpSpPr/>
        <p:nvPr/>
      </p:nvGrpSpPr>
      <p:grpSpPr>
        <a:xfrm>
          <a:off x="0" y="0"/>
          <a:ext cx="0" cy="0"/>
          <a:chOff x="0" y="0"/>
          <a:chExt cx="0" cy="0"/>
        </a:xfrm>
      </p:grpSpPr>
      <p:sp>
        <p:nvSpPr>
          <p:cNvPr id="8" name="Google Shape;8;p1: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 name="Google Shape;9;p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 name="Google Shape;1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0" name="Google Shape;100;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10</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2835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9: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9" name="Google Shape;129;p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11</a:t>
            </a:fld>
            <a:endParaRPr sz="18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2" name="Google Shape;142;p1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12</a:t>
            </a:fld>
            <a:endParaRPr sz="18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14</a:t>
            </a:fld>
            <a:endParaRPr sz="18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1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4" name="Google Shape;174;p1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17</a:t>
            </a:fld>
            <a:endParaRPr sz="18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18</a:t>
            </a:fld>
            <a:endParaRPr sz="18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19</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9030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6: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01" name="Google Shape;201;p1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20</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2: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 name="Google Shape;21;p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2" name="Google Shape;22;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 name="Google Shape;36;p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37" name="Google Shape;37;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3</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0" name="Google Shape;8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4</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f1be03ef2b_0_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g2f1be03ef2b_0_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7" name="Google Shape;87;g2f1be03ef2b_0_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5</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7: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7</a:t>
            </a:fld>
            <a:endParaRPr sz="18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0" name="Google Shape;100;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8</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f1be03ef2b_0_7: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g2f1be03ef2b_0_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6" name="Google Shape;116;g2f1be03ef2b_0_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9</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6934988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2" name="Google Shape;24;p2">
            <a:extLst>
              <a:ext uri="{FF2B5EF4-FFF2-40B4-BE49-F238E27FC236}">
                <a16:creationId xmlns:a16="http://schemas.microsoft.com/office/drawing/2014/main" id="{039DF1E6-60B1-5538-F782-9B7911EB3F66}"/>
              </a:ext>
            </a:extLst>
          </p:cNvPr>
          <p:cNvSpPr/>
          <p:nvPr/>
        </p:nvSpPr>
        <p:spPr>
          <a:xfrm>
            <a:off x="0" y="58615"/>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4610165" y="2761589"/>
            <a:ext cx="7288795" cy="1175949"/>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484237"/>
              </a:buClr>
              <a:buSzPts val="4860"/>
              <a:buFont typeface="Times New Roman"/>
              <a:buNone/>
            </a:pPr>
            <a:r>
              <a:rPr lang="en-IN" sz="4860" b="1" i="0" u="none" strike="noStrike" cap="none" dirty="0">
                <a:solidFill>
                  <a:srgbClr val="484237"/>
                </a:solidFill>
                <a:latin typeface="Times New Roman"/>
                <a:ea typeface="Times New Roman"/>
                <a:cs typeface="Times New Roman"/>
                <a:sym typeface="Times New Roman"/>
              </a:rPr>
              <a:t>AI Dri</a:t>
            </a:r>
            <a:r>
              <a:rPr lang="en-IN" sz="4860" b="1" dirty="0">
                <a:solidFill>
                  <a:srgbClr val="484237"/>
                </a:solidFill>
                <a:latin typeface="Times New Roman"/>
                <a:ea typeface="Times New Roman"/>
                <a:cs typeface="Times New Roman"/>
                <a:sym typeface="Times New Roman"/>
              </a:rPr>
              <a:t>ven </a:t>
            </a:r>
            <a:r>
              <a:rPr lang="en-IN" sz="4860" b="1" i="0" u="none" strike="noStrike" cap="none" dirty="0">
                <a:solidFill>
                  <a:srgbClr val="484237"/>
                </a:solidFill>
                <a:latin typeface="Times New Roman"/>
                <a:ea typeface="Times New Roman"/>
                <a:cs typeface="Times New Roman"/>
                <a:sym typeface="Times New Roman"/>
              </a:rPr>
              <a:t>Agribot</a:t>
            </a:r>
            <a:endParaRPr sz="4860" b="0" i="0" u="none" strike="noStrike" cap="none" dirty="0">
              <a:solidFill>
                <a:schemeClr val="dk1"/>
              </a:solidFill>
              <a:latin typeface="Times New Roman"/>
              <a:ea typeface="Times New Roman"/>
              <a:cs typeface="Times New Roman"/>
              <a:sym typeface="Times New Roman"/>
            </a:endParaRPr>
          </a:p>
        </p:txBody>
      </p:sp>
      <p:sp>
        <p:nvSpPr>
          <p:cNvPr id="15" name="Google Shape;15;p1"/>
          <p:cNvSpPr/>
          <p:nvPr/>
        </p:nvSpPr>
        <p:spPr>
          <a:xfrm>
            <a:off x="4366381" y="4292063"/>
            <a:ext cx="8594705" cy="2571907"/>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Presented by :   </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	              Vaibhav </a:t>
            </a:r>
            <a:r>
              <a:rPr lang="en-IN" sz="2430" b="1" i="0" u="none" strike="noStrike" cap="none" dirty="0" err="1">
                <a:solidFill>
                  <a:srgbClr val="746558"/>
                </a:solidFill>
                <a:latin typeface="Times New Roman"/>
                <a:ea typeface="Times New Roman"/>
                <a:cs typeface="Times New Roman"/>
                <a:sym typeface="Times New Roman"/>
              </a:rPr>
              <a:t>Nrupnarayan</a:t>
            </a:r>
            <a:r>
              <a:rPr lang="en-IN" sz="2430" b="1" i="0" u="none" strike="noStrike" cap="none" dirty="0">
                <a:solidFill>
                  <a:srgbClr val="746558"/>
                </a:solidFill>
                <a:latin typeface="Times New Roman"/>
                <a:ea typeface="Times New Roman"/>
                <a:cs typeface="Times New Roman"/>
                <a:sym typeface="Times New Roman"/>
              </a:rPr>
              <a:t> (A-47)</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	              Harish Bagul (A-24)</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	              </a:t>
            </a:r>
            <a:r>
              <a:rPr lang="en-IN" sz="2430" b="1" i="0" u="none" strike="noStrike" cap="none" dirty="0" err="1">
                <a:solidFill>
                  <a:srgbClr val="746558"/>
                </a:solidFill>
                <a:latin typeface="Times New Roman"/>
                <a:ea typeface="Times New Roman"/>
                <a:cs typeface="Times New Roman"/>
                <a:sym typeface="Times New Roman"/>
              </a:rPr>
              <a:t>Abhiman</a:t>
            </a:r>
            <a:r>
              <a:rPr lang="en-IN" sz="2430" b="1" i="0" u="none" strike="noStrike" cap="none" dirty="0">
                <a:solidFill>
                  <a:srgbClr val="746558"/>
                </a:solidFill>
                <a:latin typeface="Times New Roman"/>
                <a:ea typeface="Times New Roman"/>
                <a:cs typeface="Times New Roman"/>
                <a:sym typeface="Times New Roman"/>
              </a:rPr>
              <a:t> Bade (A-03)</a:t>
            </a:r>
            <a:endParaRPr dirty="0"/>
          </a:p>
          <a:p>
            <a:pPr marL="0" marR="0" lvl="0" indent="0" algn="l" rtl="0">
              <a:lnSpc>
                <a:spcPct val="140000"/>
              </a:lnSpc>
              <a:spcBef>
                <a:spcPts val="0"/>
              </a:spcBef>
              <a:spcAft>
                <a:spcPts val="0"/>
              </a:spcAft>
              <a:buClr>
                <a:schemeClr val="dk1"/>
              </a:buClr>
              <a:buSzPts val="2430"/>
              <a:buFont typeface="Calibri"/>
              <a:buNone/>
            </a:pPr>
            <a:endParaRPr sz="2430" b="1" i="0" u="none" strike="noStrike" cap="none" dirty="0">
              <a:solidFill>
                <a:schemeClr val="dk1"/>
              </a:solidFill>
              <a:latin typeface="Times New Roman"/>
              <a:ea typeface="Times New Roman"/>
              <a:cs typeface="Times New Roman"/>
              <a:sym typeface="Times New Roman"/>
            </a:endParaRPr>
          </a:p>
        </p:txBody>
      </p:sp>
      <p:pic>
        <p:nvPicPr>
          <p:cNvPr id="16" name="Google Shape;16;p1" descr="Raisoni Logo"/>
          <p:cNvPicPr preferRelativeResize="0"/>
          <p:nvPr/>
        </p:nvPicPr>
        <p:blipFill rotWithShape="1">
          <a:blip r:embed="rId3">
            <a:alphaModFix/>
          </a:blip>
          <a:srcRect/>
          <a:stretch/>
        </p:blipFill>
        <p:spPr>
          <a:xfrm>
            <a:off x="387275" y="237324"/>
            <a:ext cx="3704423" cy="1727399"/>
          </a:xfrm>
          <a:prstGeom prst="rect">
            <a:avLst/>
          </a:prstGeom>
          <a:noFill/>
          <a:ln>
            <a:noFill/>
          </a:ln>
        </p:spPr>
      </p:pic>
      <p:sp>
        <p:nvSpPr>
          <p:cNvPr id="17" name="Google Shape;17;p1"/>
          <p:cNvSpPr txBox="1"/>
          <p:nvPr/>
        </p:nvSpPr>
        <p:spPr>
          <a:xfrm>
            <a:off x="4366381" y="6378395"/>
            <a:ext cx="4880180" cy="7432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Guide:</a:t>
            </a:r>
            <a:r>
              <a:rPr lang="en-IN" dirty="0">
                <a:ea typeface="Times New Roman"/>
              </a:rPr>
              <a:t>                      </a:t>
            </a:r>
            <a:r>
              <a:rPr lang="en-IN" sz="2430" b="1" i="0" u="none" strike="noStrike" cap="none" dirty="0" err="1">
                <a:solidFill>
                  <a:srgbClr val="746558"/>
                </a:solidFill>
                <a:latin typeface="Times New Roman"/>
                <a:ea typeface="Times New Roman"/>
                <a:cs typeface="Times New Roman"/>
                <a:sym typeface="Times New Roman"/>
              </a:rPr>
              <a:t>Dr.</a:t>
            </a:r>
            <a:r>
              <a:rPr lang="en-IN" sz="2430" b="1" i="0" u="none" strike="noStrike" cap="none" dirty="0">
                <a:solidFill>
                  <a:srgbClr val="746558"/>
                </a:solidFill>
                <a:latin typeface="Times New Roman"/>
                <a:ea typeface="Times New Roman"/>
                <a:cs typeface="Times New Roman"/>
                <a:sym typeface="Times New Roman"/>
              </a:rPr>
              <a:t> Kavita Joshi</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 name="Google Shape;18;p1"/>
          <p:cNvSpPr txBox="1"/>
          <p:nvPr/>
        </p:nvSpPr>
        <p:spPr>
          <a:xfrm>
            <a:off x="2181040" y="2371368"/>
            <a:ext cx="994895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dirty="0">
                <a:solidFill>
                  <a:srgbClr val="595959"/>
                </a:solidFill>
                <a:latin typeface="Times New Roman"/>
                <a:ea typeface="Times New Roman"/>
                <a:cs typeface="Times New Roman"/>
                <a:sym typeface="Times New Roman"/>
              </a:rPr>
              <a:t>Department of Electronics and Telecommunication Engineering</a:t>
            </a:r>
            <a:endParaRPr dirty="0"/>
          </a:p>
          <a:p>
            <a:pPr marL="0" marR="0" lvl="0" indent="0" algn="ctr" rtl="0">
              <a:lnSpc>
                <a:spcPct val="100000"/>
              </a:lnSpc>
              <a:spcBef>
                <a:spcPts val="0"/>
              </a:spcBef>
              <a:spcAft>
                <a:spcPts val="0"/>
              </a:spcAft>
              <a:buClr>
                <a:schemeClr val="dk1"/>
              </a:buClr>
              <a:buSzPts val="1600"/>
              <a:buFont typeface="Calibri"/>
              <a:buNone/>
            </a:pPr>
            <a:endParaRPr sz="1600" b="1" dirty="0">
              <a:solidFill>
                <a:srgbClr val="595959"/>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3D67F590-E569-875F-64FF-20F706858FE8}"/>
              </a:ext>
            </a:extLst>
          </p:cNvPr>
          <p:cNvSpPr txBox="1"/>
          <p:nvPr/>
        </p:nvSpPr>
        <p:spPr>
          <a:xfrm>
            <a:off x="4091698" y="833255"/>
            <a:ext cx="10149840" cy="646331"/>
          </a:xfrm>
          <a:prstGeom prst="rect">
            <a:avLst/>
          </a:prstGeom>
          <a:noFill/>
        </p:spPr>
        <p:txBody>
          <a:bodyPr wrap="square" rtlCol="0">
            <a:spAutoFit/>
          </a:bodyPr>
          <a:lstStyle/>
          <a:p>
            <a:pPr algn="ctr"/>
            <a:r>
              <a:rPr lang="en-US" sz="1800" b="1" dirty="0">
                <a:effectLst/>
                <a:latin typeface="Times New Roman" panose="02020603050405020304" pitchFamily="18" charset="0"/>
                <a:ea typeface="Times New Roman" panose="02020603050405020304" pitchFamily="18" charset="0"/>
              </a:rPr>
              <a:t>(An Empowered Autonomous Institute, Affiliated to SPPU, Pune,</a:t>
            </a:r>
            <a:endParaRPr lang="en-IN" sz="1800" b="1" dirty="0">
              <a:effectLst/>
              <a:latin typeface="Times New Roman" panose="02020603050405020304" pitchFamily="18" charset="0"/>
              <a:ea typeface="Times New Roman" panose="02020603050405020304" pitchFamily="18" charset="0"/>
            </a:endParaRPr>
          </a:p>
          <a:p>
            <a:pPr algn="ctr">
              <a:spcAft>
                <a:spcPts val="1000"/>
              </a:spcAft>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Affiliated by NAAC A+ Grade)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3" name="TextBox 2">
            <a:extLst>
              <a:ext uri="{FF2B5EF4-FFF2-40B4-BE49-F238E27FC236}">
                <a16:creationId xmlns:a16="http://schemas.microsoft.com/office/drawing/2014/main" id="{EB914C16-D669-3356-2E6E-9D21ABAB02CE}"/>
              </a:ext>
            </a:extLst>
          </p:cNvPr>
          <p:cNvSpPr txBox="1"/>
          <p:nvPr/>
        </p:nvSpPr>
        <p:spPr>
          <a:xfrm>
            <a:off x="4366381" y="171535"/>
            <a:ext cx="10458450" cy="984885"/>
          </a:xfrm>
          <a:prstGeom prst="rect">
            <a:avLst/>
          </a:prstGeom>
          <a:noFill/>
        </p:spPr>
        <p:txBody>
          <a:bodyPr wrap="square" rtlCol="0">
            <a:spAutoFit/>
          </a:bodyPr>
          <a:lstStyle/>
          <a:p>
            <a:r>
              <a:rPr lang="en-IN" sz="2900" b="1" dirty="0" err="1">
                <a:latin typeface="Times New Roman" panose="02020603050405020304" pitchFamily="18" charset="0"/>
                <a:cs typeface="Times New Roman" panose="02020603050405020304" pitchFamily="18" charset="0"/>
              </a:rPr>
              <a:t>G.H.Raisoni</a:t>
            </a:r>
            <a:r>
              <a:rPr lang="en-IN" sz="2900" b="1" dirty="0">
                <a:latin typeface="Times New Roman" panose="02020603050405020304" pitchFamily="18" charset="0"/>
                <a:cs typeface="Times New Roman" panose="02020603050405020304" pitchFamily="18" charset="0"/>
              </a:rPr>
              <a:t> College Of Engineering And Management, Pune</a:t>
            </a:r>
          </a:p>
          <a:p>
            <a:endParaRPr lang="en-IN" sz="29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4A4E71D-530C-9E18-9D1A-2F8EA6949B2E}"/>
              </a:ext>
            </a:extLst>
          </p:cNvPr>
          <p:cNvSpPr txBox="1"/>
          <p:nvPr/>
        </p:nvSpPr>
        <p:spPr>
          <a:xfrm>
            <a:off x="6155654" y="3773571"/>
            <a:ext cx="4197816" cy="461665"/>
          </a:xfrm>
          <a:prstGeom prst="rect">
            <a:avLst/>
          </a:prstGeom>
          <a:noFill/>
        </p:spPr>
        <p:txBody>
          <a:bodyPr wrap="square" rtlCol="0">
            <a:spAutoFit/>
          </a:bodyPr>
          <a:lstStyle/>
          <a:p>
            <a:r>
              <a:rPr lang="en-IN" sz="2400" u="sng" dirty="0">
                <a:latin typeface="Times New Roman" panose="02020603050405020304" pitchFamily="18" charset="0"/>
                <a:cs typeface="Times New Roman" panose="02020603050405020304" pitchFamily="18" charset="0"/>
              </a:rPr>
              <a:t>REVIEW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6" name="Google Shape;118;g2f1be03ef2b_0_7">
            <a:extLst>
              <a:ext uri="{FF2B5EF4-FFF2-40B4-BE49-F238E27FC236}">
                <a16:creationId xmlns:a16="http://schemas.microsoft.com/office/drawing/2014/main" id="{74433EFE-47B1-A1F5-351E-E1DAD9BF9807}"/>
              </a:ext>
            </a:extLst>
          </p:cNvPr>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8"/>
          <p:cNvSpPr/>
          <p:nvPr/>
        </p:nvSpPr>
        <p:spPr>
          <a:xfrm>
            <a:off x="828561" y="756788"/>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06" name="Google Shape;106;p8"/>
          <p:cNvSpPr/>
          <p:nvPr/>
        </p:nvSpPr>
        <p:spPr>
          <a:xfrm>
            <a:off x="4001690" y="2399524"/>
            <a:ext cx="3773329" cy="320397"/>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7" name="Google Shape;107;p8"/>
          <p:cNvSpPr/>
          <p:nvPr/>
        </p:nvSpPr>
        <p:spPr>
          <a:xfrm>
            <a:off x="4119801" y="2961201"/>
            <a:ext cx="5264229" cy="1780402"/>
          </a:xfrm>
          <a:prstGeom prst="rect">
            <a:avLst/>
          </a:prstGeom>
          <a:noFill/>
          <a:ln>
            <a:noFill/>
          </a:ln>
        </p:spPr>
        <p:txBody>
          <a:bodyPr spcFirstLastPara="1" wrap="square" lIns="91425" tIns="45700" rIns="91425" bIns="45700" anchor="t" anchorCtr="0">
            <a:noAutofit/>
          </a:bodyPr>
          <a:lstStyle/>
          <a:p>
            <a:pPr marL="0" marR="0" lvl="0" indent="0" algn="l" rtl="0">
              <a:lnSpc>
                <a:spcPct val="129200"/>
              </a:lnSpc>
              <a:spcBef>
                <a:spcPts val="0"/>
              </a:spcBef>
              <a:spcAft>
                <a:spcPts val="0"/>
              </a:spcAft>
              <a:buClr>
                <a:schemeClr val="dk1"/>
              </a:buClr>
              <a:buSzPts val="2000"/>
              <a:buFont typeface="Calibri"/>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9" name="Google Shape;109;p8"/>
          <p:cNvSpPr/>
          <p:nvPr/>
        </p:nvSpPr>
        <p:spPr>
          <a:xfrm>
            <a:off x="9096932" y="1867685"/>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0" name="Google Shape;110;p8"/>
          <p:cNvSpPr/>
          <p:nvPr/>
        </p:nvSpPr>
        <p:spPr>
          <a:xfrm>
            <a:off x="8985675" y="2429362"/>
            <a:ext cx="4926900" cy="4537200"/>
          </a:xfrm>
          <a:prstGeom prst="rect">
            <a:avLst/>
          </a:prstGeom>
          <a:noFill/>
          <a:ln>
            <a:noFill/>
          </a:ln>
        </p:spPr>
        <p:txBody>
          <a:bodyPr spcFirstLastPara="1" wrap="square" lIns="91425" tIns="45700" rIns="91425" bIns="45700" anchor="t" anchorCtr="0">
            <a:noAutofit/>
          </a:bodyPr>
          <a:lstStyle/>
          <a:p>
            <a:pPr marL="342900" indent="-342900">
              <a:lnSpc>
                <a:spcPct val="107000"/>
              </a:lnSpc>
              <a:spcBef>
                <a:spcPts val="0"/>
              </a:spcBef>
              <a:buClr>
                <a:schemeClr val="dk1"/>
              </a:buClr>
              <a:buSzPts val="2400"/>
              <a:buFont typeface="Arial"/>
              <a:buChar char="•"/>
            </a:pP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11" name="Google Shape;111;p8"/>
          <p:cNvSpPr/>
          <p:nvPr/>
        </p:nvSpPr>
        <p:spPr>
          <a:xfrm>
            <a:off x="4119798" y="5646350"/>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a:solidFill>
                <a:schemeClr val="dk1"/>
              </a:solidFill>
              <a:latin typeface="Calibri"/>
              <a:ea typeface="Calibri"/>
              <a:cs typeface="Calibri"/>
              <a:sym typeface="Calibri"/>
            </a:endParaRPr>
          </a:p>
        </p:txBody>
      </p:sp>
      <p:sp>
        <p:nvSpPr>
          <p:cNvPr id="112" name="Google Shape;112;p8"/>
          <p:cNvSpPr/>
          <p:nvPr/>
        </p:nvSpPr>
        <p:spPr>
          <a:xfrm>
            <a:off x="2050972" y="5452129"/>
            <a:ext cx="5264100" cy="1624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a:p>
        </p:txBody>
      </p:sp>
      <p:sp>
        <p:nvSpPr>
          <p:cNvPr id="2" name="Rectangle 1">
            <a:extLst>
              <a:ext uri="{FF2B5EF4-FFF2-40B4-BE49-F238E27FC236}">
                <a16:creationId xmlns:a16="http://schemas.microsoft.com/office/drawing/2014/main" id="{2BAE7027-B5B3-ED66-65EE-E51CFB3C82D3}"/>
              </a:ext>
            </a:extLst>
          </p:cNvPr>
          <p:cNvSpPr/>
          <p:nvPr/>
        </p:nvSpPr>
        <p:spPr>
          <a:xfrm>
            <a:off x="7945931" y="3487217"/>
            <a:ext cx="3003423" cy="149566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Raspberry Pi</a:t>
            </a:r>
          </a:p>
        </p:txBody>
      </p:sp>
      <p:sp>
        <p:nvSpPr>
          <p:cNvPr id="3" name="Rectangle 2">
            <a:extLst>
              <a:ext uri="{FF2B5EF4-FFF2-40B4-BE49-F238E27FC236}">
                <a16:creationId xmlns:a16="http://schemas.microsoft.com/office/drawing/2014/main" id="{F16D0050-CA12-F918-F2A8-D9253EE16EC6}"/>
              </a:ext>
            </a:extLst>
          </p:cNvPr>
          <p:cNvSpPr/>
          <p:nvPr/>
        </p:nvSpPr>
        <p:spPr>
          <a:xfrm>
            <a:off x="7965638" y="5908819"/>
            <a:ext cx="3003423" cy="171185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Motor Controller (Controlling the action of robot and planting the seedlings with robotic arm)</a:t>
            </a:r>
          </a:p>
        </p:txBody>
      </p:sp>
      <p:sp>
        <p:nvSpPr>
          <p:cNvPr id="7" name="Oval 6">
            <a:extLst>
              <a:ext uri="{FF2B5EF4-FFF2-40B4-BE49-F238E27FC236}">
                <a16:creationId xmlns:a16="http://schemas.microsoft.com/office/drawing/2014/main" id="{CBBEE4DF-BCE5-D097-3BFE-0D4ED9755D90}"/>
              </a:ext>
            </a:extLst>
          </p:cNvPr>
          <p:cNvSpPr/>
          <p:nvPr/>
        </p:nvSpPr>
        <p:spPr>
          <a:xfrm>
            <a:off x="8379005" y="1738347"/>
            <a:ext cx="1925139" cy="1121706"/>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a:t>
            </a:r>
            <a:r>
              <a:rPr lang="en-IN" sz="2000" dirty="0" err="1">
                <a:latin typeface="Times New Roman" panose="02020603050405020304" pitchFamily="18" charset="0"/>
                <a:cs typeface="Times New Roman" panose="02020603050405020304" pitchFamily="18" charset="0"/>
              </a:rPr>
              <a:t>ensors</a:t>
            </a:r>
            <a:endParaRPr lang="en-IN" sz="2000" dirty="0">
              <a:latin typeface="Times New Roman" panose="02020603050405020304" pitchFamily="18" charset="0"/>
              <a:cs typeface="Times New Roman" panose="02020603050405020304" pitchFamily="18" charset="0"/>
            </a:endParaRPr>
          </a:p>
        </p:txBody>
      </p:sp>
      <p:sp>
        <p:nvSpPr>
          <p:cNvPr id="11" name="Arrow: Left 10">
            <a:extLst>
              <a:ext uri="{FF2B5EF4-FFF2-40B4-BE49-F238E27FC236}">
                <a16:creationId xmlns:a16="http://schemas.microsoft.com/office/drawing/2014/main" id="{87B0016F-41E3-E3AC-694A-7D5D8D8594EF}"/>
              </a:ext>
            </a:extLst>
          </p:cNvPr>
          <p:cNvSpPr/>
          <p:nvPr/>
        </p:nvSpPr>
        <p:spPr>
          <a:xfrm rot="16200000">
            <a:off x="8959367" y="5124776"/>
            <a:ext cx="916575" cy="651510"/>
          </a:xfrm>
          <a:prstGeom prst="lef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3B9F7812-D4BE-E81F-35C5-CA8398FDC0A1}"/>
              </a:ext>
            </a:extLst>
          </p:cNvPr>
          <p:cNvSpPr/>
          <p:nvPr/>
        </p:nvSpPr>
        <p:spPr>
          <a:xfrm>
            <a:off x="9069641" y="2860053"/>
            <a:ext cx="566728" cy="62716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B0DD397D-A9F5-5703-E618-E586CE48AF5E}"/>
              </a:ext>
            </a:extLst>
          </p:cNvPr>
          <p:cNvSpPr txBox="1"/>
          <p:nvPr/>
        </p:nvSpPr>
        <p:spPr>
          <a:xfrm>
            <a:off x="982916" y="953216"/>
            <a:ext cx="4994973"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Block diagram of the Hardware Circuit.</a:t>
            </a:r>
          </a:p>
        </p:txBody>
      </p:sp>
    </p:spTree>
    <p:extLst>
      <p:ext uri="{BB962C8B-B14F-4D97-AF65-F5344CB8AC3E}">
        <p14:creationId xmlns:p14="http://schemas.microsoft.com/office/powerpoint/2010/main" val="3177208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p:nvPr/>
        </p:nvSpPr>
        <p:spPr>
          <a:xfrm flipH="1">
            <a:off x="0" y="-3995"/>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dirty="0">
              <a:solidFill>
                <a:schemeClr val="dk1"/>
              </a:solidFill>
              <a:latin typeface="Calibri"/>
              <a:ea typeface="Calibri"/>
              <a:cs typeface="Calibri"/>
              <a:sym typeface="Calibri"/>
            </a:endParaRPr>
          </a:p>
        </p:txBody>
      </p:sp>
      <p:sp>
        <p:nvSpPr>
          <p:cNvPr id="132" name="Google Shape;132;p9"/>
          <p:cNvSpPr/>
          <p:nvPr/>
        </p:nvSpPr>
        <p:spPr>
          <a:xfrm>
            <a:off x="444894" y="545543"/>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33" name="Google Shape;133;p9"/>
          <p:cNvSpPr/>
          <p:nvPr/>
        </p:nvSpPr>
        <p:spPr>
          <a:xfrm>
            <a:off x="9022496" y="2149611"/>
            <a:ext cx="4787979" cy="2050672"/>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5" name="Google Shape;135;p9"/>
          <p:cNvSpPr txBox="1"/>
          <p:nvPr/>
        </p:nvSpPr>
        <p:spPr>
          <a:xfrm>
            <a:off x="-3689683" y="1933132"/>
            <a:ext cx="59244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Here is the block diagram of the software with which we can detect the quality of the rice plant. The Machine Learning is used to detect the difference between the good quality product and the bad quality product. </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36" name="Google Shape;136;p9"/>
          <p:cNvSpPr txBox="1"/>
          <p:nvPr/>
        </p:nvSpPr>
        <p:spPr>
          <a:xfrm>
            <a:off x="-1112016" y="423510"/>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Software Architecture:</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8" name="Google Shape;138;p9"/>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C59FC724-3917-428A-D2A6-8186499749DC}"/>
              </a:ext>
            </a:extLst>
          </p:cNvPr>
          <p:cNvSpPr/>
          <p:nvPr/>
        </p:nvSpPr>
        <p:spPr>
          <a:xfrm>
            <a:off x="8646395" y="1480669"/>
            <a:ext cx="2320791" cy="8004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Input image</a:t>
            </a:r>
          </a:p>
        </p:txBody>
      </p:sp>
      <p:sp>
        <p:nvSpPr>
          <p:cNvPr id="3" name="Rectangle 2">
            <a:extLst>
              <a:ext uri="{FF2B5EF4-FFF2-40B4-BE49-F238E27FC236}">
                <a16:creationId xmlns:a16="http://schemas.microsoft.com/office/drawing/2014/main" id="{03481D8E-B8F9-A982-F167-5D785BFE8767}"/>
              </a:ext>
            </a:extLst>
          </p:cNvPr>
          <p:cNvSpPr/>
          <p:nvPr/>
        </p:nvSpPr>
        <p:spPr>
          <a:xfrm>
            <a:off x="8646395" y="2737103"/>
            <a:ext cx="2344628" cy="84684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Image preprocessing</a:t>
            </a:r>
          </a:p>
        </p:txBody>
      </p:sp>
      <p:sp>
        <p:nvSpPr>
          <p:cNvPr id="6" name="Rectangle 5">
            <a:extLst>
              <a:ext uri="{FF2B5EF4-FFF2-40B4-BE49-F238E27FC236}">
                <a16:creationId xmlns:a16="http://schemas.microsoft.com/office/drawing/2014/main" id="{1A4E358C-D6A2-B71A-1E61-077B2AF7B99F}"/>
              </a:ext>
            </a:extLst>
          </p:cNvPr>
          <p:cNvSpPr/>
          <p:nvPr/>
        </p:nvSpPr>
        <p:spPr>
          <a:xfrm>
            <a:off x="11998385" y="2737103"/>
            <a:ext cx="2344628" cy="88694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Image segmentation</a:t>
            </a:r>
          </a:p>
        </p:txBody>
      </p:sp>
      <p:sp>
        <p:nvSpPr>
          <p:cNvPr id="12" name="Rectangle 11">
            <a:extLst>
              <a:ext uri="{FF2B5EF4-FFF2-40B4-BE49-F238E27FC236}">
                <a16:creationId xmlns:a16="http://schemas.microsoft.com/office/drawing/2014/main" id="{28EA788F-56E3-83AF-C607-EBB04F13AA06}"/>
              </a:ext>
            </a:extLst>
          </p:cNvPr>
          <p:cNvSpPr/>
          <p:nvPr/>
        </p:nvSpPr>
        <p:spPr>
          <a:xfrm>
            <a:off x="11995758" y="7178074"/>
            <a:ext cx="2320791" cy="84684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Display output on the laptop screen</a:t>
            </a:r>
          </a:p>
        </p:txBody>
      </p:sp>
      <p:sp>
        <p:nvSpPr>
          <p:cNvPr id="14" name="Arrow: Down 13">
            <a:extLst>
              <a:ext uri="{FF2B5EF4-FFF2-40B4-BE49-F238E27FC236}">
                <a16:creationId xmlns:a16="http://schemas.microsoft.com/office/drawing/2014/main" id="{55718F9F-1C3F-F4DC-F18A-6D7B7D340762}"/>
              </a:ext>
            </a:extLst>
          </p:cNvPr>
          <p:cNvSpPr/>
          <p:nvPr/>
        </p:nvSpPr>
        <p:spPr>
          <a:xfrm>
            <a:off x="9384126" y="2281069"/>
            <a:ext cx="869166" cy="45603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4FC9731D-886A-15E7-99D2-425A1EAEF3EB}"/>
              </a:ext>
            </a:extLst>
          </p:cNvPr>
          <p:cNvSpPr/>
          <p:nvPr/>
        </p:nvSpPr>
        <p:spPr>
          <a:xfrm rot="16200000">
            <a:off x="11216301" y="2684783"/>
            <a:ext cx="563985" cy="100018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8B072D66-11D5-AEEC-EB44-DB1A61F20BA7}"/>
              </a:ext>
            </a:extLst>
          </p:cNvPr>
          <p:cNvSpPr/>
          <p:nvPr/>
        </p:nvSpPr>
        <p:spPr>
          <a:xfrm rot="16200000">
            <a:off x="11277981" y="5416264"/>
            <a:ext cx="472404" cy="96840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87EFB2A0-5105-1493-3527-B33FF8129E8A}"/>
              </a:ext>
            </a:extLst>
          </p:cNvPr>
          <p:cNvSpPr/>
          <p:nvPr/>
        </p:nvSpPr>
        <p:spPr>
          <a:xfrm>
            <a:off x="12874093" y="6491681"/>
            <a:ext cx="593211" cy="632727"/>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2F248446-48DE-24C2-6187-FB69CE5E9122}"/>
              </a:ext>
            </a:extLst>
          </p:cNvPr>
          <p:cNvSpPr/>
          <p:nvPr/>
        </p:nvSpPr>
        <p:spPr>
          <a:xfrm>
            <a:off x="8685353" y="4065224"/>
            <a:ext cx="2344628" cy="84684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Feature extraction </a:t>
            </a:r>
          </a:p>
        </p:txBody>
      </p:sp>
      <p:sp>
        <p:nvSpPr>
          <p:cNvPr id="27" name="Rectangle 26">
            <a:extLst>
              <a:ext uri="{FF2B5EF4-FFF2-40B4-BE49-F238E27FC236}">
                <a16:creationId xmlns:a16="http://schemas.microsoft.com/office/drawing/2014/main" id="{05F8D8BA-5623-6337-5971-108FD3F30917}"/>
              </a:ext>
            </a:extLst>
          </p:cNvPr>
          <p:cNvSpPr/>
          <p:nvPr/>
        </p:nvSpPr>
        <p:spPr>
          <a:xfrm>
            <a:off x="11998385" y="5534668"/>
            <a:ext cx="2344628" cy="92703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Classification</a:t>
            </a:r>
          </a:p>
        </p:txBody>
      </p:sp>
      <p:pic>
        <p:nvPicPr>
          <p:cNvPr id="4" name="Google Shape;121;g2f1be03ef2b_0_7" descr="preencoded.png">
            <a:extLst>
              <a:ext uri="{FF2B5EF4-FFF2-40B4-BE49-F238E27FC236}">
                <a16:creationId xmlns:a16="http://schemas.microsoft.com/office/drawing/2014/main" id="{1351C36B-BB25-A433-D8E5-1891D1873812}"/>
              </a:ext>
            </a:extLst>
          </p:cNvPr>
          <p:cNvPicPr preferRelativeResize="0"/>
          <p:nvPr/>
        </p:nvPicPr>
        <p:blipFill rotWithShape="1">
          <a:blip r:embed="rId3">
            <a:alphaModFix/>
          </a:blip>
          <a:srcRect/>
          <a:stretch/>
        </p:blipFill>
        <p:spPr>
          <a:xfrm>
            <a:off x="548783" y="1550693"/>
            <a:ext cx="906303" cy="1624254"/>
          </a:xfrm>
          <a:prstGeom prst="rect">
            <a:avLst/>
          </a:prstGeom>
          <a:noFill/>
          <a:ln>
            <a:noFill/>
          </a:ln>
        </p:spPr>
      </p:pic>
      <p:sp>
        <p:nvSpPr>
          <p:cNvPr id="8" name="Arrow: Bent-Up 7">
            <a:extLst>
              <a:ext uri="{FF2B5EF4-FFF2-40B4-BE49-F238E27FC236}">
                <a16:creationId xmlns:a16="http://schemas.microsoft.com/office/drawing/2014/main" id="{6C98F0B1-E5DC-8451-6127-0451E76A9867}"/>
              </a:ext>
            </a:extLst>
          </p:cNvPr>
          <p:cNvSpPr/>
          <p:nvPr/>
        </p:nvSpPr>
        <p:spPr>
          <a:xfrm rot="10800000" flipH="1">
            <a:off x="11029981" y="4611782"/>
            <a:ext cx="2253083" cy="902988"/>
          </a:xfrm>
          <a:prstGeom prst="bentUp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9" name="Arrow: Bent-Up 8">
            <a:extLst>
              <a:ext uri="{FF2B5EF4-FFF2-40B4-BE49-F238E27FC236}">
                <a16:creationId xmlns:a16="http://schemas.microsoft.com/office/drawing/2014/main" id="{FD35EB00-160A-A08F-EAA4-2226DB3236D7}"/>
              </a:ext>
            </a:extLst>
          </p:cNvPr>
          <p:cNvSpPr/>
          <p:nvPr/>
        </p:nvSpPr>
        <p:spPr>
          <a:xfrm rot="16200000" flipH="1">
            <a:off x="11684190" y="3004787"/>
            <a:ext cx="846840" cy="2126176"/>
          </a:xfrm>
          <a:prstGeom prst="bentUp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6AE9F9A-A4A8-2204-1BFC-3B57B6CC0E5F}"/>
              </a:ext>
            </a:extLst>
          </p:cNvPr>
          <p:cNvSpPr/>
          <p:nvPr/>
        </p:nvSpPr>
        <p:spPr>
          <a:xfrm>
            <a:off x="5769595" y="5466949"/>
            <a:ext cx="2253083" cy="88694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Data base</a:t>
            </a:r>
          </a:p>
        </p:txBody>
      </p:sp>
      <p:sp>
        <p:nvSpPr>
          <p:cNvPr id="13" name="Rectangle 12">
            <a:extLst>
              <a:ext uri="{FF2B5EF4-FFF2-40B4-BE49-F238E27FC236}">
                <a16:creationId xmlns:a16="http://schemas.microsoft.com/office/drawing/2014/main" id="{A2CE0515-DABB-AE11-2397-14604D0CA3C8}"/>
              </a:ext>
            </a:extLst>
          </p:cNvPr>
          <p:cNvSpPr/>
          <p:nvPr/>
        </p:nvSpPr>
        <p:spPr>
          <a:xfrm>
            <a:off x="8745118" y="5466949"/>
            <a:ext cx="2253083" cy="88694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Training Model</a:t>
            </a:r>
          </a:p>
        </p:txBody>
      </p:sp>
      <p:sp>
        <p:nvSpPr>
          <p:cNvPr id="16" name="Arrow: Down 15">
            <a:extLst>
              <a:ext uri="{FF2B5EF4-FFF2-40B4-BE49-F238E27FC236}">
                <a16:creationId xmlns:a16="http://schemas.microsoft.com/office/drawing/2014/main" id="{03909E62-7F4C-0820-1284-A1F14E3AADE0}"/>
              </a:ext>
            </a:extLst>
          </p:cNvPr>
          <p:cNvSpPr/>
          <p:nvPr/>
        </p:nvSpPr>
        <p:spPr>
          <a:xfrm rot="16200000">
            <a:off x="8109851" y="5528506"/>
            <a:ext cx="563985" cy="738328"/>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0"/>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a:off x="864036" y="1363487"/>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dirty="0">
                <a:solidFill>
                  <a:schemeClr val="accent1"/>
                </a:solidFill>
                <a:latin typeface="Aparajita"/>
                <a:ea typeface="Aparajita"/>
                <a:cs typeface="Aparajita"/>
                <a:sym typeface="Aparajita"/>
              </a:rPr>
              <a:t>Components Used:</a:t>
            </a:r>
            <a:endParaRPr dirty="0"/>
          </a:p>
        </p:txBody>
      </p:sp>
      <p:sp>
        <p:nvSpPr>
          <p:cNvPr id="147" name="Google Shape;147;p10"/>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148" name="Google Shape;148;p10"/>
          <p:cNvSpPr txBox="1"/>
          <p:nvPr/>
        </p:nvSpPr>
        <p:spPr>
          <a:xfrm>
            <a:off x="864036" y="2473298"/>
            <a:ext cx="9800154" cy="5051972"/>
          </a:xfrm>
          <a:prstGeom prst="rect">
            <a:avLst/>
          </a:prstGeom>
          <a:noFill/>
          <a:ln>
            <a:noFill/>
          </a:ln>
        </p:spPr>
        <p:txBody>
          <a:bodyPr spcFirstLastPara="1" wrap="square" lIns="91425" tIns="45700" rIns="91425" bIns="45700" anchor="t" anchorCtr="0">
            <a:normAutofit/>
          </a:bodyPr>
          <a:lstStyle/>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Components:</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Raspberry Pi 4 - Model B (4 GB ram)</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Arduino mini</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rPr>
              <a:t>12V geared DC motors 2</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1.2mA 12v Battery pack.</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12 Voltage regulator.</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L293D motor Driver.</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Ultrasonic Sensor.</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IR colour sensor.</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8 MP camera</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5V Servo motor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8;g2f1be03ef2b_0_7">
            <a:extLst>
              <a:ext uri="{FF2B5EF4-FFF2-40B4-BE49-F238E27FC236}">
                <a16:creationId xmlns:a16="http://schemas.microsoft.com/office/drawing/2014/main" id="{C2A22C4A-6DAD-D485-66FB-1B33C29B14DC}"/>
              </a:ext>
            </a:extLst>
          </p:cNvPr>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3" name="TextBox 12">
            <a:extLst>
              <a:ext uri="{FF2B5EF4-FFF2-40B4-BE49-F238E27FC236}">
                <a16:creationId xmlns:a16="http://schemas.microsoft.com/office/drawing/2014/main" id="{23AC09BB-C0C0-B53A-B801-839A648E9DC6}"/>
              </a:ext>
            </a:extLst>
          </p:cNvPr>
          <p:cNvSpPr txBox="1"/>
          <p:nvPr/>
        </p:nvSpPr>
        <p:spPr>
          <a:xfrm>
            <a:off x="6493844" y="2698632"/>
            <a:ext cx="2336144" cy="350865"/>
          </a:xfrm>
          <a:prstGeom prst="rect">
            <a:avLst/>
          </a:prstGeom>
          <a:noFill/>
        </p:spPr>
        <p:txBody>
          <a:bodyPr wrap="square" rtlCol="0">
            <a:spAutoFit/>
          </a:bodyPr>
          <a:lstStyle/>
          <a:p>
            <a:r>
              <a:rPr lang="en-US" sz="1680" dirty="0">
                <a:latin typeface="Times New Roman" panose="02020603050405020304" pitchFamily="18" charset="0"/>
                <a:cs typeface="Times New Roman" panose="02020603050405020304" pitchFamily="18" charset="0"/>
              </a:rPr>
              <a:t>Detected Leaves</a:t>
            </a:r>
            <a:endParaRPr lang="en-IN" sz="168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239D4BE-3765-6D61-1970-05F9EE976A49}"/>
              </a:ext>
            </a:extLst>
          </p:cNvPr>
          <p:cNvSpPr txBox="1"/>
          <p:nvPr/>
        </p:nvSpPr>
        <p:spPr>
          <a:xfrm>
            <a:off x="4776339" y="5647733"/>
            <a:ext cx="2253554" cy="609398"/>
          </a:xfrm>
          <a:prstGeom prst="rect">
            <a:avLst/>
          </a:prstGeom>
          <a:noFill/>
        </p:spPr>
        <p:txBody>
          <a:bodyPr wrap="square" rtlCol="0">
            <a:spAutoFit/>
          </a:bodyPr>
          <a:lstStyle/>
          <a:p>
            <a:r>
              <a:rPr lang="en-US" sz="1680" dirty="0">
                <a:latin typeface="Times New Roman" panose="02020603050405020304" pitchFamily="18" charset="0"/>
                <a:cs typeface="Times New Roman" panose="02020603050405020304" pitchFamily="18" charset="0"/>
              </a:rPr>
              <a:t>Prediction of Plant Health </a:t>
            </a:r>
            <a:endParaRPr lang="en-IN" sz="1680" dirty="0">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59D85B07-CE85-4027-78F5-89D7FE5BC1E3}"/>
              </a:ext>
            </a:extLst>
          </p:cNvPr>
          <p:cNvSpPr/>
          <p:nvPr/>
        </p:nvSpPr>
        <p:spPr>
          <a:xfrm>
            <a:off x="1307881" y="1621777"/>
            <a:ext cx="4353725" cy="24416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80" dirty="0"/>
          </a:p>
        </p:txBody>
      </p:sp>
      <p:sp>
        <p:nvSpPr>
          <p:cNvPr id="3" name="Rectangle: Rounded Corners 2">
            <a:extLst>
              <a:ext uri="{FF2B5EF4-FFF2-40B4-BE49-F238E27FC236}">
                <a16:creationId xmlns:a16="http://schemas.microsoft.com/office/drawing/2014/main" id="{D31909A1-62CF-F2DE-EF14-77D827E040E4}"/>
              </a:ext>
            </a:extLst>
          </p:cNvPr>
          <p:cNvSpPr/>
          <p:nvPr/>
        </p:nvSpPr>
        <p:spPr>
          <a:xfrm>
            <a:off x="8170388" y="4727873"/>
            <a:ext cx="4090396" cy="234311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80"/>
          </a:p>
        </p:txBody>
      </p:sp>
      <p:sp>
        <p:nvSpPr>
          <p:cNvPr id="9" name="Rectangle 8">
            <a:extLst>
              <a:ext uri="{FF2B5EF4-FFF2-40B4-BE49-F238E27FC236}">
                <a16:creationId xmlns:a16="http://schemas.microsoft.com/office/drawing/2014/main" id="{9C78F7CE-217B-BC42-9C2E-19214F41D616}"/>
              </a:ext>
            </a:extLst>
          </p:cNvPr>
          <p:cNvSpPr/>
          <p:nvPr/>
        </p:nvSpPr>
        <p:spPr>
          <a:xfrm>
            <a:off x="2717457" y="2334337"/>
            <a:ext cx="1234806" cy="886397"/>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80" dirty="0"/>
              <a:t>CV</a:t>
            </a:r>
            <a:endParaRPr lang="en-IN" sz="1680" dirty="0"/>
          </a:p>
        </p:txBody>
      </p:sp>
      <p:sp>
        <p:nvSpPr>
          <p:cNvPr id="19" name="Rectangle 18">
            <a:extLst>
              <a:ext uri="{FF2B5EF4-FFF2-40B4-BE49-F238E27FC236}">
                <a16:creationId xmlns:a16="http://schemas.microsoft.com/office/drawing/2014/main" id="{A05F13CD-8063-EA7F-D6AB-2BE19E57025D}"/>
              </a:ext>
            </a:extLst>
          </p:cNvPr>
          <p:cNvSpPr/>
          <p:nvPr/>
        </p:nvSpPr>
        <p:spPr>
          <a:xfrm>
            <a:off x="4196500" y="2337577"/>
            <a:ext cx="1234806" cy="883157"/>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80" dirty="0"/>
              <a:t>CV</a:t>
            </a:r>
            <a:endParaRPr lang="en-IN" sz="1680" dirty="0"/>
          </a:p>
        </p:txBody>
      </p:sp>
      <p:sp>
        <p:nvSpPr>
          <p:cNvPr id="21" name="Rectangle 20">
            <a:extLst>
              <a:ext uri="{FF2B5EF4-FFF2-40B4-BE49-F238E27FC236}">
                <a16:creationId xmlns:a16="http://schemas.microsoft.com/office/drawing/2014/main" id="{F0523FDC-E522-0AE4-C2C0-897A36CCCDF2}"/>
              </a:ext>
            </a:extLst>
          </p:cNvPr>
          <p:cNvSpPr/>
          <p:nvPr/>
        </p:nvSpPr>
        <p:spPr>
          <a:xfrm>
            <a:off x="9603836" y="5593096"/>
            <a:ext cx="1415541" cy="776362"/>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80" dirty="0"/>
              <a:t>CV</a:t>
            </a:r>
            <a:endParaRPr lang="en-IN" sz="1680" dirty="0"/>
          </a:p>
        </p:txBody>
      </p:sp>
      <p:sp>
        <p:nvSpPr>
          <p:cNvPr id="22" name="Rectangle 21">
            <a:extLst>
              <a:ext uri="{FF2B5EF4-FFF2-40B4-BE49-F238E27FC236}">
                <a16:creationId xmlns:a16="http://schemas.microsoft.com/office/drawing/2014/main" id="{77759D36-0357-817B-B9AF-963B7811AC6B}"/>
              </a:ext>
            </a:extLst>
          </p:cNvPr>
          <p:cNvSpPr/>
          <p:nvPr/>
        </p:nvSpPr>
        <p:spPr>
          <a:xfrm>
            <a:off x="8253151" y="5621460"/>
            <a:ext cx="993730" cy="776362"/>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80" dirty="0"/>
              <a:t>CV</a:t>
            </a:r>
            <a:endParaRPr lang="en-IN" sz="1680" dirty="0"/>
          </a:p>
        </p:txBody>
      </p:sp>
      <p:sp>
        <p:nvSpPr>
          <p:cNvPr id="23" name="TextBox 22">
            <a:extLst>
              <a:ext uri="{FF2B5EF4-FFF2-40B4-BE49-F238E27FC236}">
                <a16:creationId xmlns:a16="http://schemas.microsoft.com/office/drawing/2014/main" id="{2B27997C-C59C-4BFB-F055-A69F04837201}"/>
              </a:ext>
            </a:extLst>
          </p:cNvPr>
          <p:cNvSpPr txBox="1"/>
          <p:nvPr/>
        </p:nvSpPr>
        <p:spPr>
          <a:xfrm>
            <a:off x="2597773" y="1800305"/>
            <a:ext cx="3197454" cy="350865"/>
          </a:xfrm>
          <a:prstGeom prst="rect">
            <a:avLst/>
          </a:prstGeom>
          <a:noFill/>
        </p:spPr>
        <p:txBody>
          <a:bodyPr wrap="square" rtlCol="0">
            <a:spAutoFit/>
          </a:bodyPr>
          <a:lstStyle/>
          <a:p>
            <a:r>
              <a:rPr lang="en-US" sz="1680" b="1" dirty="0">
                <a:latin typeface="Times New Roman" panose="02020603050405020304" pitchFamily="18" charset="0"/>
                <a:cs typeface="Times New Roman" panose="02020603050405020304" pitchFamily="18" charset="0"/>
              </a:rPr>
              <a:t>Leaves Detection</a:t>
            </a:r>
            <a:endParaRPr lang="en-IN" sz="1680" b="1"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A55D60F9-17AE-6E21-3409-7A01EAFE99E3}"/>
              </a:ext>
            </a:extLst>
          </p:cNvPr>
          <p:cNvSpPr txBox="1"/>
          <p:nvPr/>
        </p:nvSpPr>
        <p:spPr>
          <a:xfrm>
            <a:off x="2839479" y="2454255"/>
            <a:ext cx="1104595" cy="609398"/>
          </a:xfrm>
          <a:prstGeom prst="rect">
            <a:avLst/>
          </a:prstGeom>
          <a:noFill/>
        </p:spPr>
        <p:txBody>
          <a:bodyPr wrap="square" rtlCol="0">
            <a:spAutoFit/>
          </a:bodyPr>
          <a:lstStyle/>
          <a:p>
            <a:r>
              <a:rPr lang="en-US" sz="1680" dirty="0">
                <a:latin typeface="Times New Roman" panose="02020603050405020304" pitchFamily="18" charset="0"/>
                <a:cs typeface="Times New Roman" panose="02020603050405020304" pitchFamily="18" charset="0"/>
              </a:rPr>
              <a:t>8mp camera</a:t>
            </a:r>
            <a:endParaRPr lang="en-IN" sz="168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099B1C9-397B-4AB7-1A29-AA66F555EA4E}"/>
              </a:ext>
            </a:extLst>
          </p:cNvPr>
          <p:cNvSpPr txBox="1"/>
          <p:nvPr/>
        </p:nvSpPr>
        <p:spPr>
          <a:xfrm>
            <a:off x="4203238" y="2380407"/>
            <a:ext cx="1301143" cy="867930"/>
          </a:xfrm>
          <a:prstGeom prst="rect">
            <a:avLst/>
          </a:prstGeom>
          <a:noFill/>
        </p:spPr>
        <p:txBody>
          <a:bodyPr wrap="square" rtlCol="0">
            <a:spAutoFit/>
          </a:bodyPr>
          <a:lstStyle/>
          <a:p>
            <a:r>
              <a:rPr lang="en-US" sz="1680" dirty="0">
                <a:latin typeface="Times New Roman" panose="02020603050405020304" pitchFamily="18" charset="0"/>
                <a:cs typeface="Times New Roman" panose="02020603050405020304" pitchFamily="18" charset="0"/>
              </a:rPr>
              <a:t>Detect leaf (green or not)</a:t>
            </a:r>
          </a:p>
        </p:txBody>
      </p:sp>
      <p:sp>
        <p:nvSpPr>
          <p:cNvPr id="26" name="TextBox 25">
            <a:extLst>
              <a:ext uri="{FF2B5EF4-FFF2-40B4-BE49-F238E27FC236}">
                <a16:creationId xmlns:a16="http://schemas.microsoft.com/office/drawing/2014/main" id="{3A01996C-A653-B2A9-D3AE-BCB84F43ADBD}"/>
              </a:ext>
            </a:extLst>
          </p:cNvPr>
          <p:cNvSpPr txBox="1"/>
          <p:nvPr/>
        </p:nvSpPr>
        <p:spPr>
          <a:xfrm>
            <a:off x="3057157" y="3483396"/>
            <a:ext cx="1894637" cy="313932"/>
          </a:xfrm>
          <a:prstGeom prst="rect">
            <a:avLst/>
          </a:prstGeom>
          <a:noFill/>
        </p:spPr>
        <p:txBody>
          <a:bodyPr wrap="square" rtlCol="0">
            <a:spAutoFit/>
          </a:bodyPr>
          <a:lstStyle/>
          <a:p>
            <a:r>
              <a:rPr lang="en-US" sz="1440" dirty="0">
                <a:latin typeface="Times New Roman" panose="02020603050405020304" pitchFamily="18" charset="0"/>
                <a:cs typeface="Times New Roman" panose="02020603050405020304" pitchFamily="18" charset="0"/>
              </a:rPr>
              <a:t>Training</a:t>
            </a:r>
            <a:endParaRPr lang="en-IN" sz="132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29DEE850-51DD-7A56-AA09-6766D26D65F9}"/>
              </a:ext>
            </a:extLst>
          </p:cNvPr>
          <p:cNvSpPr txBox="1"/>
          <p:nvPr/>
        </p:nvSpPr>
        <p:spPr>
          <a:xfrm>
            <a:off x="9453393" y="4910726"/>
            <a:ext cx="1828800" cy="350865"/>
          </a:xfrm>
          <a:prstGeom prst="rect">
            <a:avLst/>
          </a:prstGeom>
          <a:noFill/>
        </p:spPr>
        <p:txBody>
          <a:bodyPr wrap="square" rtlCol="0">
            <a:spAutoFit/>
          </a:bodyPr>
          <a:lstStyle/>
          <a:p>
            <a:r>
              <a:rPr lang="en-US" sz="1680" b="1" dirty="0">
                <a:latin typeface="Times New Roman" panose="02020603050405020304" pitchFamily="18" charset="0"/>
                <a:cs typeface="Times New Roman" panose="02020603050405020304" pitchFamily="18" charset="0"/>
              </a:rPr>
              <a:t>Classification</a:t>
            </a:r>
            <a:endParaRPr lang="en-IN" sz="1680" b="1"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42786265-4D1A-DD09-478D-BCE1FD30428A}"/>
              </a:ext>
            </a:extLst>
          </p:cNvPr>
          <p:cNvSpPr txBox="1"/>
          <p:nvPr/>
        </p:nvSpPr>
        <p:spPr>
          <a:xfrm>
            <a:off x="9774832" y="6563255"/>
            <a:ext cx="881507" cy="313932"/>
          </a:xfrm>
          <a:prstGeom prst="rect">
            <a:avLst/>
          </a:prstGeom>
          <a:noFill/>
        </p:spPr>
        <p:txBody>
          <a:bodyPr wrap="square">
            <a:spAutoFit/>
          </a:bodyPr>
          <a:lstStyle/>
          <a:p>
            <a:r>
              <a:rPr lang="en-US" sz="1440" dirty="0">
                <a:latin typeface="Times New Roman" panose="02020603050405020304" pitchFamily="18" charset="0"/>
                <a:cs typeface="Times New Roman" panose="02020603050405020304" pitchFamily="18" charset="0"/>
              </a:rPr>
              <a:t>Training</a:t>
            </a:r>
            <a:endParaRPr lang="en-IN" sz="1320" dirty="0">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E3AF6112-9A12-B7B9-E340-73E24B377DD2}"/>
              </a:ext>
            </a:extLst>
          </p:cNvPr>
          <p:cNvSpPr txBox="1"/>
          <p:nvPr/>
        </p:nvSpPr>
        <p:spPr>
          <a:xfrm>
            <a:off x="9740119" y="5643460"/>
            <a:ext cx="1255348" cy="609398"/>
          </a:xfrm>
          <a:prstGeom prst="rect">
            <a:avLst/>
          </a:prstGeom>
          <a:noFill/>
        </p:spPr>
        <p:txBody>
          <a:bodyPr wrap="square" rtlCol="0">
            <a:spAutoFit/>
          </a:bodyPr>
          <a:lstStyle/>
          <a:p>
            <a:r>
              <a:rPr lang="en-US" sz="1680" dirty="0">
                <a:latin typeface="Times New Roman" panose="02020603050405020304" pitchFamily="18" charset="0"/>
                <a:cs typeface="Times New Roman" panose="02020603050405020304" pitchFamily="18" charset="0"/>
              </a:rPr>
              <a:t>Dot in green leaf </a:t>
            </a:r>
            <a:endParaRPr lang="en-IN" sz="1680" dirty="0">
              <a:latin typeface="Times New Roman" panose="02020603050405020304" pitchFamily="18" charset="0"/>
              <a:cs typeface="Times New Roman" panose="02020603050405020304" pitchFamily="18" charset="0"/>
            </a:endParaRPr>
          </a:p>
        </p:txBody>
      </p:sp>
      <p:cxnSp>
        <p:nvCxnSpPr>
          <p:cNvPr id="47" name="Straight Arrow Connector 46">
            <a:extLst>
              <a:ext uri="{FF2B5EF4-FFF2-40B4-BE49-F238E27FC236}">
                <a16:creationId xmlns:a16="http://schemas.microsoft.com/office/drawing/2014/main" id="{7CD83EB7-47DD-6D67-108A-C6405992BED8}"/>
              </a:ext>
            </a:extLst>
          </p:cNvPr>
          <p:cNvCxnSpPr>
            <a:cxnSpLocks/>
            <a:endCxn id="22" idx="3"/>
          </p:cNvCxnSpPr>
          <p:nvPr/>
        </p:nvCxnSpPr>
        <p:spPr>
          <a:xfrm flipH="1">
            <a:off x="9246881" y="6009641"/>
            <a:ext cx="35695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TextBox 47">
            <a:extLst>
              <a:ext uri="{FF2B5EF4-FFF2-40B4-BE49-F238E27FC236}">
                <a16:creationId xmlns:a16="http://schemas.microsoft.com/office/drawing/2014/main" id="{CD495FBC-4796-2AC0-2CDF-6B2C0112D3F2}"/>
              </a:ext>
            </a:extLst>
          </p:cNvPr>
          <p:cNvSpPr txBox="1"/>
          <p:nvPr/>
        </p:nvSpPr>
        <p:spPr>
          <a:xfrm>
            <a:off x="8250944" y="5676578"/>
            <a:ext cx="863670" cy="609398"/>
          </a:xfrm>
          <a:prstGeom prst="rect">
            <a:avLst/>
          </a:prstGeom>
          <a:noFill/>
        </p:spPr>
        <p:txBody>
          <a:bodyPr wrap="square" rtlCol="0">
            <a:spAutoFit/>
          </a:bodyPr>
          <a:lstStyle/>
          <a:p>
            <a:r>
              <a:rPr lang="en-US" sz="1260" dirty="0"/>
              <a:t> </a:t>
            </a:r>
            <a:r>
              <a:rPr lang="en-US" sz="1680" dirty="0">
                <a:latin typeface="Times New Roman" panose="02020603050405020304" pitchFamily="18" charset="0"/>
                <a:cs typeface="Times New Roman" panose="02020603050405020304" pitchFamily="18" charset="0"/>
              </a:rPr>
              <a:t>healthy or not</a:t>
            </a:r>
            <a:endParaRPr lang="en-IN" sz="1680" dirty="0">
              <a:latin typeface="Times New Roman" panose="02020603050405020304" pitchFamily="18" charset="0"/>
              <a:cs typeface="Times New Roman" panose="02020603050405020304" pitchFamily="18" charset="0"/>
            </a:endParaRPr>
          </a:p>
        </p:txBody>
      </p:sp>
      <p:cxnSp>
        <p:nvCxnSpPr>
          <p:cNvPr id="49" name="Straight Arrow Connector 48">
            <a:extLst>
              <a:ext uri="{FF2B5EF4-FFF2-40B4-BE49-F238E27FC236}">
                <a16:creationId xmlns:a16="http://schemas.microsoft.com/office/drawing/2014/main" id="{4D29F027-8865-418E-7E9B-D6B84EE1CDDA}"/>
              </a:ext>
            </a:extLst>
          </p:cNvPr>
          <p:cNvCxnSpPr/>
          <p:nvPr/>
        </p:nvCxnSpPr>
        <p:spPr>
          <a:xfrm>
            <a:off x="2475772" y="2775916"/>
            <a:ext cx="244237" cy="16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674174B3-DBF7-526D-170C-8F14802D124B}"/>
              </a:ext>
            </a:extLst>
          </p:cNvPr>
          <p:cNvCxnSpPr>
            <a:cxnSpLocks/>
          </p:cNvCxnSpPr>
          <p:nvPr/>
        </p:nvCxnSpPr>
        <p:spPr>
          <a:xfrm flipH="1">
            <a:off x="11019377" y="5966598"/>
            <a:ext cx="1939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a:extLst>
              <a:ext uri="{FF2B5EF4-FFF2-40B4-BE49-F238E27FC236}">
                <a16:creationId xmlns:a16="http://schemas.microsoft.com/office/drawing/2014/main" id="{DB7ED9A1-B631-50BA-E5A3-9270372D225C}"/>
              </a:ext>
            </a:extLst>
          </p:cNvPr>
          <p:cNvCxnSpPr>
            <a:cxnSpLocks/>
          </p:cNvCxnSpPr>
          <p:nvPr/>
        </p:nvCxnSpPr>
        <p:spPr>
          <a:xfrm>
            <a:off x="10377766" y="3872275"/>
            <a:ext cx="0" cy="81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948513CA-9B78-6F90-952E-F6E5D1C4CDE2}"/>
              </a:ext>
            </a:extLst>
          </p:cNvPr>
          <p:cNvCxnSpPr>
            <a:cxnSpLocks/>
          </p:cNvCxnSpPr>
          <p:nvPr/>
        </p:nvCxnSpPr>
        <p:spPr>
          <a:xfrm>
            <a:off x="5682281" y="2848969"/>
            <a:ext cx="7513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5" name="TextBox 84">
            <a:extLst>
              <a:ext uri="{FF2B5EF4-FFF2-40B4-BE49-F238E27FC236}">
                <a16:creationId xmlns:a16="http://schemas.microsoft.com/office/drawing/2014/main" id="{198C78F5-DF70-5073-D10A-A75AFDA2FEEE}"/>
              </a:ext>
            </a:extLst>
          </p:cNvPr>
          <p:cNvSpPr txBox="1"/>
          <p:nvPr/>
        </p:nvSpPr>
        <p:spPr>
          <a:xfrm>
            <a:off x="6433640" y="2673536"/>
            <a:ext cx="1644989" cy="350865"/>
          </a:xfrm>
          <a:prstGeom prst="rect">
            <a:avLst/>
          </a:prstGeom>
          <a:noFill/>
          <a:ln w="28575">
            <a:solidFill>
              <a:schemeClr val="tx1"/>
            </a:solidFill>
          </a:ln>
        </p:spPr>
        <p:txBody>
          <a:bodyPr wrap="square" rtlCol="0">
            <a:spAutoFit/>
          </a:bodyPr>
          <a:lstStyle/>
          <a:p>
            <a:endParaRPr lang="en-IN" sz="1680" dirty="0">
              <a:latin typeface="Times New Roman" panose="02020603050405020304" pitchFamily="18" charset="0"/>
              <a:cs typeface="Times New Roman" panose="02020603050405020304" pitchFamily="18" charset="0"/>
            </a:endParaRPr>
          </a:p>
        </p:txBody>
      </p:sp>
      <p:sp>
        <p:nvSpPr>
          <p:cNvPr id="86" name="TextBox 85">
            <a:extLst>
              <a:ext uri="{FF2B5EF4-FFF2-40B4-BE49-F238E27FC236}">
                <a16:creationId xmlns:a16="http://schemas.microsoft.com/office/drawing/2014/main" id="{292B6D1B-4997-D11F-777B-9C678FFC6DA9}"/>
              </a:ext>
            </a:extLst>
          </p:cNvPr>
          <p:cNvSpPr txBox="1"/>
          <p:nvPr/>
        </p:nvSpPr>
        <p:spPr>
          <a:xfrm>
            <a:off x="4737805" y="5621460"/>
            <a:ext cx="1890510" cy="609398"/>
          </a:xfrm>
          <a:prstGeom prst="rect">
            <a:avLst/>
          </a:prstGeom>
          <a:noFill/>
          <a:ln w="28575">
            <a:solidFill>
              <a:schemeClr val="tx1"/>
            </a:solidFill>
          </a:ln>
        </p:spPr>
        <p:txBody>
          <a:bodyPr wrap="square" rtlCol="0">
            <a:spAutoFit/>
          </a:bodyPr>
          <a:lstStyle/>
          <a:p>
            <a:endParaRPr lang="en-IN" sz="1680" dirty="0">
              <a:latin typeface="Times New Roman" panose="02020603050405020304" pitchFamily="18" charset="0"/>
              <a:cs typeface="Times New Roman" panose="02020603050405020304" pitchFamily="18" charset="0"/>
            </a:endParaRPr>
          </a:p>
        </p:txBody>
      </p:sp>
      <p:cxnSp>
        <p:nvCxnSpPr>
          <p:cNvPr id="87" name="Straight Arrow Connector 86">
            <a:extLst>
              <a:ext uri="{FF2B5EF4-FFF2-40B4-BE49-F238E27FC236}">
                <a16:creationId xmlns:a16="http://schemas.microsoft.com/office/drawing/2014/main" id="{06295BB2-EB71-2617-08B2-9BF15B4DC125}"/>
              </a:ext>
            </a:extLst>
          </p:cNvPr>
          <p:cNvCxnSpPr>
            <a:cxnSpLocks/>
          </p:cNvCxnSpPr>
          <p:nvPr/>
        </p:nvCxnSpPr>
        <p:spPr>
          <a:xfrm>
            <a:off x="8078629" y="2859720"/>
            <a:ext cx="599004" cy="143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a:extLst>
              <a:ext uri="{FF2B5EF4-FFF2-40B4-BE49-F238E27FC236}">
                <a16:creationId xmlns:a16="http://schemas.microsoft.com/office/drawing/2014/main" id="{0E966A5D-E670-31C0-BAF8-520E3F57F3D9}"/>
              </a:ext>
            </a:extLst>
          </p:cNvPr>
          <p:cNvCxnSpPr>
            <a:cxnSpLocks/>
            <a:endCxn id="19" idx="1"/>
          </p:cNvCxnSpPr>
          <p:nvPr/>
        </p:nvCxnSpPr>
        <p:spPr>
          <a:xfrm>
            <a:off x="3959001" y="2775916"/>
            <a:ext cx="237499" cy="32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1" name="TextBox 90">
            <a:extLst>
              <a:ext uri="{FF2B5EF4-FFF2-40B4-BE49-F238E27FC236}">
                <a16:creationId xmlns:a16="http://schemas.microsoft.com/office/drawing/2014/main" id="{83292927-41F2-5384-AA98-F89CD9BA2500}"/>
              </a:ext>
            </a:extLst>
          </p:cNvPr>
          <p:cNvSpPr txBox="1"/>
          <p:nvPr/>
        </p:nvSpPr>
        <p:spPr>
          <a:xfrm>
            <a:off x="12154628" y="2255433"/>
            <a:ext cx="1377708" cy="886397"/>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Raspberry Pi</a:t>
            </a:r>
            <a:endParaRPr lang="en-IN" sz="1800" dirty="0"/>
          </a:p>
          <a:p>
            <a:r>
              <a:rPr lang="en-US" sz="1680" dirty="0">
                <a:latin typeface="Times New Roman" panose="02020603050405020304" pitchFamily="18" charset="0"/>
                <a:cs typeface="Times New Roman" panose="02020603050405020304" pitchFamily="18" charset="0"/>
              </a:rPr>
              <a:t>Trained</a:t>
            </a:r>
          </a:p>
          <a:p>
            <a:r>
              <a:rPr lang="en-US" sz="1680" dirty="0">
                <a:latin typeface="Times New Roman" panose="02020603050405020304" pitchFamily="18" charset="0"/>
                <a:cs typeface="Times New Roman" panose="02020603050405020304" pitchFamily="18" charset="0"/>
              </a:rPr>
              <a:t> Model</a:t>
            </a:r>
            <a:endParaRPr lang="en-IN" sz="1680" dirty="0">
              <a:latin typeface="Times New Roman" panose="02020603050405020304" pitchFamily="18" charset="0"/>
              <a:cs typeface="Times New Roman" panose="02020603050405020304" pitchFamily="18" charset="0"/>
            </a:endParaRPr>
          </a:p>
        </p:txBody>
      </p:sp>
      <p:cxnSp>
        <p:nvCxnSpPr>
          <p:cNvPr id="95" name="Straight Arrow Connector 94">
            <a:extLst>
              <a:ext uri="{FF2B5EF4-FFF2-40B4-BE49-F238E27FC236}">
                <a16:creationId xmlns:a16="http://schemas.microsoft.com/office/drawing/2014/main" id="{05BC13CA-FB6B-E62B-1BBF-EFD09397E6B0}"/>
              </a:ext>
            </a:extLst>
          </p:cNvPr>
          <p:cNvCxnSpPr>
            <a:cxnSpLocks/>
          </p:cNvCxnSpPr>
          <p:nvPr/>
        </p:nvCxnSpPr>
        <p:spPr>
          <a:xfrm flipH="1">
            <a:off x="6627536" y="5899429"/>
            <a:ext cx="15428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26" name="Picture 2" descr="Leaf spot - Wikipedia">
            <a:extLst>
              <a:ext uri="{FF2B5EF4-FFF2-40B4-BE49-F238E27FC236}">
                <a16:creationId xmlns:a16="http://schemas.microsoft.com/office/drawing/2014/main" id="{6FDFAB51-CDAF-41C1-C7D8-DA0C24957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3338" y="5526517"/>
            <a:ext cx="994970" cy="851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aspberry PI 4 Model B With 2 GB RAM (Latest &amp; Original) at Rs 4050/unit in  Bengaluru">
            <a:extLst>
              <a:ext uri="{FF2B5EF4-FFF2-40B4-BE49-F238E27FC236}">
                <a16:creationId xmlns:a16="http://schemas.microsoft.com/office/drawing/2014/main" id="{44A3765E-960B-EDBA-B211-BFE94495F3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41" t="19504" r="16913" b="27886"/>
          <a:stretch/>
        </p:blipFill>
        <p:spPr bwMode="auto">
          <a:xfrm>
            <a:off x="8677633" y="1529163"/>
            <a:ext cx="3400267" cy="2343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leaves of non-infected and infected plants. Neither type shows any... |  Download Scientific Diagram">
            <a:extLst>
              <a:ext uri="{FF2B5EF4-FFF2-40B4-BE49-F238E27FC236}">
                <a16:creationId xmlns:a16="http://schemas.microsoft.com/office/drawing/2014/main" id="{CA807452-5021-C4C6-0470-A5E767321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4583" y="2319522"/>
            <a:ext cx="987450" cy="1035638"/>
          </a:xfrm>
          <a:prstGeom prst="rect">
            <a:avLst/>
          </a:prstGeom>
          <a:noFill/>
          <a:extLst>
            <a:ext uri="{909E8E84-426E-40DD-AFC4-6F175D3DCCD1}">
              <a14:hiddenFill xmlns:a14="http://schemas.microsoft.com/office/drawing/2010/main">
                <a:solidFill>
                  <a:srgbClr val="FFFFFF"/>
                </a:solidFill>
              </a14:hiddenFill>
            </a:ext>
          </a:extLst>
        </p:spPr>
      </p:pic>
      <p:sp>
        <p:nvSpPr>
          <p:cNvPr id="111" name="TextBox 110">
            <a:extLst>
              <a:ext uri="{FF2B5EF4-FFF2-40B4-BE49-F238E27FC236}">
                <a16:creationId xmlns:a16="http://schemas.microsoft.com/office/drawing/2014/main" id="{29BB5B0C-F681-36E5-87BF-B7F9CABA688C}"/>
              </a:ext>
            </a:extLst>
          </p:cNvPr>
          <p:cNvSpPr txBox="1"/>
          <p:nvPr/>
        </p:nvSpPr>
        <p:spPr>
          <a:xfrm>
            <a:off x="1240092" y="370367"/>
            <a:ext cx="7827264" cy="523220"/>
          </a:xfrm>
          <a:prstGeom prst="rect">
            <a:avLst/>
          </a:prstGeom>
          <a:noFill/>
        </p:spPr>
        <p:txBody>
          <a:bodyPr wrap="square">
            <a:spAutoFit/>
          </a:bodyPr>
          <a:lstStyle/>
          <a:p>
            <a:r>
              <a:rPr lang="en-US" sz="2800" b="1" dirty="0">
                <a:solidFill>
                  <a:schemeClr val="dk1"/>
                </a:solidFill>
                <a:latin typeface="Times New Roman" panose="02020603050405020304" pitchFamily="18" charset="0"/>
                <a:ea typeface="Calibri"/>
                <a:cs typeface="Times New Roman" panose="02020603050405020304" pitchFamily="18" charset="0"/>
              </a:rPr>
              <a:t>Block Diagram :</a:t>
            </a:r>
            <a:endParaRPr lang="en-IN" sz="2800" b="1" dirty="0">
              <a:solidFill>
                <a:schemeClr val="dk1"/>
              </a:solidFill>
              <a:latin typeface="Times New Roman" panose="02020603050405020304" pitchFamily="18" charset="0"/>
              <a:ea typeface="Calibri"/>
              <a:cs typeface="Times New Roman" panose="02020603050405020304" pitchFamily="18" charset="0"/>
            </a:endParaRPr>
          </a:p>
        </p:txBody>
      </p:sp>
      <p:sp>
        <p:nvSpPr>
          <p:cNvPr id="4" name="TextBox 3">
            <a:extLst>
              <a:ext uri="{FF2B5EF4-FFF2-40B4-BE49-F238E27FC236}">
                <a16:creationId xmlns:a16="http://schemas.microsoft.com/office/drawing/2014/main" id="{016FD8EB-2E59-2A0B-0E2C-0217C1C2204C}"/>
              </a:ext>
            </a:extLst>
          </p:cNvPr>
          <p:cNvSpPr txBox="1"/>
          <p:nvPr/>
        </p:nvSpPr>
        <p:spPr>
          <a:xfrm>
            <a:off x="6802758" y="7542133"/>
            <a:ext cx="3226145" cy="350865"/>
          </a:xfrm>
          <a:prstGeom prst="rect">
            <a:avLst/>
          </a:prstGeom>
          <a:noFill/>
        </p:spPr>
        <p:txBody>
          <a:bodyPr wrap="square" rtlCol="0">
            <a:spAutoFit/>
          </a:bodyPr>
          <a:lstStyle/>
          <a:p>
            <a:r>
              <a:rPr lang="en-IN" sz="1680" dirty="0">
                <a:latin typeface="Times New Roman" panose="02020603050405020304" pitchFamily="18" charset="0"/>
                <a:cs typeface="Times New Roman" panose="02020603050405020304" pitchFamily="18" charset="0"/>
              </a:rPr>
              <a:t>Complete Block Diagram</a:t>
            </a:r>
          </a:p>
        </p:txBody>
      </p:sp>
    </p:spTree>
    <p:extLst>
      <p:ext uri="{BB962C8B-B14F-4D97-AF65-F5344CB8AC3E}">
        <p14:creationId xmlns:p14="http://schemas.microsoft.com/office/powerpoint/2010/main" val="2113346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p:nvPr/>
        </p:nvSpPr>
        <p:spPr>
          <a:xfrm>
            <a:off x="0" y="0"/>
            <a:ext cx="14630400" cy="8229600"/>
          </a:xfrm>
          <a:prstGeom prst="rect">
            <a:avLst/>
          </a:prstGeom>
          <a:solidFill>
            <a:srgbClr val="DDCFBB"/>
          </a:solidFill>
          <a:ln>
            <a:noFill/>
          </a:ln>
        </p:spPr>
        <p:txBody>
          <a:bodyPr spcFirstLastPara="1" wrap="square" lIns="91426" tIns="91426" rIns="91426" bIns="91426" anchor="ctr" anchorCtr="0">
            <a:noAutofit/>
          </a:bodyPr>
          <a:lstStyle/>
          <a:p>
            <a:endParaRPr sz="1800"/>
          </a:p>
        </p:txBody>
      </p:sp>
      <p:sp>
        <p:nvSpPr>
          <p:cNvPr id="68" name="Google Shape;68;p4"/>
          <p:cNvSpPr/>
          <p:nvPr/>
        </p:nvSpPr>
        <p:spPr>
          <a:xfrm>
            <a:off x="0" y="0"/>
            <a:ext cx="14630400" cy="8229600"/>
          </a:xfrm>
          <a:prstGeom prst="rect">
            <a:avLst/>
          </a:prstGeom>
          <a:solidFill>
            <a:srgbClr val="F9F6F0"/>
          </a:solidFill>
          <a:ln>
            <a:noFill/>
          </a:ln>
        </p:spPr>
        <p:txBody>
          <a:bodyPr spcFirstLastPara="1" wrap="square" lIns="91426" tIns="91426" rIns="91426" bIns="91426" anchor="ctr" anchorCtr="0">
            <a:noAutofit/>
          </a:bodyPr>
          <a:lstStyle/>
          <a:p>
            <a:endParaRPr sz="1800"/>
          </a:p>
        </p:txBody>
      </p:sp>
      <p:sp>
        <p:nvSpPr>
          <p:cNvPr id="72" name="Google Shape;72;p4"/>
          <p:cNvSpPr/>
          <p:nvPr/>
        </p:nvSpPr>
        <p:spPr>
          <a:xfrm>
            <a:off x="936240" y="750332"/>
            <a:ext cx="7594759" cy="771526"/>
          </a:xfrm>
          <a:prstGeom prst="rect">
            <a:avLst/>
          </a:prstGeom>
          <a:noFill/>
          <a:ln>
            <a:noFill/>
          </a:ln>
        </p:spPr>
        <p:txBody>
          <a:bodyPr spcFirstLastPara="1" wrap="square" lIns="91426" tIns="45700" rIns="91426" bIns="45700" anchor="t" anchorCtr="0">
            <a:noAutofit/>
          </a:bodyPr>
          <a:lstStyle/>
          <a:p>
            <a:pPr>
              <a:lnSpc>
                <a:spcPct val="126583"/>
              </a:lnSpc>
              <a:buClr>
                <a:schemeClr val="dk1"/>
              </a:buClr>
              <a:buSzPts val="2400"/>
            </a:pPr>
            <a:r>
              <a:rPr lang="en-IN" sz="2880" b="1" dirty="0">
                <a:solidFill>
                  <a:schemeClr val="dk1"/>
                </a:solidFill>
                <a:latin typeface="Times New Roman" panose="02020603050405020304" pitchFamily="18" charset="0"/>
                <a:ea typeface="Calibri"/>
                <a:cs typeface="Times New Roman" panose="02020603050405020304" pitchFamily="18" charset="0"/>
                <a:sym typeface="Calibri"/>
              </a:rPr>
              <a:t>Project Work Completed </a:t>
            </a:r>
            <a:r>
              <a:rPr lang="en-IN" sz="2880" b="1" dirty="0" err="1">
                <a:solidFill>
                  <a:schemeClr val="dk1"/>
                </a:solidFill>
                <a:latin typeface="Times New Roman" panose="02020603050405020304" pitchFamily="18" charset="0"/>
                <a:ea typeface="Calibri"/>
                <a:cs typeface="Times New Roman" panose="02020603050405020304" pitchFamily="18" charset="0"/>
                <a:sym typeface="Calibri"/>
              </a:rPr>
              <a:t>Upto</a:t>
            </a:r>
            <a:r>
              <a:rPr lang="en-IN" sz="2880" b="1" dirty="0">
                <a:solidFill>
                  <a:schemeClr val="dk1"/>
                </a:solidFill>
                <a:latin typeface="Times New Roman" panose="02020603050405020304" pitchFamily="18" charset="0"/>
                <a:ea typeface="Calibri"/>
                <a:cs typeface="Times New Roman" panose="02020603050405020304" pitchFamily="18" charset="0"/>
                <a:sym typeface="Calibri"/>
              </a:rPr>
              <a:t> Date:</a:t>
            </a:r>
            <a:endParaRPr sz="288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3" name="Google Shape;73;p4"/>
          <p:cNvSpPr/>
          <p:nvPr/>
        </p:nvSpPr>
        <p:spPr>
          <a:xfrm>
            <a:off x="5372695" y="3043715"/>
            <a:ext cx="3898822" cy="3160396"/>
          </a:xfrm>
          <a:prstGeom prst="rect">
            <a:avLst/>
          </a:prstGeom>
          <a:noFill/>
          <a:ln>
            <a:noFill/>
          </a:ln>
        </p:spPr>
        <p:txBody>
          <a:bodyPr spcFirstLastPara="1" wrap="square" lIns="91426" tIns="45700" rIns="91426" bIns="45700" anchor="t" anchorCtr="0">
            <a:noAutofit/>
          </a:bodyPr>
          <a:lstStyle/>
          <a:p>
            <a:pPr>
              <a:lnSpc>
                <a:spcPct val="159979"/>
              </a:lnSpc>
              <a:buClr>
                <a:schemeClr val="dk1"/>
              </a:buClr>
              <a:buSzPts val="1944"/>
            </a:pPr>
            <a:endParaRPr sz="1944">
              <a:solidFill>
                <a:schemeClr val="dk1"/>
              </a:solidFill>
              <a:latin typeface="Calibri"/>
              <a:ea typeface="Calibri"/>
              <a:cs typeface="Calibri"/>
              <a:sym typeface="Calibri"/>
            </a:endParaRPr>
          </a:p>
        </p:txBody>
      </p:sp>
      <p:sp>
        <p:nvSpPr>
          <p:cNvPr id="74" name="Google Shape;74;p4"/>
          <p:cNvSpPr/>
          <p:nvPr/>
        </p:nvSpPr>
        <p:spPr>
          <a:xfrm>
            <a:off x="9881354" y="2411137"/>
            <a:ext cx="3086100" cy="385763"/>
          </a:xfrm>
          <a:prstGeom prst="rect">
            <a:avLst/>
          </a:prstGeom>
          <a:noFill/>
          <a:ln>
            <a:noFill/>
          </a:ln>
        </p:spPr>
        <p:txBody>
          <a:bodyPr spcFirstLastPara="1" wrap="square" lIns="91426" tIns="45700" rIns="91426" bIns="45700" anchor="t" anchorCtr="0">
            <a:noAutofit/>
          </a:bodyPr>
          <a:lstStyle/>
          <a:p>
            <a:pPr>
              <a:lnSpc>
                <a:spcPct val="125020"/>
              </a:lnSpc>
              <a:buClr>
                <a:schemeClr val="dk1"/>
              </a:buClr>
              <a:buSzPts val="2430"/>
            </a:pPr>
            <a:endParaRPr sz="2430">
              <a:solidFill>
                <a:schemeClr val="dk1"/>
              </a:solidFill>
              <a:latin typeface="Calibri"/>
              <a:ea typeface="Calibri"/>
              <a:cs typeface="Calibri"/>
              <a:sym typeface="Calibri"/>
            </a:endParaRPr>
          </a:p>
        </p:txBody>
      </p:sp>
      <p:sp>
        <p:nvSpPr>
          <p:cNvPr id="75" name="Google Shape;75;p4"/>
          <p:cNvSpPr/>
          <p:nvPr/>
        </p:nvSpPr>
        <p:spPr>
          <a:xfrm>
            <a:off x="9881354" y="3043714"/>
            <a:ext cx="3898822" cy="3555444"/>
          </a:xfrm>
          <a:prstGeom prst="rect">
            <a:avLst/>
          </a:prstGeom>
          <a:noFill/>
          <a:ln>
            <a:noFill/>
          </a:ln>
        </p:spPr>
        <p:txBody>
          <a:bodyPr spcFirstLastPara="1" wrap="square" lIns="91426" tIns="45700" rIns="91426" bIns="45700" anchor="t" anchorCtr="0">
            <a:noAutofit/>
          </a:bodyPr>
          <a:lstStyle/>
          <a:p>
            <a:pPr>
              <a:lnSpc>
                <a:spcPct val="159979"/>
              </a:lnSpc>
              <a:buClr>
                <a:schemeClr val="dk1"/>
              </a:buClr>
              <a:buSzPts val="1944"/>
            </a:pPr>
            <a:endParaRPr sz="1944">
              <a:solidFill>
                <a:schemeClr val="dk1"/>
              </a:solidFill>
              <a:latin typeface="Calibri"/>
              <a:ea typeface="Calibri"/>
              <a:cs typeface="Calibri"/>
              <a:sym typeface="Calibri"/>
            </a:endParaRPr>
          </a:p>
        </p:txBody>
      </p:sp>
      <p:sp>
        <p:nvSpPr>
          <p:cNvPr id="76" name="Google Shape;76;p4"/>
          <p:cNvSpPr txBox="1"/>
          <p:nvPr/>
        </p:nvSpPr>
        <p:spPr>
          <a:xfrm>
            <a:off x="1482054" y="1672303"/>
            <a:ext cx="10899709" cy="3253671"/>
          </a:xfrm>
          <a:prstGeom prst="rect">
            <a:avLst/>
          </a:prstGeom>
          <a:noFill/>
          <a:ln>
            <a:noFill/>
          </a:ln>
        </p:spPr>
        <p:txBody>
          <a:bodyPr spcFirstLastPara="1" wrap="square" lIns="91426" tIns="45700" rIns="91426" bIns="45700" anchor="t" anchorCtr="0">
            <a:spAutoFit/>
          </a:bodyPr>
          <a:lstStyle/>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Developing machine learning models for crop quality detection.</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Progress made towards identifying crop health issues, but full functionality is still under development.</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Used the different Python libraries such as </a:t>
            </a:r>
            <a:r>
              <a:rPr lang="en-US" sz="2400" dirty="0" err="1">
                <a:solidFill>
                  <a:schemeClr val="dk1"/>
                </a:solidFill>
                <a:latin typeface="Times New Roman" panose="02020603050405020304" pitchFamily="18" charset="0"/>
                <a:ea typeface="Calibri"/>
                <a:cs typeface="Times New Roman" panose="02020603050405020304" pitchFamily="18" charset="0"/>
                <a:sym typeface="Calibri"/>
              </a:rPr>
              <a:t>Tensorflow</a:t>
            </a: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2400" dirty="0" err="1">
                <a:solidFill>
                  <a:schemeClr val="dk1"/>
                </a:solidFill>
                <a:latin typeface="Times New Roman" panose="02020603050405020304" pitchFamily="18" charset="0"/>
                <a:ea typeface="Calibri"/>
                <a:cs typeface="Times New Roman" panose="02020603050405020304" pitchFamily="18" charset="0"/>
                <a:sym typeface="Calibri"/>
              </a:rPr>
              <a:t>Keras</a:t>
            </a: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OpenCV, Scikit </a:t>
            </a:r>
            <a:r>
              <a:rPr lang="en-US" sz="2400" dirty="0" err="1">
                <a:solidFill>
                  <a:schemeClr val="dk1"/>
                </a:solidFill>
                <a:latin typeface="Times New Roman" panose="02020603050405020304" pitchFamily="18" charset="0"/>
                <a:ea typeface="Calibri"/>
                <a:cs typeface="Times New Roman" panose="02020603050405020304" pitchFamily="18" charset="0"/>
                <a:sym typeface="Calibri"/>
              </a:rPr>
              <a:t>etc</a:t>
            </a: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to make and train the Machine learning model.</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Created the schematic for motors integrated with motor driver and raspberry pi. </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Generated the Code for the controlling motors with Motor controller with raspberry Pi.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3582-E7ED-B7B2-85B8-DFA4430AF216}"/>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4032E647-3BAD-1AD6-4E5B-AEB1CF028397}"/>
              </a:ext>
            </a:extLst>
          </p:cNvPr>
          <p:cNvPicPr>
            <a:picLocks noGrp="1" noChangeAspect="1"/>
          </p:cNvPicPr>
          <p:nvPr>
            <p:ph idx="1"/>
          </p:nvPr>
        </p:nvPicPr>
        <p:blipFill>
          <a:blip r:embed="rId2"/>
          <a:stretch>
            <a:fillRect/>
          </a:stretch>
        </p:blipFill>
        <p:spPr/>
      </p:pic>
      <p:sp>
        <p:nvSpPr>
          <p:cNvPr id="4" name="Google Shape;68;p4">
            <a:extLst>
              <a:ext uri="{FF2B5EF4-FFF2-40B4-BE49-F238E27FC236}">
                <a16:creationId xmlns:a16="http://schemas.microsoft.com/office/drawing/2014/main" id="{E02E07F6-07BB-630B-35B1-F67278D8A660}"/>
              </a:ext>
            </a:extLst>
          </p:cNvPr>
          <p:cNvSpPr/>
          <p:nvPr/>
        </p:nvSpPr>
        <p:spPr>
          <a:xfrm>
            <a:off x="0" y="0"/>
            <a:ext cx="14630400" cy="8229600"/>
          </a:xfrm>
          <a:prstGeom prst="rect">
            <a:avLst/>
          </a:prstGeom>
          <a:solidFill>
            <a:srgbClr val="F9F6F0"/>
          </a:solidFill>
          <a:ln>
            <a:noFill/>
          </a:ln>
        </p:spPr>
        <p:txBody>
          <a:bodyPr spcFirstLastPara="1" wrap="square" lIns="91426" tIns="91426" rIns="91426" bIns="91426" anchor="ctr" anchorCtr="0">
            <a:noAutofit/>
          </a:bodyPr>
          <a:lstStyle/>
          <a:p>
            <a:endParaRPr sz="1800"/>
          </a:p>
        </p:txBody>
      </p:sp>
      <p:sp>
        <p:nvSpPr>
          <p:cNvPr id="5" name="TextBox 4">
            <a:extLst>
              <a:ext uri="{FF2B5EF4-FFF2-40B4-BE49-F238E27FC236}">
                <a16:creationId xmlns:a16="http://schemas.microsoft.com/office/drawing/2014/main" id="{9CF26030-3925-6BAC-4CA6-E92C79C0F95B}"/>
              </a:ext>
            </a:extLst>
          </p:cNvPr>
          <p:cNvSpPr txBox="1"/>
          <p:nvPr/>
        </p:nvSpPr>
        <p:spPr>
          <a:xfrm>
            <a:off x="1172308" y="679938"/>
            <a:ext cx="5756030" cy="646331"/>
          </a:xfrm>
          <a:prstGeom prst="rect">
            <a:avLst/>
          </a:prstGeom>
          <a:noFill/>
        </p:spPr>
        <p:txBody>
          <a:bodyPr wrap="square" rtlCol="0">
            <a:spAutoFit/>
          </a:bodyPr>
          <a:lstStyle/>
          <a:p>
            <a:r>
              <a:rPr lang="en-IN" sz="3600" b="1" dirty="0">
                <a:solidFill>
                  <a:schemeClr val="dk1"/>
                </a:solidFill>
                <a:latin typeface="Times New Roman" panose="02020603050405020304" pitchFamily="18" charset="0"/>
                <a:ea typeface="Calibri"/>
                <a:cs typeface="Times New Roman" panose="02020603050405020304" pitchFamily="18" charset="0"/>
              </a:rPr>
              <a:t>Result obtained :</a:t>
            </a:r>
          </a:p>
        </p:txBody>
      </p:sp>
      <p:pic>
        <p:nvPicPr>
          <p:cNvPr id="12" name="Picture 11">
            <a:extLst>
              <a:ext uri="{FF2B5EF4-FFF2-40B4-BE49-F238E27FC236}">
                <a16:creationId xmlns:a16="http://schemas.microsoft.com/office/drawing/2014/main" id="{83914BE8-10E0-0392-E193-AF2857FAEB38}"/>
              </a:ext>
            </a:extLst>
          </p:cNvPr>
          <p:cNvPicPr>
            <a:picLocks noChangeAspect="1"/>
          </p:cNvPicPr>
          <p:nvPr/>
        </p:nvPicPr>
        <p:blipFill>
          <a:blip r:embed="rId3"/>
          <a:stretch>
            <a:fillRect/>
          </a:stretch>
        </p:blipFill>
        <p:spPr>
          <a:xfrm>
            <a:off x="1441937" y="1485900"/>
            <a:ext cx="8522677" cy="6392008"/>
          </a:xfrm>
          <a:prstGeom prst="rect">
            <a:avLst/>
          </a:prstGeom>
        </p:spPr>
      </p:pic>
    </p:spTree>
    <p:extLst>
      <p:ext uri="{BB962C8B-B14F-4D97-AF65-F5344CB8AC3E}">
        <p14:creationId xmlns:p14="http://schemas.microsoft.com/office/powerpoint/2010/main" val="1933852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6DE3C-36CE-AA0A-FC8F-FDB4C3F77894}"/>
            </a:ext>
          </a:extLst>
        </p:cNvPr>
        <p:cNvGrpSpPr/>
        <p:nvPr/>
      </p:nvGrpSpPr>
      <p:grpSpPr>
        <a:xfrm>
          <a:off x="0" y="0"/>
          <a:ext cx="0" cy="0"/>
          <a:chOff x="0" y="0"/>
          <a:chExt cx="0" cy="0"/>
        </a:xfrm>
      </p:grpSpPr>
      <p:sp>
        <p:nvSpPr>
          <p:cNvPr id="13" name="Google Shape;145;p10">
            <a:extLst>
              <a:ext uri="{FF2B5EF4-FFF2-40B4-BE49-F238E27FC236}">
                <a16:creationId xmlns:a16="http://schemas.microsoft.com/office/drawing/2014/main" id="{787D229F-69BA-5EDC-3DE7-1B941F1FF67E}"/>
              </a:ext>
            </a:extLst>
          </p:cNvPr>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C8F7C7AA-BB53-21E3-5876-D792398D79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69E5B5-A61E-42D6-4168-175CA8DECBE5}"/>
              </a:ext>
            </a:extLst>
          </p:cNvPr>
          <p:cNvSpPr>
            <a:spLocks noGrp="1"/>
          </p:cNvSpPr>
          <p:nvPr>
            <p:ph idx="1"/>
          </p:nvPr>
        </p:nvSpPr>
        <p:spPr/>
        <p:txBody>
          <a:bodyPr/>
          <a:lstStyle/>
          <a:p>
            <a:endParaRPr lang="en-IN" dirty="0"/>
          </a:p>
        </p:txBody>
      </p:sp>
      <p:sp>
        <p:nvSpPr>
          <p:cNvPr id="4" name="Google Shape;68;p4">
            <a:extLst>
              <a:ext uri="{FF2B5EF4-FFF2-40B4-BE49-F238E27FC236}">
                <a16:creationId xmlns:a16="http://schemas.microsoft.com/office/drawing/2014/main" id="{1EF86718-9745-CA1E-BFBA-78F56954C33A}"/>
              </a:ext>
            </a:extLst>
          </p:cNvPr>
          <p:cNvSpPr/>
          <p:nvPr/>
        </p:nvSpPr>
        <p:spPr>
          <a:xfrm>
            <a:off x="0" y="0"/>
            <a:ext cx="14630400" cy="8229600"/>
          </a:xfrm>
          <a:prstGeom prst="rect">
            <a:avLst/>
          </a:prstGeom>
          <a:solidFill>
            <a:srgbClr val="F9F6F0"/>
          </a:solidFill>
          <a:ln>
            <a:noFill/>
          </a:ln>
        </p:spPr>
        <p:txBody>
          <a:bodyPr spcFirstLastPara="1" wrap="square" lIns="91426" tIns="91426" rIns="91426" bIns="91426" anchor="ctr" anchorCtr="0">
            <a:noAutofit/>
          </a:bodyPr>
          <a:lstStyle/>
          <a:p>
            <a:endParaRPr sz="1800"/>
          </a:p>
        </p:txBody>
      </p:sp>
      <p:sp>
        <p:nvSpPr>
          <p:cNvPr id="5" name="TextBox 4">
            <a:extLst>
              <a:ext uri="{FF2B5EF4-FFF2-40B4-BE49-F238E27FC236}">
                <a16:creationId xmlns:a16="http://schemas.microsoft.com/office/drawing/2014/main" id="{07F0E196-37BB-A0ED-5351-C0A5CF06171E}"/>
              </a:ext>
            </a:extLst>
          </p:cNvPr>
          <p:cNvSpPr txBox="1"/>
          <p:nvPr/>
        </p:nvSpPr>
        <p:spPr>
          <a:xfrm>
            <a:off x="1172308" y="679938"/>
            <a:ext cx="5756030" cy="646331"/>
          </a:xfrm>
          <a:prstGeom prst="rect">
            <a:avLst/>
          </a:prstGeom>
          <a:noFill/>
        </p:spPr>
        <p:txBody>
          <a:bodyPr wrap="square" rtlCol="0">
            <a:spAutoFit/>
          </a:bodyPr>
          <a:lstStyle/>
          <a:p>
            <a:r>
              <a:rPr lang="en-IN" sz="3600" b="1" dirty="0">
                <a:solidFill>
                  <a:schemeClr val="dk1"/>
                </a:solidFill>
                <a:latin typeface="Times New Roman" panose="02020603050405020304" pitchFamily="18" charset="0"/>
                <a:ea typeface="Calibri"/>
                <a:cs typeface="Times New Roman" panose="02020603050405020304" pitchFamily="18" charset="0"/>
              </a:rPr>
              <a:t>Result obtained :</a:t>
            </a:r>
          </a:p>
        </p:txBody>
      </p:sp>
      <p:pic>
        <p:nvPicPr>
          <p:cNvPr id="6" name="Picture 5">
            <a:extLst>
              <a:ext uri="{FF2B5EF4-FFF2-40B4-BE49-F238E27FC236}">
                <a16:creationId xmlns:a16="http://schemas.microsoft.com/office/drawing/2014/main" id="{4976B0D2-28CC-5195-07CB-4ED7A6185797}"/>
              </a:ext>
            </a:extLst>
          </p:cNvPr>
          <p:cNvPicPr>
            <a:picLocks noChangeAspect="1"/>
          </p:cNvPicPr>
          <p:nvPr/>
        </p:nvPicPr>
        <p:blipFill>
          <a:blip r:embed="rId2"/>
          <a:stretch>
            <a:fillRect/>
          </a:stretch>
        </p:blipFill>
        <p:spPr>
          <a:xfrm>
            <a:off x="1688489" y="1553728"/>
            <a:ext cx="11054496" cy="6215119"/>
          </a:xfrm>
          <a:prstGeom prst="rect">
            <a:avLst/>
          </a:prstGeom>
        </p:spPr>
      </p:pic>
    </p:spTree>
    <p:extLst>
      <p:ext uri="{BB962C8B-B14F-4D97-AF65-F5344CB8AC3E}">
        <p14:creationId xmlns:p14="http://schemas.microsoft.com/office/powerpoint/2010/main" val="101907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3"/>
          <p:cNvSpPr/>
          <p:nvPr/>
        </p:nvSpPr>
        <p:spPr>
          <a:xfrm>
            <a:off x="864037" y="2296954"/>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5400">
                <a:solidFill>
                  <a:schemeClr val="accent1"/>
                </a:solidFill>
                <a:latin typeface="Aparajita"/>
                <a:ea typeface="Aparajita"/>
                <a:cs typeface="Aparajita"/>
                <a:sym typeface="Aparajita"/>
              </a:rPr>
              <a:t>Conclusion</a:t>
            </a:r>
            <a:endParaRPr/>
          </a:p>
        </p:txBody>
      </p:sp>
      <p:sp>
        <p:nvSpPr>
          <p:cNvPr id="179" name="Google Shape;179;p13"/>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AI Driven Agribot aims to revolutionize rice farming by integrating AI technology with data monitoring to optimize enhance crop quality, and promote sustainable practices. By addressing the inefficiencies and challenges in traditional rice farming, Agribot seeks to improve yields and achieve high-quality production while ensuring environmental stewardship. The whole Machine learning model is still under development and required important changes.</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7000"/>
              </a:lnSpc>
              <a:spcBef>
                <a:spcPts val="80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444488" y="305321"/>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References</a:t>
            </a:r>
            <a:endParaRPr/>
          </a:p>
        </p:txBody>
      </p:sp>
      <p:sp>
        <p:nvSpPr>
          <p:cNvPr id="188" name="Google Shape;188;p14"/>
          <p:cNvSpPr/>
          <p:nvPr/>
        </p:nvSpPr>
        <p:spPr>
          <a:xfrm>
            <a:off x="444488" y="1898926"/>
            <a:ext cx="12536245" cy="4662775"/>
          </a:xfrm>
          <a:prstGeom prst="rect">
            <a:avLst/>
          </a:prstGeom>
          <a:noFill/>
          <a:ln>
            <a:noFill/>
          </a:ln>
        </p:spPr>
        <p:txBody>
          <a:bodyPr spcFirstLastPara="1" wrap="square" lIns="91425" tIns="45700" rIns="91425" bIns="45700" anchor="ctr" anchorCtr="0">
            <a:spAutoFit/>
          </a:bodyPr>
          <a:lstStyle/>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[1] Hitoshi Sori, Hiroyuki Inoue, Hiroyuki Hatta, and Yasuhiro Ando. ‘‘Effect for a Paddy Weeding Robot in Wet Rice Culture’’. Japan. February 27, 2018.</a:t>
            </a:r>
          </a:p>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[2] Elsayed Said Mohamed, Sameh </a:t>
            </a:r>
            <a:r>
              <a:rPr lang="en-IN" sz="2200" dirty="0" err="1">
                <a:latin typeface="Times New Roman" panose="02020603050405020304" pitchFamily="18" charset="0"/>
                <a:ea typeface="Calibri" panose="020F0502020204030204" pitchFamily="34" charset="0"/>
                <a:cs typeface="Times New Roman" panose="02020603050405020304" pitchFamily="18" charset="0"/>
              </a:rPr>
              <a:t>Kotb</a:t>
            </a:r>
            <a:r>
              <a:rPr lang="en-IN" sz="2200" dirty="0">
                <a:latin typeface="Times New Roman" panose="02020603050405020304" pitchFamily="18" charset="0"/>
                <a:ea typeface="Calibri" panose="020F0502020204030204" pitchFamily="34" charset="0"/>
                <a:cs typeface="Times New Roman" panose="02020603050405020304" pitchFamily="18" charset="0"/>
              </a:rPr>
              <a:t> Abd-</a:t>
            </a:r>
            <a:r>
              <a:rPr lang="en-IN" sz="2200" dirty="0" err="1">
                <a:latin typeface="Times New Roman" panose="02020603050405020304" pitchFamily="18" charset="0"/>
                <a:ea typeface="Calibri" panose="020F0502020204030204" pitchFamily="34" charset="0"/>
                <a:cs typeface="Times New Roman" panose="02020603050405020304" pitchFamily="18" charset="0"/>
              </a:rPr>
              <a:t>Elmabod</a:t>
            </a:r>
            <a:r>
              <a:rPr lang="en-IN" sz="2200" dirty="0">
                <a:latin typeface="Times New Roman" panose="02020603050405020304" pitchFamily="18" charset="0"/>
                <a:ea typeface="Calibri" panose="020F0502020204030204" pitchFamily="34" charset="0"/>
                <a:cs typeface="Times New Roman" panose="02020603050405020304" pitchFamily="18" charset="0"/>
              </a:rPr>
              <a:t>, Mohammed A El-</a:t>
            </a:r>
            <a:r>
              <a:rPr lang="en-IN" sz="2200" dirty="0" err="1">
                <a:latin typeface="Times New Roman" panose="02020603050405020304" pitchFamily="18" charset="0"/>
                <a:ea typeface="Calibri" panose="020F0502020204030204" pitchFamily="34" charset="0"/>
                <a:cs typeface="Times New Roman" panose="02020603050405020304" pitchFamily="18" charset="0"/>
              </a:rPr>
              <a:t>Shirbeny</a:t>
            </a:r>
            <a:r>
              <a:rPr lang="en-IN" sz="2200" dirty="0">
                <a:latin typeface="Times New Roman" panose="02020603050405020304" pitchFamily="18" charset="0"/>
                <a:ea typeface="Calibri" panose="020F0502020204030204" pitchFamily="34" charset="0"/>
                <a:cs typeface="Times New Roman" panose="02020603050405020304" pitchFamily="18" charset="0"/>
              </a:rPr>
              <a:t>, Mohamed B Zahran. ‘‘Smart farming for improving agricultural management’’. Egypt, 2019.</a:t>
            </a:r>
          </a:p>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[3] </a:t>
            </a:r>
            <a:r>
              <a:rPr lang="en-IN" sz="2200" dirty="0" err="1">
                <a:latin typeface="Times New Roman" panose="02020603050405020304" pitchFamily="18" charset="0"/>
                <a:ea typeface="Calibri" panose="020F0502020204030204" pitchFamily="34" charset="0"/>
                <a:cs typeface="Times New Roman" panose="02020603050405020304" pitchFamily="18" charset="0"/>
              </a:rPr>
              <a:t>Prabira</a:t>
            </a:r>
            <a:r>
              <a:rPr lang="en-IN" sz="2200" dirty="0">
                <a:latin typeface="Times New Roman" panose="02020603050405020304" pitchFamily="18" charset="0"/>
                <a:ea typeface="Calibri" panose="020F0502020204030204" pitchFamily="34" charset="0"/>
                <a:cs typeface="Times New Roman" panose="02020603050405020304" pitchFamily="18" charset="0"/>
              </a:rPr>
              <a:t> Kumar </a:t>
            </a:r>
            <a:r>
              <a:rPr lang="en-IN" sz="2200" dirty="0" err="1">
                <a:latin typeface="Times New Roman" panose="02020603050405020304" pitchFamily="18" charset="0"/>
                <a:ea typeface="Calibri" panose="020F0502020204030204" pitchFamily="34" charset="0"/>
                <a:cs typeface="Times New Roman" panose="02020603050405020304" pitchFamily="18" charset="0"/>
              </a:rPr>
              <a:t>Sethya</a:t>
            </a:r>
            <a:r>
              <a:rPr lang="en-IN" sz="2200" dirty="0">
                <a:latin typeface="Times New Roman" panose="02020603050405020304" pitchFamily="18" charset="0"/>
                <a:ea typeface="Calibri" panose="020F0502020204030204" pitchFamily="34" charset="0"/>
                <a:cs typeface="Times New Roman" panose="02020603050405020304" pitchFamily="18" charset="0"/>
              </a:rPr>
              <a:t>, Nalini Kanta </a:t>
            </a:r>
            <a:r>
              <a:rPr lang="en-IN" sz="2200" dirty="0" err="1">
                <a:latin typeface="Times New Roman" panose="02020603050405020304" pitchFamily="18" charset="0"/>
                <a:ea typeface="Calibri" panose="020F0502020204030204" pitchFamily="34" charset="0"/>
                <a:cs typeface="Times New Roman" panose="02020603050405020304" pitchFamily="18" charset="0"/>
              </a:rPr>
              <a:t>Barpandaa</a:t>
            </a:r>
            <a:r>
              <a:rPr lang="en-IN" sz="2200" dirty="0">
                <a:latin typeface="Times New Roman" panose="02020603050405020304" pitchFamily="18" charset="0"/>
                <a:ea typeface="Calibri" panose="020F0502020204030204" pitchFamily="34" charset="0"/>
                <a:cs typeface="Times New Roman" panose="02020603050405020304" pitchFamily="18" charset="0"/>
              </a:rPr>
              <a:t>, Amiya Kumar Rathod, Santi Kumari. “Image Processing Techniques for Diagnosing Rice Plant Disease”. India. </a:t>
            </a:r>
          </a:p>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[4] Muhammad Junaid Asif, Tayyab Shahbaz, </a:t>
            </a:r>
            <a:r>
              <a:rPr lang="en-IN" sz="2200" dirty="0" err="1">
                <a:latin typeface="Times New Roman" panose="02020603050405020304" pitchFamily="18" charset="0"/>
                <a:ea typeface="Calibri" panose="020F0502020204030204" pitchFamily="34" charset="0"/>
                <a:cs typeface="Times New Roman" panose="02020603050405020304" pitchFamily="18" charset="0"/>
              </a:rPr>
              <a:t>Dr.</a:t>
            </a:r>
            <a:r>
              <a:rPr lang="en-IN" sz="2200" dirty="0">
                <a:latin typeface="Times New Roman" panose="02020603050405020304" pitchFamily="18" charset="0"/>
                <a:ea typeface="Calibri" panose="020F0502020204030204" pitchFamily="34" charset="0"/>
                <a:cs typeface="Times New Roman" panose="02020603050405020304" pitchFamily="18" charset="0"/>
              </a:rPr>
              <a:t> Syed Tahir Hussain Rizvi, Sajid Iqbal. “Rice Grain Identification and Quality Analysis using Image Processing based on Principal Component Analysis”, Pakistan, 2018.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444488" y="305321"/>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References</a:t>
            </a:r>
            <a:endParaRPr/>
          </a:p>
        </p:txBody>
      </p:sp>
      <p:sp>
        <p:nvSpPr>
          <p:cNvPr id="188" name="Google Shape;188;p14"/>
          <p:cNvSpPr/>
          <p:nvPr/>
        </p:nvSpPr>
        <p:spPr>
          <a:xfrm>
            <a:off x="444488" y="1855209"/>
            <a:ext cx="12536245" cy="5298846"/>
          </a:xfrm>
          <a:prstGeom prst="rect">
            <a:avLst/>
          </a:prstGeom>
          <a:noFill/>
          <a:ln>
            <a:noFill/>
          </a:ln>
        </p:spPr>
        <p:txBody>
          <a:bodyPr spcFirstLastPara="1" wrap="square" lIns="91425" tIns="45700" rIns="91425" bIns="45700" anchor="ctr" anchorCtr="0">
            <a:spAutoFit/>
          </a:bodyPr>
          <a:lstStyle/>
          <a:p>
            <a:pPr marL="457200">
              <a:lnSpc>
                <a:spcPct val="150000"/>
              </a:lnSpc>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Pramod Kumar Sahoo, Dilip Kumar Kushwaha,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Nrusingh</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Charan Pradhan, Yash Makwana, Mohit Kumar, Mahendra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Jatoliya</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Arjun Naik, Indra Mani, “ROBOTICS APPLICATION IN AGRICULTURE”, India,2022.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 Mohd Saiful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Azimi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Mahmud, Mohamad Shukri Zainal Abidin,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Abioye</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Abiodun Emmanuel and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Hameedah</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Sahib Hasan, “Robotics and Automation in Agriculture: Present and Future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Applications”,Malaysia</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April 2020.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Vijai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Singh Asst Professor, Varsha Asst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Professsor</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Prof. A K Misra, “Detection of unhealthy region of plant leaves using Image Processing and Genetic Algorithm”, India, 2015.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1000"/>
              </a:spcAft>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 K. Tamaki, Y.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Nagasaka</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Nishiwaki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Saito, Y. Kikuchi, K.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Motobayashi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Robot System for Paddy Field Farming in Japan”, Japan, 2013.</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987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Google Shape;24;p2"/>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400">
              <a:solidFill>
                <a:schemeClr val="accent1"/>
              </a:solidFill>
              <a:latin typeface="Aparajita"/>
              <a:ea typeface="Aparajita"/>
              <a:cs typeface="Aparajita"/>
              <a:sym typeface="Aparajita"/>
            </a:endParaRPr>
          </a:p>
        </p:txBody>
      </p:sp>
      <p:sp>
        <p:nvSpPr>
          <p:cNvPr id="26" name="Google Shape;26;p2"/>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b="1">
              <a:solidFill>
                <a:schemeClr val="dk1"/>
              </a:solidFill>
              <a:latin typeface="Calibri"/>
              <a:ea typeface="Calibri"/>
              <a:cs typeface="Calibri"/>
              <a:sym typeface="Calibri"/>
            </a:endParaRPr>
          </a:p>
        </p:txBody>
      </p:sp>
      <p:sp>
        <p:nvSpPr>
          <p:cNvPr id="27" name="Google Shape;27;p2"/>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2000">
              <a:solidFill>
                <a:schemeClr val="dk1"/>
              </a:solidFill>
              <a:latin typeface="Calibri"/>
              <a:ea typeface="Calibri"/>
              <a:cs typeface="Calibri"/>
              <a:sym typeface="Calibri"/>
            </a:endParaRPr>
          </a:p>
        </p:txBody>
      </p:sp>
      <p:sp>
        <p:nvSpPr>
          <p:cNvPr id="28" name="Google Shape;28;p2"/>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94937"/>
              </a:lnSpc>
              <a:spcBef>
                <a:spcPts val="0"/>
              </a:spcBef>
              <a:spcAft>
                <a:spcPts val="0"/>
              </a:spcAft>
              <a:buClr>
                <a:schemeClr val="dk1"/>
              </a:buClr>
              <a:buSzPts val="3200"/>
              <a:buFont typeface="Calibri"/>
              <a:buNone/>
            </a:pPr>
            <a:endParaRPr sz="3200" b="1">
              <a:solidFill>
                <a:schemeClr val="dk1"/>
              </a:solidFill>
              <a:latin typeface="Calibri"/>
              <a:ea typeface="Calibri"/>
              <a:cs typeface="Calibri"/>
              <a:sym typeface="Calibri"/>
            </a:endParaRPr>
          </a:p>
        </p:txBody>
      </p:sp>
      <p:sp>
        <p:nvSpPr>
          <p:cNvPr id="29" name="Google Shape;29;p2"/>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0" name="Google Shape;30;p2"/>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31" name="Google Shape;31;p2"/>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2" name="Google Shape;32;p2"/>
          <p:cNvSpPr txBox="1"/>
          <p:nvPr/>
        </p:nvSpPr>
        <p:spPr>
          <a:xfrm>
            <a:off x="881479" y="1038821"/>
            <a:ext cx="10122575" cy="6740266"/>
          </a:xfrm>
          <a:prstGeom prst="rect">
            <a:avLst/>
          </a:prstGeom>
          <a:noFill/>
          <a:ln>
            <a:noFill/>
          </a:ln>
        </p:spPr>
        <p:txBody>
          <a:bodyPr spcFirstLastPara="1" wrap="square" lIns="91425" tIns="45700" rIns="91425" bIns="45700" anchor="t" anchorCtr="0">
            <a:spAutoFit/>
          </a:bodyPr>
          <a:lstStyle/>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Introduction</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Literature Survey</a:t>
            </a:r>
            <a:endParaRPr b="1" dirty="0"/>
          </a:p>
          <a:p>
            <a:pPr marR="0" lvl="0" algn="just" rtl="0">
              <a:spcBef>
                <a:spcPts val="0"/>
              </a:spcBef>
              <a:spcAft>
                <a:spcPts val="0"/>
              </a:spcAft>
              <a:buClr>
                <a:schemeClr val="accent3"/>
              </a:buClr>
              <a:buSzPts val="2400"/>
            </a:pPr>
            <a:endParaRPr lang="en-IN" sz="2400" b="1" dirty="0">
              <a:solidFill>
                <a:schemeClr val="dk1"/>
              </a:solidFill>
              <a:latin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cs typeface="Times New Roman"/>
                <a:sym typeface="Times New Roman"/>
              </a:rPr>
              <a:t>Objectives</a:t>
            </a:r>
          </a:p>
          <a:p>
            <a:pPr marL="274320" marR="0" lvl="0" indent="-274320" algn="just" rtl="0">
              <a:spcBef>
                <a:spcPts val="0"/>
              </a:spcBef>
              <a:spcAft>
                <a:spcPts val="0"/>
              </a:spcAft>
              <a:buClr>
                <a:schemeClr val="accent3"/>
              </a:buClr>
              <a:buSzPts val="2400"/>
              <a:buFont typeface="Noto Sans Symbols"/>
              <a:buChar char="⚫"/>
            </a:pPr>
            <a:endParaRPr lang="en-IN"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Details of the Project</a:t>
            </a:r>
          </a:p>
          <a:p>
            <a:pPr marL="274320" marR="0" lvl="0" indent="-274320" algn="just" rtl="0">
              <a:spcBef>
                <a:spcPts val="0"/>
              </a:spcBef>
              <a:spcAft>
                <a:spcPts val="0"/>
              </a:spcAft>
              <a:buClr>
                <a:schemeClr val="accent3"/>
              </a:buClr>
              <a:buSzPts val="2400"/>
              <a:buFont typeface="Noto Sans Symbols"/>
              <a:buChar char="⚫"/>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Methodology </a:t>
            </a:r>
            <a:endParaRPr b="1" dirty="0"/>
          </a:p>
          <a:p>
            <a:pPr marL="0" marR="0" lvl="0" indent="0" algn="just"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cs typeface="Times New Roman"/>
                <a:sym typeface="Times New Roman"/>
              </a:rPr>
              <a:t>Components Used</a:t>
            </a:r>
            <a:endParaRPr lang="en-IN" b="1" dirty="0"/>
          </a:p>
          <a:p>
            <a:pPr marL="274320" marR="0" lvl="0" indent="-274320" algn="just" rtl="0">
              <a:spcBef>
                <a:spcPts val="0"/>
              </a:spcBef>
              <a:spcAft>
                <a:spcPts val="0"/>
              </a:spcAft>
              <a:buClr>
                <a:schemeClr val="accent3"/>
              </a:buClr>
              <a:buSzPts val="2400"/>
              <a:buFont typeface="Noto Sans Symbols"/>
              <a:buChar char="⚫"/>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Project Work Completed</a:t>
            </a:r>
            <a:endParaRPr b="1" dirty="0"/>
          </a:p>
          <a:p>
            <a:pPr marL="0" marR="0" lvl="0" indent="0" algn="just"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cs typeface="Times New Roman"/>
                <a:sym typeface="Times New Roman"/>
              </a:rPr>
              <a:t>Result Obtained</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References</a:t>
            </a:r>
            <a:endParaRPr b="1" dirty="0"/>
          </a:p>
        </p:txBody>
      </p:sp>
      <p:sp>
        <p:nvSpPr>
          <p:cNvPr id="33" name="Google Shape;33;p2"/>
          <p:cNvSpPr txBox="1"/>
          <p:nvPr/>
        </p:nvSpPr>
        <p:spPr>
          <a:xfrm>
            <a:off x="864037" y="360194"/>
            <a:ext cx="389882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accent1"/>
                </a:solidFill>
                <a:latin typeface="Aparajita"/>
                <a:ea typeface="Aparajita"/>
                <a:cs typeface="Aparajita"/>
                <a:sym typeface="Aparajita"/>
              </a:rPr>
              <a:t>Index</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6"/>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60822" y="2753957"/>
            <a:ext cx="8308756" cy="22159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3800" b="1" cap="none" dirty="0">
                <a:solidFill>
                  <a:schemeClr val="accent1">
                    <a:lumMod val="75000"/>
                  </a:schemeClr>
                </a:solidFill>
                <a:latin typeface="Calibri"/>
                <a:ea typeface="Calibri"/>
                <a:cs typeface="Calibri"/>
                <a:sym typeface="Calibri"/>
              </a:rPr>
              <a:t>Thank You</a:t>
            </a:r>
            <a:endParaRPr dirty="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10835"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ctr" rtl="0">
              <a:lnSpc>
                <a:spcPct val="114888"/>
              </a:lnSpc>
              <a:spcBef>
                <a:spcPts val="0"/>
              </a:spcBef>
              <a:spcAft>
                <a:spcPts val="0"/>
              </a:spcAft>
              <a:buClr>
                <a:srgbClr val="484237"/>
              </a:buClr>
              <a:buSzPts val="1800"/>
              <a:buFont typeface="Gelasio"/>
              <a:buNone/>
            </a:pPr>
            <a:endParaRPr sz="1800" dirty="0">
              <a:solidFill>
                <a:schemeClr val="dk1"/>
              </a:solidFill>
              <a:latin typeface="Calibri"/>
              <a:ea typeface="Calibri"/>
              <a:cs typeface="Calibri"/>
              <a:sym typeface="Calibri"/>
            </a:endParaRPr>
          </a:p>
        </p:txBody>
      </p:sp>
      <p:pic>
        <p:nvPicPr>
          <p:cNvPr id="41" name="Google Shape;41;p3" descr="preencoded.png"/>
          <p:cNvPicPr preferRelativeResize="0"/>
          <p:nvPr/>
        </p:nvPicPr>
        <p:blipFill rotWithShape="1">
          <a:blip r:embed="rId3">
            <a:alphaModFix/>
          </a:blip>
          <a:srcRect/>
          <a:stretch/>
        </p:blipFill>
        <p:spPr>
          <a:xfrm>
            <a:off x="0" y="0"/>
            <a:ext cx="3657600" cy="8229600"/>
          </a:xfrm>
          <a:prstGeom prst="rect">
            <a:avLst/>
          </a:prstGeom>
          <a:noFill/>
          <a:ln>
            <a:noFill/>
          </a:ln>
        </p:spPr>
      </p:pic>
      <p:sp>
        <p:nvSpPr>
          <p:cNvPr id="42" name="Google Shape;42;p3"/>
          <p:cNvSpPr/>
          <p:nvPr/>
        </p:nvSpPr>
        <p:spPr>
          <a:xfrm>
            <a:off x="4240914" y="629107"/>
            <a:ext cx="4376857" cy="5470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600" dirty="0">
                <a:solidFill>
                  <a:schemeClr val="accent1"/>
                </a:solidFill>
                <a:latin typeface="Aparajita"/>
                <a:ea typeface="Aparajita"/>
                <a:cs typeface="Aparajita"/>
                <a:sym typeface="Aparajita"/>
              </a:rPr>
              <a:t>Introduction</a:t>
            </a:r>
            <a:endParaRPr dirty="0"/>
          </a:p>
        </p:txBody>
      </p:sp>
      <p:sp>
        <p:nvSpPr>
          <p:cNvPr id="47" name="Google Shape;47;p3"/>
          <p:cNvSpPr/>
          <p:nvPr/>
        </p:nvSpPr>
        <p:spPr>
          <a:xfrm>
            <a:off x="5587603" y="2026563"/>
            <a:ext cx="2456974" cy="273487"/>
          </a:xfrm>
          <a:prstGeom prst="rect">
            <a:avLst/>
          </a:prstGeom>
          <a:noFill/>
          <a:ln>
            <a:noFill/>
          </a:ln>
        </p:spPr>
        <p:txBody>
          <a:bodyPr spcFirstLastPara="1" wrap="square" lIns="91425" tIns="45700" rIns="91425" bIns="45700" anchor="t" anchorCtr="0">
            <a:noAutofit/>
          </a:bodyPr>
          <a:lstStyle/>
          <a:p>
            <a:pPr marL="0" marR="0" lvl="0" indent="0" algn="l" rtl="0">
              <a:lnSpc>
                <a:spcPct val="125014"/>
              </a:lnSpc>
              <a:spcBef>
                <a:spcPts val="0"/>
              </a:spcBef>
              <a:spcAft>
                <a:spcPts val="0"/>
              </a:spcAft>
              <a:buClr>
                <a:schemeClr val="dk1"/>
              </a:buClr>
              <a:buSzPts val="1723"/>
              <a:buFont typeface="Calibri"/>
              <a:buNone/>
            </a:pPr>
            <a:endParaRPr sz="1723">
              <a:solidFill>
                <a:schemeClr val="dk1"/>
              </a:solidFill>
              <a:latin typeface="Calibri"/>
              <a:ea typeface="Calibri"/>
              <a:cs typeface="Calibri"/>
              <a:sym typeface="Calibri"/>
            </a:endParaRPr>
          </a:p>
        </p:txBody>
      </p:sp>
      <p:sp>
        <p:nvSpPr>
          <p:cNvPr id="48" name="Google Shape;48;p3"/>
          <p:cNvSpPr/>
          <p:nvPr/>
        </p:nvSpPr>
        <p:spPr>
          <a:xfrm>
            <a:off x="5587603" y="2405063"/>
            <a:ext cx="8338066" cy="840105"/>
          </a:xfrm>
          <a:prstGeom prst="rect">
            <a:avLst/>
          </a:prstGeom>
          <a:noFill/>
          <a:ln>
            <a:noFill/>
          </a:ln>
        </p:spPr>
        <p:txBody>
          <a:bodyPr spcFirstLastPara="1" wrap="square" lIns="91425" tIns="45700" rIns="91425" bIns="45700" anchor="t" anchorCtr="0">
            <a:noAutofit/>
          </a:bodyPr>
          <a:lstStyle/>
          <a:p>
            <a:pPr marL="0" marR="0" lvl="0" indent="0" algn="l" rtl="0">
              <a:lnSpc>
                <a:spcPct val="159971"/>
              </a:lnSpc>
              <a:spcBef>
                <a:spcPts val="0"/>
              </a:spcBef>
              <a:spcAft>
                <a:spcPts val="0"/>
              </a:spcAft>
              <a:buClr>
                <a:schemeClr val="dk1"/>
              </a:buClr>
              <a:buSzPts val="1379"/>
              <a:buFont typeface="Calibri"/>
              <a:buNone/>
            </a:pPr>
            <a:endParaRPr sz="1379">
              <a:solidFill>
                <a:schemeClr val="dk1"/>
              </a:solidFill>
              <a:latin typeface="Calibri"/>
              <a:ea typeface="Calibri"/>
              <a:cs typeface="Calibri"/>
              <a:sym typeface="Calibri"/>
            </a:endParaRPr>
          </a:p>
        </p:txBody>
      </p:sp>
      <p:sp>
        <p:nvSpPr>
          <p:cNvPr id="51" name="Google Shape;51;p3"/>
          <p:cNvSpPr/>
          <p:nvPr/>
        </p:nvSpPr>
        <p:spPr>
          <a:xfrm>
            <a:off x="4545092" y="3857744"/>
            <a:ext cx="159187"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84237"/>
              </a:buClr>
              <a:buSzPts val="2068"/>
              <a:buFont typeface="Gelasio"/>
              <a:buNone/>
            </a:pPr>
            <a:endParaRPr sz="2068" dirty="0">
              <a:solidFill>
                <a:schemeClr val="dk1"/>
              </a:solidFill>
              <a:latin typeface="Calibri"/>
              <a:ea typeface="Calibri"/>
              <a:cs typeface="Calibri"/>
              <a:sym typeface="Calibri"/>
            </a:endParaRPr>
          </a:p>
        </p:txBody>
      </p:sp>
      <p:sp>
        <p:nvSpPr>
          <p:cNvPr id="53" name="Google Shape;53;p3"/>
          <p:cNvSpPr/>
          <p:nvPr/>
        </p:nvSpPr>
        <p:spPr>
          <a:xfrm>
            <a:off x="4545568" y="5601414"/>
            <a:ext cx="158234"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68"/>
              <a:buFont typeface="Calibri"/>
              <a:buNone/>
            </a:pPr>
            <a:endParaRPr sz="2068">
              <a:solidFill>
                <a:schemeClr val="dk1"/>
              </a:solidFill>
              <a:latin typeface="Calibri"/>
              <a:ea typeface="Calibri"/>
              <a:cs typeface="Calibri"/>
              <a:sym typeface="Calibri"/>
            </a:endParaRPr>
          </a:p>
        </p:txBody>
      </p:sp>
      <p:sp>
        <p:nvSpPr>
          <p:cNvPr id="56" name="Google Shape;56;p3"/>
          <p:cNvSpPr txBox="1"/>
          <p:nvPr/>
        </p:nvSpPr>
        <p:spPr>
          <a:xfrm>
            <a:off x="4527914" y="1578303"/>
            <a:ext cx="8108093" cy="5909270"/>
          </a:xfrm>
          <a:prstGeom prst="rect">
            <a:avLst/>
          </a:prstGeom>
          <a:noFill/>
          <a:ln>
            <a:noFill/>
          </a:ln>
        </p:spPr>
        <p:txBody>
          <a:bodyPr spcFirstLastPara="1" wrap="square" lIns="91425" tIns="45700" rIns="91425" bIns="45700" anchor="t" anchorCtr="0">
            <a:spAutoFit/>
          </a:bodyPr>
          <a:lstStyle/>
          <a:p>
            <a:r>
              <a:rPr lang="en-US" sz="1800" dirty="0">
                <a:latin typeface="Times New Roman" panose="02020603050405020304" pitchFamily="18" charset="0"/>
              </a:rPr>
              <a:t>Agriculture plays a critical role in the economy, particularly in regions where rice is a staple crop. Traditional rice planting methods are labor-intensive and time-consuming, often leading to inefficiencies and increased costs. To address these challenges, the "Agricultural Rice Plantation Robot using AI &amp; IoT" project aims to develop an innovative solution that automates the rice planting process. </a:t>
            </a:r>
          </a:p>
          <a:p>
            <a:endParaRPr lang="en" sz="1800" dirty="0">
              <a:latin typeface="Times New Roman" panose="02020603050405020304" pitchFamily="18" charset="0"/>
            </a:endParaRPr>
          </a:p>
          <a:p>
            <a:r>
              <a:rPr lang="en-US" sz="1800" dirty="0">
                <a:latin typeface="Times New Roman" panose="02020603050405020304" pitchFamily="18" charset="0"/>
              </a:rPr>
              <a:t>This project leverages Artificial Intelligence (AI) and Internet of Things (IoT) technologies to create a smart, autonomous robotic system capable of performing precise and efficient rice planting. The robot is designed to navigate paddy fields, plant rice seedlings accurately, and monitor environmental conditions in real-time. By integrating AI, the robot can make intelligent decisions to optimize planting patterns and adapt to varying field conditions, ensuring uniform seed distribution, and improving crop yield. IoT sensors will provide continuous data on soil moisture, temperature, and other critical parameters, enabling farmers to make informed decisions about crop management.</a:t>
            </a:r>
          </a:p>
          <a:p>
            <a:endParaRPr lang="en" sz="1800" dirty="0">
              <a:latin typeface="Times New Roman" panose="02020603050405020304" pitchFamily="18" charset="0"/>
            </a:endParaRPr>
          </a:p>
          <a:p>
            <a:r>
              <a:rPr lang="en-US" sz="1800" dirty="0">
                <a:latin typeface="Times New Roman" panose="02020603050405020304" pitchFamily="18" charset="0"/>
              </a:rPr>
              <a:t>The introduction of this robotic system aims to revolutionize rice farming by reducing dependency on manual labor, increasing planting accuracy, and enhancing overall productivity. This project represents a significant step towards modernizing agriculture and ensuring food security through technological innovation.</a:t>
            </a:r>
          </a:p>
          <a:p>
            <a:endParaRPr lang="en" sz="1800"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p:nvPr/>
        </p:nvSpPr>
        <p:spPr>
          <a:xfrm>
            <a:off x="121759" y="25199"/>
            <a:ext cx="1063359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Literature Survey</a:t>
            </a:r>
            <a:endParaRPr/>
          </a:p>
        </p:txBody>
      </p:sp>
      <p:graphicFrame>
        <p:nvGraphicFramePr>
          <p:cNvPr id="83" name="Google Shape;83;p5"/>
          <p:cNvGraphicFramePr/>
          <p:nvPr>
            <p:extLst>
              <p:ext uri="{D42A27DB-BD31-4B8C-83A1-F6EECF244321}">
                <p14:modId xmlns:p14="http://schemas.microsoft.com/office/powerpoint/2010/main" val="3283157687"/>
              </p:ext>
            </p:extLst>
          </p:nvPr>
        </p:nvGraphicFramePr>
        <p:xfrm>
          <a:off x="121759" y="796724"/>
          <a:ext cx="14268611" cy="7156546"/>
        </p:xfrm>
        <a:graphic>
          <a:graphicData uri="http://schemas.openxmlformats.org/drawingml/2006/table">
            <a:tbl>
              <a:tblPr firstRow="1" bandRow="1">
                <a:noFill/>
                <a:tableStyleId>{EFA31E63-AD88-464B-A117-9B8DE1D188AD}</a:tableStyleId>
              </a:tblPr>
              <a:tblGrid>
                <a:gridCol w="541181">
                  <a:extLst>
                    <a:ext uri="{9D8B030D-6E8A-4147-A177-3AD203B41FA5}">
                      <a16:colId xmlns:a16="http://schemas.microsoft.com/office/drawing/2014/main" val="20000"/>
                    </a:ext>
                  </a:extLst>
                </a:gridCol>
                <a:gridCol w="3027236">
                  <a:extLst>
                    <a:ext uri="{9D8B030D-6E8A-4147-A177-3AD203B41FA5}">
                      <a16:colId xmlns:a16="http://schemas.microsoft.com/office/drawing/2014/main" val="20001"/>
                    </a:ext>
                  </a:extLst>
                </a:gridCol>
                <a:gridCol w="2149390">
                  <a:extLst>
                    <a:ext uri="{9D8B030D-6E8A-4147-A177-3AD203B41FA5}">
                      <a16:colId xmlns:a16="http://schemas.microsoft.com/office/drawing/2014/main" val="3569017718"/>
                    </a:ext>
                  </a:extLst>
                </a:gridCol>
                <a:gridCol w="1887967">
                  <a:extLst>
                    <a:ext uri="{9D8B030D-6E8A-4147-A177-3AD203B41FA5}">
                      <a16:colId xmlns:a16="http://schemas.microsoft.com/office/drawing/2014/main" val="2501654501"/>
                    </a:ext>
                  </a:extLst>
                </a:gridCol>
                <a:gridCol w="3899914">
                  <a:extLst>
                    <a:ext uri="{9D8B030D-6E8A-4147-A177-3AD203B41FA5}">
                      <a16:colId xmlns:a16="http://schemas.microsoft.com/office/drawing/2014/main" val="20002"/>
                    </a:ext>
                  </a:extLst>
                </a:gridCol>
                <a:gridCol w="2762923">
                  <a:extLst>
                    <a:ext uri="{9D8B030D-6E8A-4147-A177-3AD203B41FA5}">
                      <a16:colId xmlns:a16="http://schemas.microsoft.com/office/drawing/2014/main" val="20003"/>
                    </a:ext>
                  </a:extLst>
                </a:gridCol>
              </a:tblGrid>
              <a:tr h="153162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IN" sz="24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Arial"/>
                        </a:rPr>
                        <a:t>Sr.no</a:t>
                      </a:r>
                      <a:endPar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Paper Name</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Methodology </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Result</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612768">
                <a:tc>
                  <a:txBody>
                    <a:bodyPr/>
                    <a:lstStyle/>
                    <a:p>
                      <a:pPr marL="0" marR="0" lvl="0" indent="0" algn="ctr" rtl="0">
                        <a:spcBef>
                          <a:spcPts val="0"/>
                        </a:spcBef>
                        <a:spcAft>
                          <a:spcPts val="0"/>
                        </a:spcAft>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1</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Smart farming for improving agricultural management</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Elsevier</a:t>
                      </a: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2021</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Here the cloud based event and data management is done using the cloud system, connecting the different sensors to the cloud and analyse the collected data.</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Collection of the data and analyzing it for the future procedure on the crops on the fields according to the quality of the plants.</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973149">
                <a:tc>
                  <a:txBody>
                    <a:bodyPr/>
                    <a:lstStyle/>
                    <a:p>
                      <a:pPr marL="0" marR="0" lvl="0" indent="0" algn="ctr" rtl="0">
                        <a:spcBef>
                          <a:spcPts val="0"/>
                        </a:spcBef>
                        <a:spcAft>
                          <a:spcPts val="0"/>
                        </a:spcAft>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2</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Application of AI techniques and robotics in agriculture</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Calibri"/>
                        <a:buNone/>
                        <a:tabLst/>
                        <a:defRPr/>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Elsevier</a:t>
                      </a:r>
                    </a:p>
                    <a:p>
                      <a:pPr marL="0" marR="0" lvl="0" indent="0" algn="ctr" rtl="0">
                        <a:lnSpc>
                          <a:spcPct val="100000"/>
                        </a:lnSpc>
                        <a:spcBef>
                          <a:spcPts val="0"/>
                        </a:spcBef>
                        <a:spcAft>
                          <a:spcPts val="0"/>
                        </a:spcAft>
                        <a:buClr>
                          <a:schemeClr val="dk1"/>
                        </a:buClr>
                        <a:buSzPts val="1800"/>
                        <a:buFont typeface="Calibri"/>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2023</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Normal application of AI in detecting the trees, leaves and other factors like detecting the fruits and quality by using image processing and neural network topology, raspberry Pi and the display</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Detecting the objects in the fields using AI and deciding the objects.</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1800"/>
                        <a:buFont typeface="Calibri"/>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f1be03ef2b_0_0"/>
          <p:cNvSpPr/>
          <p:nvPr/>
        </p:nvSpPr>
        <p:spPr>
          <a:xfrm>
            <a:off x="121759" y="25199"/>
            <a:ext cx="10633500" cy="77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graphicFrame>
        <p:nvGraphicFramePr>
          <p:cNvPr id="90" name="Google Shape;90;g2f1be03ef2b_0_0"/>
          <p:cNvGraphicFramePr/>
          <p:nvPr>
            <p:extLst>
              <p:ext uri="{D42A27DB-BD31-4B8C-83A1-F6EECF244321}">
                <p14:modId xmlns:p14="http://schemas.microsoft.com/office/powerpoint/2010/main" val="1895046488"/>
              </p:ext>
            </p:extLst>
          </p:nvPr>
        </p:nvGraphicFramePr>
        <p:xfrm>
          <a:off x="177165" y="201331"/>
          <a:ext cx="14276070" cy="7051985"/>
        </p:xfrm>
        <a:graphic>
          <a:graphicData uri="http://schemas.openxmlformats.org/drawingml/2006/table">
            <a:tbl>
              <a:tblPr firstRow="1" bandRow="1">
                <a:noFill/>
                <a:tableStyleId>{EFA31E63-AD88-464B-A117-9B8DE1D188AD}</a:tableStyleId>
              </a:tblPr>
              <a:tblGrid>
                <a:gridCol w="508635">
                  <a:extLst>
                    <a:ext uri="{9D8B030D-6E8A-4147-A177-3AD203B41FA5}">
                      <a16:colId xmlns:a16="http://schemas.microsoft.com/office/drawing/2014/main" val="20000"/>
                    </a:ext>
                  </a:extLst>
                </a:gridCol>
                <a:gridCol w="1615777">
                  <a:extLst>
                    <a:ext uri="{9D8B030D-6E8A-4147-A177-3AD203B41FA5}">
                      <a16:colId xmlns:a16="http://schemas.microsoft.com/office/drawing/2014/main" val="20001"/>
                    </a:ext>
                  </a:extLst>
                </a:gridCol>
                <a:gridCol w="1859873">
                  <a:extLst>
                    <a:ext uri="{9D8B030D-6E8A-4147-A177-3AD203B41FA5}">
                      <a16:colId xmlns:a16="http://schemas.microsoft.com/office/drawing/2014/main" val="2089403789"/>
                    </a:ext>
                  </a:extLst>
                </a:gridCol>
                <a:gridCol w="1908810">
                  <a:extLst>
                    <a:ext uri="{9D8B030D-6E8A-4147-A177-3AD203B41FA5}">
                      <a16:colId xmlns:a16="http://schemas.microsoft.com/office/drawing/2014/main" val="3223221305"/>
                    </a:ext>
                  </a:extLst>
                </a:gridCol>
                <a:gridCol w="4965367">
                  <a:extLst>
                    <a:ext uri="{9D8B030D-6E8A-4147-A177-3AD203B41FA5}">
                      <a16:colId xmlns:a16="http://schemas.microsoft.com/office/drawing/2014/main" val="20002"/>
                    </a:ext>
                  </a:extLst>
                </a:gridCol>
                <a:gridCol w="3417608">
                  <a:extLst>
                    <a:ext uri="{9D8B030D-6E8A-4147-A177-3AD203B41FA5}">
                      <a16:colId xmlns:a16="http://schemas.microsoft.com/office/drawing/2014/main" val="20003"/>
                    </a:ext>
                  </a:extLst>
                </a:gridCol>
              </a:tblGrid>
              <a:tr h="0">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Sr.</a:t>
                      </a:r>
                    </a:p>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no</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Paper Name</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p>
                    <a:p>
                      <a:pPr marL="0" marR="0" lvl="0" indent="0" algn="ctr" rtl="0">
                        <a:spcBef>
                          <a:spcPts val="0"/>
                        </a:spcBef>
                        <a:spcAft>
                          <a:spcPts val="0"/>
                        </a:spcAft>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Methodology </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Result</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81375">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3</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Design and development of the agricultural robot for crop seeding</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IJAIEM</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2014</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Here the fully functional agricultural mini robot is made which can drop the seeds automatically into the fields with the help of Arduino, IR sensor, ultrasonic sensor and motors. </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The seed of the plant can be sowed without the human requirements with this automated seed planter robot. </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133113">
                <a:tc>
                  <a:txBody>
                    <a:bodyPr/>
                    <a:lstStyle/>
                    <a:p>
                      <a:pPr marL="0" marR="0" lvl="0" indent="0" algn="ctr" rtl="0">
                        <a:spcBef>
                          <a:spcPts val="0"/>
                        </a:spcBef>
                        <a:spcAft>
                          <a:spcPts val="0"/>
                        </a:spcAft>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4</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Detection of unhealthy region of plant leaves using Image Processing and Genetic Algorithm</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IEEE</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2015</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1. Artificial neural network (ANN)</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2. CIELAB color model</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3. Color co-occurrence method with SVM classifier</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15000"/>
                        </a:lnSpc>
                        <a:spcBef>
                          <a:spcPts val="1200"/>
                        </a:spcBef>
                        <a:spcAft>
                          <a:spcPts val="1200"/>
                        </a:spcAft>
                        <a:buClr>
                          <a:schemeClr val="dk1"/>
                        </a:buClr>
                        <a:buSzPts val="1100"/>
                        <a:buFont typeface="Arial"/>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An ANN based classifier classifies different plant diseases and uses the combination of textures, </a:t>
                      </a:r>
                      <a:r>
                        <a:rPr lang="en-IN" sz="20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color</a:t>
                      </a: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and features to recognize those diseases. It is used to remove that noise. The training samples can be increased and shape feature and </a:t>
                      </a:r>
                      <a:r>
                        <a:rPr lang="en-IN" sz="20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color</a:t>
                      </a: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feature along with the optimal features can be given as input condition of disease identification.</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aphicFrame>
        <p:nvGraphicFramePr>
          <p:cNvPr id="96" name="Google Shape;96;p7"/>
          <p:cNvGraphicFramePr/>
          <p:nvPr>
            <p:extLst>
              <p:ext uri="{D42A27DB-BD31-4B8C-83A1-F6EECF244321}">
                <p14:modId xmlns:p14="http://schemas.microsoft.com/office/powerpoint/2010/main" val="2330662395"/>
              </p:ext>
            </p:extLst>
          </p:nvPr>
        </p:nvGraphicFramePr>
        <p:xfrm>
          <a:off x="145267" y="125529"/>
          <a:ext cx="14339866" cy="7795461"/>
        </p:xfrm>
        <a:graphic>
          <a:graphicData uri="http://schemas.openxmlformats.org/drawingml/2006/table">
            <a:tbl>
              <a:tblPr firstRow="1" bandRow="1">
                <a:noFill/>
                <a:tableStyleId>{EFA31E63-AD88-464B-A117-9B8DE1D188AD}</a:tableStyleId>
              </a:tblPr>
              <a:tblGrid>
                <a:gridCol w="544472">
                  <a:extLst>
                    <a:ext uri="{9D8B030D-6E8A-4147-A177-3AD203B41FA5}">
                      <a16:colId xmlns:a16="http://schemas.microsoft.com/office/drawing/2014/main" val="20000"/>
                    </a:ext>
                  </a:extLst>
                </a:gridCol>
                <a:gridCol w="2185605">
                  <a:extLst>
                    <a:ext uri="{9D8B030D-6E8A-4147-A177-3AD203B41FA5}">
                      <a16:colId xmlns:a16="http://schemas.microsoft.com/office/drawing/2014/main" val="20001"/>
                    </a:ext>
                  </a:extLst>
                </a:gridCol>
                <a:gridCol w="2082619">
                  <a:extLst>
                    <a:ext uri="{9D8B030D-6E8A-4147-A177-3AD203B41FA5}">
                      <a16:colId xmlns:a16="http://schemas.microsoft.com/office/drawing/2014/main" val="1858657204"/>
                    </a:ext>
                  </a:extLst>
                </a:gridCol>
                <a:gridCol w="2197217">
                  <a:extLst>
                    <a:ext uri="{9D8B030D-6E8A-4147-A177-3AD203B41FA5}">
                      <a16:colId xmlns:a16="http://schemas.microsoft.com/office/drawing/2014/main" val="819058877"/>
                    </a:ext>
                  </a:extLst>
                </a:gridCol>
                <a:gridCol w="4503619">
                  <a:extLst>
                    <a:ext uri="{9D8B030D-6E8A-4147-A177-3AD203B41FA5}">
                      <a16:colId xmlns:a16="http://schemas.microsoft.com/office/drawing/2014/main" val="20002"/>
                    </a:ext>
                  </a:extLst>
                </a:gridCol>
                <a:gridCol w="2826334">
                  <a:extLst>
                    <a:ext uri="{9D8B030D-6E8A-4147-A177-3AD203B41FA5}">
                      <a16:colId xmlns:a16="http://schemas.microsoft.com/office/drawing/2014/main" val="20003"/>
                    </a:ext>
                  </a:extLst>
                </a:gridCol>
              </a:tblGrid>
              <a:tr h="1383231">
                <a:tc>
                  <a:txBody>
                    <a:bodyPr/>
                    <a:lstStyle/>
                    <a:p>
                      <a:pPr marL="0" marR="0" lvl="0" indent="0" algn="ctr" rtl="0">
                        <a:spcBef>
                          <a:spcPts val="0"/>
                        </a:spcBef>
                        <a:spcAft>
                          <a:spcPts val="0"/>
                        </a:spcAft>
                        <a:buNone/>
                      </a:pPr>
                      <a:r>
                        <a:rPr lang="en-IN" sz="21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Times New Roman"/>
                        </a:rPr>
                        <a:t>Sr.no</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Paper Name</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p>
                    <a:p>
                      <a:pPr marL="0" marR="0" lvl="0" indent="0" algn="ctr" rtl="0">
                        <a:spcBef>
                          <a:spcPts val="0"/>
                        </a:spcBef>
                        <a:spcAft>
                          <a:spcPts val="0"/>
                        </a:spcAft>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p>
                    <a:p>
                      <a:pPr marL="0" marR="0" lvl="0" indent="0" algn="ctr" rtl="0">
                        <a:spcBef>
                          <a:spcPts val="0"/>
                        </a:spcBef>
                        <a:spcAft>
                          <a:spcPts val="0"/>
                        </a:spcAft>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Methodology </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Result </a:t>
                      </a: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37886">
                <a:tc>
                  <a:txBody>
                    <a:bodyPr/>
                    <a:lstStyle/>
                    <a:p>
                      <a:pPr marL="0" marR="0" lvl="0" indent="0" algn="ctr" rtl="0">
                        <a:spcBef>
                          <a:spcPts val="0"/>
                        </a:spcBef>
                        <a:spcAft>
                          <a:spcPts val="0"/>
                        </a:spcAft>
                        <a:buNone/>
                      </a:pPr>
                      <a:r>
                        <a:rPr lang="en-IN" sz="21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5</a:t>
                      </a:r>
                      <a:endParaRPr sz="21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Effect for a Paddy Weeding Robot in Wet Rice Culture</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Fuji Technology Press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2018</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 Navigation Algorithm (PWM control as the basic navigation control)</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 Capacitive touch sensors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3. Azimuth sensor</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The ground is uneven, and the rows of rice seedlings are not always straight, as is the case in terraced paddies. It is used to detect rice seedlings and Measure the movement direction.</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60460">
                <a:tc>
                  <a:txBody>
                    <a:bodyPr/>
                    <a:lstStyle/>
                    <a:p>
                      <a:pPr marL="0" marR="0" lvl="0" indent="0" algn="ctr" rtl="0">
                        <a:spcBef>
                          <a:spcPts val="0"/>
                        </a:spcBef>
                        <a:spcAft>
                          <a:spcPts val="0"/>
                        </a:spcAft>
                        <a:buNone/>
                      </a:pPr>
                      <a:r>
                        <a:rPr lang="en-IN" sz="21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6</a:t>
                      </a:r>
                      <a:endParaRPr sz="21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Robotics and Automation in Agriculture: Present and Future Applications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ARQII Publication</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2020</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 Real-Time Kinematic GPS (RTK-GPS) and IMU</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 Fuji F660EXR Camera </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3.  Normalized Different Spectral Indices (NDSI)</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This new technology is used for position and attitude sensor for navigation system. To monitor the seed falling trajectories which is attached at the </a:t>
                      </a:r>
                      <a:r>
                        <a:rPr lang="en-IN" sz="21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Unissem</a:t>
                      </a: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pneumatic planter outlet. It is used in detecting peanut leaf spots.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Objectives</a:t>
            </a:r>
            <a:endParaRPr/>
          </a:p>
        </p:txBody>
      </p:sp>
      <p:sp>
        <p:nvSpPr>
          <p:cNvPr id="70" name="Google Shape;70;p4"/>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08500"/>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Main Objective:</a:t>
            </a:r>
            <a:endParaRPr sz="243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1" name="Google Shape;71;p4"/>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Develop an, Agribot, machinery to sow the rice plant and enhance the quality of rice plantation through crop quality detection.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2" name="Google Shape;72;p4"/>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6583"/>
              </a:lnSpc>
              <a:spcBef>
                <a:spcPts val="0"/>
              </a:spcBef>
              <a:spcAft>
                <a:spcPts val="0"/>
              </a:spcAft>
              <a:buClr>
                <a:schemeClr val="dk1"/>
              </a:buClr>
              <a:buSzPts val="24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Specific Goals:</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3" name="Google Shape;73;p4"/>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4" name="Google Shape;74;p4"/>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75" name="Google Shape;75;p4"/>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6" name="Google Shape;76;p4"/>
          <p:cNvSpPr txBox="1"/>
          <p:nvPr/>
        </p:nvSpPr>
        <p:spPr>
          <a:xfrm>
            <a:off x="5121491" y="3186984"/>
            <a:ext cx="9150275" cy="2463326"/>
          </a:xfrm>
          <a:prstGeom prst="rect">
            <a:avLst/>
          </a:prstGeom>
          <a:noFill/>
          <a:ln>
            <a:noFill/>
          </a:ln>
        </p:spPr>
        <p:txBody>
          <a:bodyPr spcFirstLastPara="1" wrap="square" lIns="91425" tIns="45700" rIns="91425" bIns="45700" anchor="t" anchorCtr="0">
            <a:spAutoFit/>
          </a:bodyPr>
          <a:lstStyle/>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Implement Rice plantation Agribot to Reduce labour costs and manual errors.</a:t>
            </a:r>
          </a:p>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Achieve a improvement in rice quality through AI-driven crop quality control measures.</a:t>
            </a:r>
            <a:endParaRPr lang="en-IN"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Identify potential issues after specific period from the day plantation to spray the fertilizers before the crucial impact on the crop.</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4" name="Google Shape;104;p8"/>
          <p:cNvSpPr/>
          <p:nvPr/>
        </p:nvSpPr>
        <p:spPr>
          <a:xfrm>
            <a:off x="717828" y="883682"/>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400">
                <a:solidFill>
                  <a:schemeClr val="accent1"/>
                </a:solidFill>
                <a:latin typeface="Aparajita"/>
                <a:ea typeface="Aparajita"/>
                <a:cs typeface="Aparajita"/>
                <a:sym typeface="Aparajita"/>
              </a:rPr>
              <a:t>Methodology</a:t>
            </a:r>
            <a:endParaRPr/>
          </a:p>
        </p:txBody>
      </p:sp>
      <p:pic>
        <p:nvPicPr>
          <p:cNvPr id="105" name="Google Shape;105;p8" descr="preencoded.png"/>
          <p:cNvPicPr preferRelativeResize="0"/>
          <p:nvPr/>
        </p:nvPicPr>
        <p:blipFill rotWithShape="1">
          <a:blip r:embed="rId3">
            <a:alphaModFix/>
          </a:blip>
          <a:srcRect/>
          <a:stretch/>
        </p:blipFill>
        <p:spPr>
          <a:xfrm>
            <a:off x="717828" y="1819808"/>
            <a:ext cx="906303" cy="1624254"/>
          </a:xfrm>
          <a:prstGeom prst="rect">
            <a:avLst/>
          </a:prstGeom>
          <a:noFill/>
          <a:ln>
            <a:noFill/>
          </a:ln>
        </p:spPr>
      </p:pic>
      <p:sp>
        <p:nvSpPr>
          <p:cNvPr id="106" name="Google Shape;106;p8"/>
          <p:cNvSpPr/>
          <p:nvPr/>
        </p:nvSpPr>
        <p:spPr>
          <a:xfrm>
            <a:off x="1932860" y="1867674"/>
            <a:ext cx="3773329" cy="320397"/>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System Design:</a:t>
            </a: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7" name="Google Shape;107;p8"/>
          <p:cNvSpPr/>
          <p:nvPr/>
        </p:nvSpPr>
        <p:spPr>
          <a:xfrm>
            <a:off x="2050971" y="2429351"/>
            <a:ext cx="5264229" cy="178040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800"/>
              </a:spcBef>
              <a:spcAft>
                <a:spcPts val="0"/>
              </a:spcAft>
              <a:buClr>
                <a:schemeClr val="dk1"/>
              </a:buClr>
              <a:buSzPts val="240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Collection and Integration (Sensors, Data Aggregation)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marR="0" lvl="0" indent="-342900" algn="l" rtl="0">
              <a:lnSpc>
                <a:spcPct val="107000"/>
              </a:lnSpc>
              <a:spcBef>
                <a:spcPts val="800"/>
              </a:spcBef>
              <a:spcAft>
                <a:spcPts val="0"/>
              </a:spcAft>
              <a:buClr>
                <a:schemeClr val="dk1"/>
              </a:buClr>
              <a:buSzPts val="240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and Analytics Engine(Machine Learning Models, Output Dashboard)</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29200"/>
              </a:lnSpc>
              <a:spcBef>
                <a:spcPts val="0"/>
              </a:spcBef>
              <a:spcAft>
                <a:spcPts val="0"/>
              </a:spcAft>
              <a:buClr>
                <a:schemeClr val="dk1"/>
              </a:buClr>
              <a:buSzPts val="2000"/>
              <a:buFont typeface="Calibri"/>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08" name="Google Shape;108;p8" descr="A number on a white surface&#10;&#10;Description automatically generated"/>
          <p:cNvPicPr preferRelativeResize="0"/>
          <p:nvPr/>
        </p:nvPicPr>
        <p:blipFill rotWithShape="1">
          <a:blip r:embed="rId4">
            <a:alphaModFix/>
          </a:blip>
          <a:srcRect/>
          <a:stretch/>
        </p:blipFill>
        <p:spPr>
          <a:xfrm>
            <a:off x="7756874" y="1819793"/>
            <a:ext cx="787123" cy="1410662"/>
          </a:xfrm>
          <a:prstGeom prst="rect">
            <a:avLst/>
          </a:prstGeom>
          <a:noFill/>
          <a:ln>
            <a:noFill/>
          </a:ln>
        </p:spPr>
      </p:pic>
      <p:sp>
        <p:nvSpPr>
          <p:cNvPr id="109" name="Google Shape;109;p8"/>
          <p:cNvSpPr/>
          <p:nvPr/>
        </p:nvSpPr>
        <p:spPr>
          <a:xfrm>
            <a:off x="9096932" y="1867685"/>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Components:</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0" name="Google Shape;110;p8"/>
          <p:cNvSpPr/>
          <p:nvPr/>
        </p:nvSpPr>
        <p:spPr>
          <a:xfrm>
            <a:off x="8985675" y="2429362"/>
            <a:ext cx="4926900" cy="4537200"/>
          </a:xfrm>
          <a:prstGeom prst="rect">
            <a:avLst/>
          </a:prstGeom>
          <a:noFill/>
          <a:ln>
            <a:noFill/>
          </a:ln>
        </p:spPr>
        <p:txBody>
          <a:bodyPr spcFirstLastPara="1" wrap="square" lIns="91425" tIns="45700" rIns="91425" bIns="45700" anchor="t" anchorCtr="0">
            <a:noAutofit/>
          </a:bodyPr>
          <a:lstStyle/>
          <a:p>
            <a:pPr marL="342900" indent="-342900">
              <a:lnSpc>
                <a:spcPct val="107000"/>
              </a:lnSpc>
              <a:spcBef>
                <a:spcPts val="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Hardware </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indent="-342900">
              <a:lnSpc>
                <a:spcPct val="107000"/>
              </a:lnSpc>
              <a:spcBef>
                <a:spcPts val="0"/>
              </a:spcBef>
              <a:buClr>
                <a:schemeClr val="dk1"/>
              </a:buClr>
              <a:buSzPts val="2400"/>
              <a:buFont typeface="Calibri"/>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Software</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indent="-342900">
              <a:lnSpc>
                <a:spcPct val="107000"/>
              </a:lnSpc>
              <a:spcBef>
                <a:spcPts val="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Collection </a:t>
            </a:r>
            <a:endParaRPr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spcBef>
                <a:spcPts val="80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Processing and Storage</a:t>
            </a:r>
            <a:endParaRPr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spcBef>
                <a:spcPts val="80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and Analytics Engine </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11" name="Google Shape;111;p8"/>
          <p:cNvSpPr/>
          <p:nvPr/>
        </p:nvSpPr>
        <p:spPr>
          <a:xfrm>
            <a:off x="2050968" y="5114500"/>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a:solidFill>
                <a:schemeClr val="dk1"/>
              </a:solidFill>
              <a:latin typeface="Calibri"/>
              <a:ea typeface="Calibri"/>
              <a:cs typeface="Calibri"/>
              <a:sym typeface="Calibri"/>
            </a:endParaRPr>
          </a:p>
        </p:txBody>
      </p:sp>
      <p:sp>
        <p:nvSpPr>
          <p:cNvPr id="112" name="Google Shape;112;p8"/>
          <p:cNvSpPr/>
          <p:nvPr/>
        </p:nvSpPr>
        <p:spPr>
          <a:xfrm>
            <a:off x="2050972" y="5452129"/>
            <a:ext cx="5264100" cy="1624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f1be03ef2b_0_7"/>
          <p:cNvSpPr/>
          <p:nvPr/>
        </p:nvSpPr>
        <p:spPr>
          <a:xfrm>
            <a:off x="0" y="10578"/>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g2f1be03ef2b_0_7"/>
          <p:cNvSpPr/>
          <p:nvPr/>
        </p:nvSpPr>
        <p:spPr>
          <a:xfrm>
            <a:off x="444894" y="545543"/>
            <a:ext cx="8108400" cy="64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20" name="Google Shape;120;g2f1be03ef2b_0_7"/>
          <p:cNvSpPr/>
          <p:nvPr/>
        </p:nvSpPr>
        <p:spPr>
          <a:xfrm>
            <a:off x="8271521" y="2259136"/>
            <a:ext cx="4788000" cy="20508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pic>
        <p:nvPicPr>
          <p:cNvPr id="121" name="Google Shape;121;g2f1be03ef2b_0_7" descr="preencoded.png"/>
          <p:cNvPicPr preferRelativeResize="0"/>
          <p:nvPr/>
        </p:nvPicPr>
        <p:blipFill rotWithShape="1">
          <a:blip r:embed="rId3">
            <a:alphaModFix/>
          </a:blip>
          <a:srcRect/>
          <a:stretch/>
        </p:blipFill>
        <p:spPr>
          <a:xfrm>
            <a:off x="548783" y="1550693"/>
            <a:ext cx="906303" cy="1624254"/>
          </a:xfrm>
          <a:prstGeom prst="rect">
            <a:avLst/>
          </a:prstGeom>
          <a:noFill/>
          <a:ln>
            <a:noFill/>
          </a:ln>
        </p:spPr>
      </p:pic>
      <p:sp>
        <p:nvSpPr>
          <p:cNvPr id="122" name="Google Shape;122;g2f1be03ef2b_0_7"/>
          <p:cNvSpPr txBox="1"/>
          <p:nvPr/>
        </p:nvSpPr>
        <p:spPr>
          <a:xfrm>
            <a:off x="1859306" y="2061764"/>
            <a:ext cx="5924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Here is the architecture of the hardware which the rice planter will work and the different actions will be taken by the machine.</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23" name="Google Shape;123;g2f1be03ef2b_0_7"/>
          <p:cNvSpPr txBox="1"/>
          <p:nvPr/>
        </p:nvSpPr>
        <p:spPr>
          <a:xfrm>
            <a:off x="1859306" y="1530286"/>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Calibri"/>
                <a:ea typeface="Calibri"/>
                <a:cs typeface="Calibri"/>
                <a:sym typeface="Calibri"/>
              </a:rPr>
              <a:t>Hardware </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Architecture</a:t>
            </a:r>
            <a:r>
              <a:rPr lang="en-IN" sz="2800" b="1" dirty="0">
                <a:solidFill>
                  <a:schemeClr val="dk1"/>
                </a:solidFill>
                <a:latin typeface="Calibri"/>
                <a:ea typeface="Calibri"/>
                <a:cs typeface="Calibri"/>
                <a:sym typeface="Calibri"/>
              </a:rPr>
              <a:t>:</a:t>
            </a:r>
            <a:endParaRPr sz="2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4" name="Google Shape;124;g2f1be03ef2b_0_7"/>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 name="Rectangle 31">
            <a:extLst>
              <a:ext uri="{FF2B5EF4-FFF2-40B4-BE49-F238E27FC236}">
                <a16:creationId xmlns:a16="http://schemas.microsoft.com/office/drawing/2014/main" id="{76E7C4BE-948A-5ECC-093D-EF18ACA53068}"/>
              </a:ext>
            </a:extLst>
          </p:cNvPr>
          <p:cNvSpPr/>
          <p:nvPr/>
        </p:nvSpPr>
        <p:spPr>
          <a:xfrm>
            <a:off x="9959046" y="4027206"/>
            <a:ext cx="3159955" cy="71890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Using servo motor for Arm</a:t>
            </a:r>
          </a:p>
        </p:txBody>
      </p:sp>
      <p:sp>
        <p:nvSpPr>
          <p:cNvPr id="33" name="Oval 32">
            <a:extLst>
              <a:ext uri="{FF2B5EF4-FFF2-40B4-BE49-F238E27FC236}">
                <a16:creationId xmlns:a16="http://schemas.microsoft.com/office/drawing/2014/main" id="{3ECABFCE-9ED2-E992-AC0D-B78CB9451C3C}"/>
              </a:ext>
            </a:extLst>
          </p:cNvPr>
          <p:cNvSpPr/>
          <p:nvPr/>
        </p:nvSpPr>
        <p:spPr>
          <a:xfrm>
            <a:off x="9956800" y="6282274"/>
            <a:ext cx="3286869" cy="1222299"/>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End</a:t>
            </a:r>
          </a:p>
        </p:txBody>
      </p:sp>
      <p:sp>
        <p:nvSpPr>
          <p:cNvPr id="34" name="Rectangle 33">
            <a:extLst>
              <a:ext uri="{FF2B5EF4-FFF2-40B4-BE49-F238E27FC236}">
                <a16:creationId xmlns:a16="http://schemas.microsoft.com/office/drawing/2014/main" id="{9BB773C4-F64E-2E12-F090-10C7D56F0D50}"/>
              </a:ext>
            </a:extLst>
          </p:cNvPr>
          <p:cNvSpPr/>
          <p:nvPr/>
        </p:nvSpPr>
        <p:spPr>
          <a:xfrm>
            <a:off x="9959046" y="5143846"/>
            <a:ext cx="3159955" cy="65405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Planting the rice plant</a:t>
            </a:r>
          </a:p>
        </p:txBody>
      </p:sp>
      <p:sp>
        <p:nvSpPr>
          <p:cNvPr id="35" name="Arrow: Down 34">
            <a:extLst>
              <a:ext uri="{FF2B5EF4-FFF2-40B4-BE49-F238E27FC236}">
                <a16:creationId xmlns:a16="http://schemas.microsoft.com/office/drawing/2014/main" id="{085CA05E-53F1-9B51-4221-730F69E4B7EE}"/>
              </a:ext>
            </a:extLst>
          </p:cNvPr>
          <p:cNvSpPr/>
          <p:nvPr/>
        </p:nvSpPr>
        <p:spPr>
          <a:xfrm>
            <a:off x="11260055" y="5824929"/>
            <a:ext cx="712443" cy="430320"/>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6650E9DC-1CE5-A243-6F9A-C2B5E11FCFF0}"/>
              </a:ext>
            </a:extLst>
          </p:cNvPr>
          <p:cNvSpPr/>
          <p:nvPr/>
        </p:nvSpPr>
        <p:spPr>
          <a:xfrm>
            <a:off x="9841559" y="196828"/>
            <a:ext cx="3346350" cy="1200643"/>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Begin </a:t>
            </a:r>
          </a:p>
        </p:txBody>
      </p:sp>
      <p:sp>
        <p:nvSpPr>
          <p:cNvPr id="37" name="Rectangle 36">
            <a:extLst>
              <a:ext uri="{FF2B5EF4-FFF2-40B4-BE49-F238E27FC236}">
                <a16:creationId xmlns:a16="http://schemas.microsoft.com/office/drawing/2014/main" id="{AFC197F1-71D8-6E1E-2EC0-C350CE8FC7D8}"/>
              </a:ext>
            </a:extLst>
          </p:cNvPr>
          <p:cNvSpPr/>
          <p:nvPr/>
        </p:nvSpPr>
        <p:spPr>
          <a:xfrm>
            <a:off x="9982368" y="1812144"/>
            <a:ext cx="3064732" cy="66903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First loading of seedlings</a:t>
            </a:r>
          </a:p>
        </p:txBody>
      </p:sp>
      <p:sp>
        <p:nvSpPr>
          <p:cNvPr id="38" name="Rectangle 37">
            <a:extLst>
              <a:ext uri="{FF2B5EF4-FFF2-40B4-BE49-F238E27FC236}">
                <a16:creationId xmlns:a16="http://schemas.microsoft.com/office/drawing/2014/main" id="{EAB7CD1C-8F54-FB69-853C-26A49688BFD4}"/>
              </a:ext>
            </a:extLst>
          </p:cNvPr>
          <p:cNvSpPr/>
          <p:nvPr/>
        </p:nvSpPr>
        <p:spPr>
          <a:xfrm>
            <a:off x="9953434" y="2835064"/>
            <a:ext cx="3159956" cy="71890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Drive mechanism with Motor</a:t>
            </a:r>
          </a:p>
        </p:txBody>
      </p:sp>
      <p:sp>
        <p:nvSpPr>
          <p:cNvPr id="39" name="Arrow: Down 38">
            <a:extLst>
              <a:ext uri="{FF2B5EF4-FFF2-40B4-BE49-F238E27FC236}">
                <a16:creationId xmlns:a16="http://schemas.microsoft.com/office/drawing/2014/main" id="{88D858AE-3037-C77E-0662-277807704CD2}"/>
              </a:ext>
            </a:extLst>
          </p:cNvPr>
          <p:cNvSpPr/>
          <p:nvPr/>
        </p:nvSpPr>
        <p:spPr>
          <a:xfrm>
            <a:off x="11214839" y="2493956"/>
            <a:ext cx="662940" cy="373312"/>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40" name="Arrow: Down 39">
            <a:extLst>
              <a:ext uri="{FF2B5EF4-FFF2-40B4-BE49-F238E27FC236}">
                <a16:creationId xmlns:a16="http://schemas.microsoft.com/office/drawing/2014/main" id="{92E57AB5-9473-1381-F875-7CAB0A15CF11}"/>
              </a:ext>
            </a:extLst>
          </p:cNvPr>
          <p:cNvSpPr/>
          <p:nvPr/>
        </p:nvSpPr>
        <p:spPr>
          <a:xfrm>
            <a:off x="11254443" y="3576600"/>
            <a:ext cx="680361" cy="417978"/>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41" name="Arrow: Down 40">
            <a:extLst>
              <a:ext uri="{FF2B5EF4-FFF2-40B4-BE49-F238E27FC236}">
                <a16:creationId xmlns:a16="http://schemas.microsoft.com/office/drawing/2014/main" id="{FBA537E7-7C95-939A-E755-AD056D038EF6}"/>
              </a:ext>
            </a:extLst>
          </p:cNvPr>
          <p:cNvSpPr/>
          <p:nvPr/>
        </p:nvSpPr>
        <p:spPr>
          <a:xfrm>
            <a:off x="11333475" y="4759333"/>
            <a:ext cx="554377" cy="34778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42" name="Arrow: Down 41">
            <a:extLst>
              <a:ext uri="{FF2B5EF4-FFF2-40B4-BE49-F238E27FC236}">
                <a16:creationId xmlns:a16="http://schemas.microsoft.com/office/drawing/2014/main" id="{209EC3FC-D6E5-E74D-C8FA-C2BDE197EFDA}"/>
              </a:ext>
            </a:extLst>
          </p:cNvPr>
          <p:cNvSpPr/>
          <p:nvPr/>
        </p:nvSpPr>
        <p:spPr>
          <a:xfrm>
            <a:off x="11248831" y="1396211"/>
            <a:ext cx="662940" cy="373312"/>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1012</TotalTime>
  <Words>1593</Words>
  <Application>Microsoft Office PowerPoint</Application>
  <PresentationFormat>Custom</PresentationFormat>
  <Paragraphs>205</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Arial</vt:lpstr>
      <vt:lpstr>Gelasio</vt:lpstr>
      <vt:lpstr>Times New Roman</vt:lpstr>
      <vt:lpstr>Noto Sans Symbols</vt:lpstr>
      <vt:lpstr>Aparajita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PptxGenJS</dc:creator>
  <cp:lastModifiedBy>Vaibhav Nrupnarayan</cp:lastModifiedBy>
  <cp:revision>15</cp:revision>
  <dcterms:created xsi:type="dcterms:W3CDTF">2024-06-28T04:26:04Z</dcterms:created>
  <dcterms:modified xsi:type="dcterms:W3CDTF">2024-12-02T16:27:27Z</dcterms:modified>
</cp:coreProperties>
</file>