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60" r:id="rId5"/>
    <p:sldId id="261" r:id="rId6"/>
    <p:sldId id="262" r:id="rId7"/>
    <p:sldId id="259" r:id="rId8"/>
    <p:sldId id="286" r:id="rId9"/>
    <p:sldId id="287" r:id="rId10"/>
    <p:sldId id="288" r:id="rId11"/>
    <p:sldId id="292" r:id="rId12"/>
    <p:sldId id="289" r:id="rId13"/>
    <p:sldId id="290" r:id="rId14"/>
    <p:sldId id="263" r:id="rId15"/>
    <p:sldId id="264" r:id="rId16"/>
    <p:sldId id="276" r:id="rId17"/>
    <p:sldId id="265" r:id="rId18"/>
    <p:sldId id="282" r:id="rId19"/>
    <p:sldId id="293" r:id="rId20"/>
    <p:sldId id="291" r:id="rId21"/>
    <p:sldId id="283" r:id="rId22"/>
    <p:sldId id="294" r:id="rId23"/>
    <p:sldId id="285" r:id="rId24"/>
    <p:sldId id="269" r:id="rId25"/>
    <p:sldId id="270" r:id="rId26"/>
    <p:sldId id="272" r:id="rId27"/>
  </p:sldIdLst>
  <p:sldSz cx="14630400" cy="8229600"/>
  <p:notesSz cx="8229600" cy="14630400"/>
  <p:embeddedFontLst>
    <p:embeddedFont>
      <p:font typeface="Aparajita" panose="02020603050405020304" pitchFamily="18" charset="0"/>
      <p:regular r:id="rId29"/>
      <p:bold r:id="rId30"/>
      <p:italic r:id="rId31"/>
      <p:boldItalic r:id="rId32"/>
    </p:embeddedFont>
    <p:embeddedFont>
      <p:font typeface="Gelasi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4F546-9950-47BA-95CB-B1656F44A530}" v="21" dt="2024-10-24T19:14:17.604"/>
  </p1510:revLst>
</p1510:revInfo>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60"/>
  </p:normalViewPr>
  <p:slideViewPr>
    <p:cSldViewPr snapToGrid="0">
      <p:cViewPr varScale="1">
        <p:scale>
          <a:sx n="62" d="100"/>
          <a:sy n="62" d="100"/>
        </p:scale>
        <p:origin x="83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3C832542-9054-2E81-FBE4-6389864FF096}"/>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6607F720-A381-FDF4-D228-FB6E0C219F1E}"/>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FF22D4E0-BF06-B842-F3AC-1E6DB353343F}"/>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D2A572B4-26E5-CD9D-A9F5-222830C43A7C}"/>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914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18CD389B-CD23-6249-16E6-54D1C8B84C2A}"/>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A7A92073-C874-3BF0-8821-53387AA9AE0C}"/>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38262D9D-27AA-C563-4596-A4D4018EE7A3}"/>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8A464717-E312-9E8A-4658-34D9FE363198}"/>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1425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06A3055C-D84F-57F6-B921-0468A7248AB6}"/>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FECD5815-C510-3A92-69AC-CDEAB7258EA7}"/>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58A09C22-AD14-EAE3-72FF-9897821635ED}"/>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0CF00872-2E50-51B2-0B98-5BB469096007}"/>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891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B53157F3-4E61-5AC3-7AD1-FC18F18A24C2}"/>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231D4FDE-ECAF-948B-CFC9-8AA46ACA1F2D}"/>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0C9E2AE6-FF7A-DE95-ED1D-10AF8F4F2678}"/>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79CAB181-5DED-92CC-8133-6E6A2FED5070}"/>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552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9029E42F-356C-36B2-8BDC-AEABEDE8ACAC}"/>
            </a:ext>
          </a:extLst>
        </p:cNvPr>
        <p:cNvGrpSpPr/>
        <p:nvPr/>
      </p:nvGrpSpPr>
      <p:grpSpPr>
        <a:xfrm>
          <a:off x="0" y="0"/>
          <a:ext cx="0" cy="0"/>
          <a:chOff x="0" y="0"/>
          <a:chExt cx="0" cy="0"/>
        </a:xfrm>
      </p:grpSpPr>
      <p:sp>
        <p:nvSpPr>
          <p:cNvPr id="63" name="Google Shape;63;p4:notes">
            <a:extLst>
              <a:ext uri="{FF2B5EF4-FFF2-40B4-BE49-F238E27FC236}">
                <a16:creationId xmlns:a16="http://schemas.microsoft.com/office/drawing/2014/main" id="{19494EA6-3FC3-2D45-430E-F75B6EFC14A0}"/>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a:extLst>
              <a:ext uri="{FF2B5EF4-FFF2-40B4-BE49-F238E27FC236}">
                <a16:creationId xmlns:a16="http://schemas.microsoft.com/office/drawing/2014/main" id="{30B19EE3-5B73-DD9A-E55A-36B3727A279E}"/>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a:extLst>
              <a:ext uri="{FF2B5EF4-FFF2-40B4-BE49-F238E27FC236}">
                <a16:creationId xmlns:a16="http://schemas.microsoft.com/office/drawing/2014/main" id="{BF42BC70-70D9-E0FA-699B-939A15FFB091}"/>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43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3F2EAA9A-69B0-FF31-8719-E8DE9399925A}"/>
            </a:ext>
          </a:extLst>
        </p:cNvPr>
        <p:cNvGrpSpPr/>
        <p:nvPr/>
      </p:nvGrpSpPr>
      <p:grpSpPr>
        <a:xfrm>
          <a:off x="0" y="0"/>
          <a:ext cx="0" cy="0"/>
          <a:chOff x="0" y="0"/>
          <a:chExt cx="0" cy="0"/>
        </a:xfrm>
      </p:grpSpPr>
      <p:sp>
        <p:nvSpPr>
          <p:cNvPr id="63" name="Google Shape;63;p4:notes">
            <a:extLst>
              <a:ext uri="{FF2B5EF4-FFF2-40B4-BE49-F238E27FC236}">
                <a16:creationId xmlns:a16="http://schemas.microsoft.com/office/drawing/2014/main" id="{65E1F1FD-64CE-7E6C-D7EE-E107665A7F85}"/>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a:extLst>
              <a:ext uri="{FF2B5EF4-FFF2-40B4-BE49-F238E27FC236}">
                <a16:creationId xmlns:a16="http://schemas.microsoft.com/office/drawing/2014/main" id="{A978E10A-EBB9-BC94-9E09-EA2E8A16E462}"/>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a:extLst>
              <a:ext uri="{FF2B5EF4-FFF2-40B4-BE49-F238E27FC236}">
                <a16:creationId xmlns:a16="http://schemas.microsoft.com/office/drawing/2014/main" id="{60F16A9B-FFC2-5283-0306-589BB871E09B}"/>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2981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24</a:t>
            </a:fld>
            <a:endParaRPr sz="18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25</a:t>
            </a:fld>
            <a:endParaRPr sz="18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26</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C5609266-8FB2-F6F2-8B8B-C5CBBFF9E4E1}"/>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B84FB494-6A7E-65CD-F667-108B18F1E802}"/>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461CDD56-D90C-C205-E5D3-F19E4FB6B3C8}"/>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06EF269A-2A9A-4F4D-E75B-599B4DC7BA86}"/>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783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70E432C0-2126-9356-7418-47B694EFFDBF}"/>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6F7FE2A5-813D-E5A3-D319-D389A6965BF6}"/>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2B1C05E0-96CB-297F-3DE0-F461950A7310}"/>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976E6C06-70F6-B291-5869-6B6FA8E3EBBD}"/>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693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6934988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2" name="Google Shape;24;p2">
            <a:extLst>
              <a:ext uri="{FF2B5EF4-FFF2-40B4-BE49-F238E27FC236}">
                <a16:creationId xmlns:a16="http://schemas.microsoft.com/office/drawing/2014/main" id="{039DF1E6-60B1-5538-F782-9B7911EB3F66}"/>
              </a:ext>
            </a:extLst>
          </p:cNvPr>
          <p:cNvSpPr/>
          <p:nvPr/>
        </p:nvSpPr>
        <p:spPr>
          <a:xfrm>
            <a:off x="0" y="58615"/>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4610165" y="2761589"/>
            <a:ext cx="7288795" cy="1175949"/>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dirty="0">
                <a:solidFill>
                  <a:srgbClr val="484237"/>
                </a:solidFill>
                <a:latin typeface="Times New Roman"/>
                <a:ea typeface="Times New Roman"/>
                <a:cs typeface="Times New Roman"/>
                <a:sym typeface="Times New Roman"/>
              </a:rPr>
              <a:t>AI Dri</a:t>
            </a:r>
            <a:r>
              <a:rPr lang="en-IN" sz="4860" b="1" dirty="0">
                <a:solidFill>
                  <a:srgbClr val="484237"/>
                </a:solidFill>
                <a:latin typeface="Times New Roman"/>
                <a:ea typeface="Times New Roman"/>
                <a:cs typeface="Times New Roman"/>
                <a:sym typeface="Times New Roman"/>
              </a:rPr>
              <a:t>ven </a:t>
            </a:r>
            <a:r>
              <a:rPr lang="en-IN" sz="4860" b="1" i="0" u="none" strike="noStrike" cap="none" dirty="0">
                <a:solidFill>
                  <a:srgbClr val="484237"/>
                </a:solidFill>
                <a:latin typeface="Times New Roman"/>
                <a:ea typeface="Times New Roman"/>
                <a:cs typeface="Times New Roman"/>
                <a:sym typeface="Times New Roman"/>
              </a:rPr>
              <a:t>Agribot</a:t>
            </a:r>
            <a:endParaRPr sz="4860" b="0" i="0" u="none" strike="noStrike" cap="none" dirty="0">
              <a:solidFill>
                <a:schemeClr val="dk1"/>
              </a:solidFill>
              <a:latin typeface="Times New Roman"/>
              <a:ea typeface="Times New Roman"/>
              <a:cs typeface="Times New Roman"/>
              <a:sym typeface="Times New Roman"/>
            </a:endParaRPr>
          </a:p>
        </p:txBody>
      </p:sp>
      <p:sp>
        <p:nvSpPr>
          <p:cNvPr id="15" name="Google Shape;15;p1"/>
          <p:cNvSpPr/>
          <p:nvPr/>
        </p:nvSpPr>
        <p:spPr>
          <a:xfrm>
            <a:off x="4366381" y="4292063"/>
            <a:ext cx="8594705" cy="2571907"/>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   </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Vaibhav </a:t>
            </a:r>
            <a:r>
              <a:rPr lang="en-IN" sz="2430" b="1" i="0" u="none" strike="noStrike" cap="none" dirty="0" err="1">
                <a:solidFill>
                  <a:srgbClr val="746558"/>
                </a:solidFill>
                <a:latin typeface="Times New Roman"/>
                <a:ea typeface="Times New Roman"/>
                <a:cs typeface="Times New Roman"/>
                <a:sym typeface="Times New Roman"/>
              </a:rPr>
              <a:t>Nrupnarayan</a:t>
            </a:r>
            <a:r>
              <a:rPr lang="en-IN" sz="2430" b="1" i="0" u="none" strike="noStrike" cap="none" dirty="0">
                <a:solidFill>
                  <a:srgbClr val="746558"/>
                </a:solidFill>
                <a:latin typeface="Times New Roman"/>
                <a:ea typeface="Times New Roman"/>
                <a:cs typeface="Times New Roman"/>
                <a:sym typeface="Times New Roman"/>
              </a:rPr>
              <a:t> (A-47)</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Harish Bagul (A-24)</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a:t>
            </a:r>
            <a:r>
              <a:rPr lang="en-IN" sz="2430" b="1" i="0" u="none" strike="noStrike" cap="none" dirty="0" err="1">
                <a:solidFill>
                  <a:srgbClr val="746558"/>
                </a:solidFill>
                <a:latin typeface="Times New Roman"/>
                <a:ea typeface="Times New Roman"/>
                <a:cs typeface="Times New Roman"/>
                <a:sym typeface="Times New Roman"/>
              </a:rPr>
              <a:t>Abhiman</a:t>
            </a:r>
            <a:r>
              <a:rPr lang="en-IN" sz="2430" b="1" i="0" u="none" strike="noStrike" cap="none" dirty="0">
                <a:solidFill>
                  <a:srgbClr val="746558"/>
                </a:solidFill>
                <a:latin typeface="Times New Roman"/>
                <a:ea typeface="Times New Roman"/>
                <a:cs typeface="Times New Roman"/>
                <a:sym typeface="Times New Roman"/>
              </a:rPr>
              <a:t> Bade (A-03)</a:t>
            </a:r>
            <a:endParaRPr dirty="0"/>
          </a:p>
          <a:p>
            <a:pPr marL="0" marR="0" lvl="0" indent="0" algn="l" rtl="0">
              <a:lnSpc>
                <a:spcPct val="140000"/>
              </a:lnSpc>
              <a:spcBef>
                <a:spcPts val="0"/>
              </a:spcBef>
              <a:spcAft>
                <a:spcPts val="0"/>
              </a:spcAft>
              <a:buClr>
                <a:schemeClr val="dk1"/>
              </a:buClr>
              <a:buSzPts val="2430"/>
              <a:buFont typeface="Calibri"/>
              <a:buNone/>
            </a:pPr>
            <a:endParaRPr sz="2430" b="1"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4366381" y="6378395"/>
            <a:ext cx="4880180" cy="743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Guide:</a:t>
            </a:r>
            <a:r>
              <a:rPr lang="en-IN" dirty="0">
                <a:ea typeface="Times New Roman"/>
              </a:rPr>
              <a:t>                      </a:t>
            </a:r>
            <a:r>
              <a:rPr lang="en-IN" sz="2430" b="1" i="0" u="none" strike="noStrike" cap="none" dirty="0" err="1">
                <a:solidFill>
                  <a:srgbClr val="746558"/>
                </a:solidFill>
                <a:latin typeface="Times New Roman"/>
                <a:ea typeface="Times New Roman"/>
                <a:cs typeface="Times New Roman"/>
                <a:sym typeface="Times New Roman"/>
              </a:rPr>
              <a:t>Dr.</a:t>
            </a:r>
            <a:r>
              <a:rPr lang="en-IN" sz="2430" b="1" i="0" u="none" strike="noStrike" cap="none" dirty="0">
                <a:solidFill>
                  <a:srgbClr val="746558"/>
                </a:solidFill>
                <a:latin typeface="Times New Roman"/>
                <a:ea typeface="Times New Roman"/>
                <a:cs typeface="Times New Roman"/>
                <a:sym typeface="Times New Roman"/>
              </a:rPr>
              <a:t> Kavita Joshi</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8;p1"/>
          <p:cNvSpPr txBox="1"/>
          <p:nvPr/>
        </p:nvSpPr>
        <p:spPr>
          <a:xfrm>
            <a:off x="2181040" y="2371368"/>
            <a:ext cx="994895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ctr"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3D67F590-E569-875F-64FF-20F706858FE8}"/>
              </a:ext>
            </a:extLst>
          </p:cNvPr>
          <p:cNvSpPr txBox="1"/>
          <p:nvPr/>
        </p:nvSpPr>
        <p:spPr>
          <a:xfrm>
            <a:off x="4091698" y="833255"/>
            <a:ext cx="10149840" cy="646331"/>
          </a:xfrm>
          <a:prstGeom prst="rect">
            <a:avLst/>
          </a:prstGeom>
          <a:noFill/>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extBox 2">
            <a:extLst>
              <a:ext uri="{FF2B5EF4-FFF2-40B4-BE49-F238E27FC236}">
                <a16:creationId xmlns:a16="http://schemas.microsoft.com/office/drawing/2014/main" id="{EB914C16-D669-3356-2E6E-9D21ABAB02CE}"/>
              </a:ext>
            </a:extLst>
          </p:cNvPr>
          <p:cNvSpPr txBox="1"/>
          <p:nvPr/>
        </p:nvSpPr>
        <p:spPr>
          <a:xfrm>
            <a:off x="4366381" y="171535"/>
            <a:ext cx="10458450" cy="984885"/>
          </a:xfrm>
          <a:prstGeom prst="rect">
            <a:avLst/>
          </a:prstGeom>
          <a:noFill/>
        </p:spPr>
        <p:txBody>
          <a:bodyPr wrap="square" rtlCol="0">
            <a:spAutoFit/>
          </a:bodyPr>
          <a:lstStyle/>
          <a:p>
            <a:r>
              <a:rPr lang="en-IN" sz="2900" b="1" dirty="0" err="1">
                <a:latin typeface="Times New Roman" panose="02020603050405020304" pitchFamily="18" charset="0"/>
                <a:cs typeface="Times New Roman" panose="02020603050405020304" pitchFamily="18" charset="0"/>
              </a:rPr>
              <a:t>G.H.Raisoni</a:t>
            </a:r>
            <a:r>
              <a:rPr lang="en-IN" sz="2900" b="1" dirty="0">
                <a:latin typeface="Times New Roman" panose="02020603050405020304" pitchFamily="18" charset="0"/>
                <a:cs typeface="Times New Roman" panose="02020603050405020304" pitchFamily="18" charset="0"/>
              </a:rPr>
              <a:t> College Of Engineering And Management, Pune</a:t>
            </a:r>
          </a:p>
          <a:p>
            <a:endParaRPr lang="en-IN" sz="2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A4E71D-530C-9E18-9D1A-2F8EA6949B2E}"/>
              </a:ext>
            </a:extLst>
          </p:cNvPr>
          <p:cNvSpPr txBox="1"/>
          <p:nvPr/>
        </p:nvSpPr>
        <p:spPr>
          <a:xfrm>
            <a:off x="6155654" y="3773571"/>
            <a:ext cx="4197816"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REVIEW - 2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AD33062F-B037-0348-3C64-F328E7EBF94D}"/>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2A78AFC5-9EEC-27EF-7A21-FB8CB0E3D93A}"/>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D23BBA38-C1F4-1715-0D53-7265584819CD}"/>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AE915065-70D2-06F8-43BB-F66477A5B763}"/>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10870F0F-1308-6AF5-ABDE-7873A0035692}"/>
              </a:ext>
            </a:extLst>
          </p:cNvPr>
          <p:cNvSpPr txBox="1"/>
          <p:nvPr/>
        </p:nvSpPr>
        <p:spPr>
          <a:xfrm>
            <a:off x="5928360" y="1600200"/>
            <a:ext cx="8473440" cy="577596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The L298N motor driver controls the direction and speed of DC motors by managing the voltage supplied to them. </a:t>
            </a:r>
          </a:p>
          <a:p>
            <a:pPr marL="457200" indent="-457200">
              <a:buAutoNum type="arabicPeriod"/>
            </a:pPr>
            <a:r>
              <a:rPr lang="en-US" sz="2000" dirty="0">
                <a:latin typeface="Times New Roman" panose="02020603050405020304" pitchFamily="18" charset="0"/>
                <a:cs typeface="Times New Roman" panose="02020603050405020304" pitchFamily="18" charset="0"/>
              </a:rPr>
              <a:t>It operates based on an H-Bridge circuit, which allows the current to flow in both directions, enabling forward and reverse motor motion.</a:t>
            </a:r>
          </a:p>
          <a:p>
            <a:pPr marL="457200" indent="-457200">
              <a:buAutoNum type="arabicPeriod"/>
            </a:pPr>
            <a:r>
              <a:rPr lang="en-US" sz="2000" dirty="0">
                <a:latin typeface="Times New Roman" panose="02020603050405020304" pitchFamily="18" charset="0"/>
                <a:cs typeface="Times New Roman" panose="02020603050405020304" pitchFamily="18" charset="0"/>
              </a:rPr>
              <a:t> By using PWM (Pulse Width Modulation), the speed of the motor can be controlled by adjusting the duty cycle of the voltage. </a:t>
            </a:r>
          </a:p>
          <a:p>
            <a:pPr marL="457200" indent="-457200">
              <a:buAutoNum type="arabicPeriod"/>
            </a:pPr>
            <a:r>
              <a:rPr lang="en-US" sz="2000" dirty="0">
                <a:latin typeface="Times New Roman" panose="02020603050405020304" pitchFamily="18" charset="0"/>
                <a:cs typeface="Times New Roman" panose="02020603050405020304" pitchFamily="18" charset="0"/>
              </a:rPr>
              <a:t>The driver can control two motors independently, allowing for bidirectional movement and speed control in applications like robotics.</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 </a:t>
            </a:r>
          </a:p>
          <a:p>
            <a:pPr marL="457200" indent="-457200">
              <a:buAutoNum type="arabicPeriod"/>
            </a:pPr>
            <a:r>
              <a:rPr lang="en-US" sz="2000" dirty="0">
                <a:latin typeface="Times New Roman" panose="02020603050405020304" pitchFamily="18" charset="0"/>
                <a:cs typeface="Times New Roman" panose="02020603050405020304" pitchFamily="18" charset="0"/>
              </a:rPr>
              <a:t>Operating Voltage: 5V to 35V, Current Rating: 2A per motor. </a:t>
            </a:r>
          </a:p>
          <a:p>
            <a:pPr marL="457200" indent="-457200">
              <a:buAutoNum type="arabicPeriod"/>
            </a:pPr>
            <a:r>
              <a:rPr lang="en-US" sz="2000" dirty="0">
                <a:latin typeface="Times New Roman" panose="02020603050405020304" pitchFamily="18" charset="0"/>
                <a:cs typeface="Times New Roman" panose="02020603050405020304" pitchFamily="18" charset="0"/>
              </a:rPr>
              <a:t>Can control 2 DC motors or 1 stepper motor. </a:t>
            </a:r>
          </a:p>
          <a:p>
            <a:pPr marL="457200" indent="-457200">
              <a:buAutoNum type="arabicPeriod"/>
            </a:pPr>
            <a:r>
              <a:rPr lang="en-US" sz="2000" dirty="0">
                <a:latin typeface="Times New Roman" panose="02020603050405020304" pitchFamily="18" charset="0"/>
                <a:cs typeface="Times New Roman" panose="02020603050405020304" pitchFamily="18" charset="0"/>
              </a:rPr>
              <a:t>Logic Voltage: 5V, with logic current of 36 mA. </a:t>
            </a:r>
          </a:p>
          <a:p>
            <a:pPr marL="457200" indent="-457200">
              <a:buAutoNum type="arabicPeriod"/>
            </a:pPr>
            <a:r>
              <a:rPr lang="en-US" sz="2000" dirty="0">
                <a:latin typeface="Times New Roman" panose="02020603050405020304" pitchFamily="18" charset="0"/>
                <a:cs typeface="Times New Roman" panose="02020603050405020304" pitchFamily="18" charset="0"/>
              </a:rPr>
              <a:t>Dual H-Bridge configuration, allowing for independent control of two motors.</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8DFB677-E584-832B-41EE-CEF5DD36932A}"/>
              </a:ext>
            </a:extLst>
          </p:cNvPr>
          <p:cNvSpPr txBox="1"/>
          <p:nvPr/>
        </p:nvSpPr>
        <p:spPr>
          <a:xfrm>
            <a:off x="716280" y="70104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DC Motor Driver(L298N)</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4E635B-6725-B9C4-F80A-ECFD86312392}"/>
              </a:ext>
            </a:extLst>
          </p:cNvPr>
          <p:cNvPicPr>
            <a:picLocks noChangeAspect="1"/>
          </p:cNvPicPr>
          <p:nvPr/>
        </p:nvPicPr>
        <p:blipFill>
          <a:blip r:embed="rId3"/>
          <a:srcRect l="8029" r="21414" b="6019"/>
          <a:stretch/>
        </p:blipFill>
        <p:spPr>
          <a:xfrm>
            <a:off x="228600" y="1995499"/>
            <a:ext cx="5699760" cy="5056811"/>
          </a:xfrm>
          <a:prstGeom prst="rect">
            <a:avLst/>
          </a:prstGeom>
        </p:spPr>
      </p:pic>
    </p:spTree>
    <p:extLst>
      <p:ext uri="{BB962C8B-B14F-4D97-AF65-F5344CB8AC3E}">
        <p14:creationId xmlns:p14="http://schemas.microsoft.com/office/powerpoint/2010/main" val="406082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807A2620-6E64-3FCF-12FF-4B7F40BE39E2}"/>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B8C79E9B-0C0B-DC3D-0785-4ED3D03302D5}"/>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96A4DC13-1D64-B035-06A8-EA0701ECCA0C}"/>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49E50321-404C-1440-8249-791D06413DC4}"/>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5E007E99-CCEA-3D65-DAB8-2A94A0BAFC1C}"/>
              </a:ext>
            </a:extLst>
          </p:cNvPr>
          <p:cNvSpPr txBox="1"/>
          <p:nvPr/>
        </p:nvSpPr>
        <p:spPr>
          <a:xfrm>
            <a:off x="5399902" y="772297"/>
            <a:ext cx="8952471" cy="717119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Microcontroller (ATmega328P): Executes instructions from stored programs.</a:t>
            </a:r>
          </a:p>
          <a:p>
            <a:pPr marL="457200" indent="-457200">
              <a:buAutoNum type="arabicPeriod"/>
            </a:pPr>
            <a:r>
              <a:rPr lang="en-US" sz="2000" dirty="0">
                <a:latin typeface="Times New Roman" panose="02020603050405020304" pitchFamily="18" charset="0"/>
                <a:cs typeface="Times New Roman" panose="02020603050405020304" pitchFamily="18" charset="0"/>
              </a:rPr>
              <a:t>Input/Output (I/O) Pins: Interfaces with external devices (sensors, actuators, etc.).</a:t>
            </a:r>
          </a:p>
          <a:p>
            <a:pPr marL="457200" indent="-457200">
              <a:buAutoNum type="arabicPeriod"/>
            </a:pPr>
            <a:r>
              <a:rPr lang="en-US" sz="2000" dirty="0">
                <a:latin typeface="Times New Roman" panose="02020603050405020304" pitchFamily="18" charset="0"/>
                <a:cs typeface="Times New Roman" panose="02020603050405020304" pitchFamily="18" charset="0"/>
              </a:rPr>
              <a:t>Analog-to-Digital Converter (ADC): Converts analog signals to digital data.</a:t>
            </a:r>
          </a:p>
          <a:p>
            <a:pPr marL="457200" indent="-457200">
              <a:buAutoNum type="arabicPeriod"/>
            </a:pPr>
            <a:r>
              <a:rPr lang="en-US" sz="2000" dirty="0">
                <a:latin typeface="Times New Roman" panose="02020603050405020304" pitchFamily="18" charset="0"/>
                <a:cs typeface="Times New Roman" panose="02020603050405020304" pitchFamily="18" charset="0"/>
              </a:rPr>
              <a:t>Pulse Width Modulation (PWM): Generates analog signals from digital data.</a:t>
            </a:r>
          </a:p>
          <a:p>
            <a:pPr marL="457200" indent="-457200">
              <a:buAutoNum type="arabicPeriod"/>
            </a:pPr>
            <a:r>
              <a:rPr lang="en-US" sz="2000" dirty="0">
                <a:latin typeface="Times New Roman" panose="02020603050405020304" pitchFamily="18" charset="0"/>
                <a:cs typeface="Times New Roman" panose="02020603050405020304" pitchFamily="18" charset="0"/>
              </a:rPr>
              <a:t>Serial Communication: Enables communication with computers, other Arduino boards, or devices.</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Hardware:</a:t>
            </a:r>
          </a:p>
          <a:p>
            <a:pPr marL="457200" indent="-457200">
              <a:buAutoNum type="arabicPeriod"/>
            </a:pPr>
            <a:r>
              <a:rPr lang="en-US" sz="2000" dirty="0">
                <a:latin typeface="Times New Roman" panose="02020603050405020304" pitchFamily="18" charset="0"/>
                <a:cs typeface="Times New Roman" panose="02020603050405020304" pitchFamily="18" charset="0"/>
              </a:rPr>
              <a:t>Microcontroller: ATmega328P2. </a:t>
            </a:r>
          </a:p>
          <a:p>
            <a:pPr marL="457200" indent="-457200">
              <a:buAutoNum type="arabicPeriod"/>
            </a:pPr>
            <a:r>
              <a:rPr lang="en-US" sz="2000" dirty="0">
                <a:latin typeface="Times New Roman" panose="02020603050405020304" pitchFamily="18" charset="0"/>
                <a:cs typeface="Times New Roman" panose="02020603050405020304" pitchFamily="18" charset="0"/>
              </a:rPr>
              <a:t>Operating Voltage: 5V3. </a:t>
            </a:r>
          </a:p>
          <a:p>
            <a:pPr marL="457200" indent="-457200">
              <a:buAutoNum type="arabicPeriod"/>
            </a:pPr>
            <a:r>
              <a:rPr lang="en-US" sz="2000" dirty="0">
                <a:latin typeface="Times New Roman" panose="02020603050405020304" pitchFamily="18" charset="0"/>
                <a:cs typeface="Times New Roman" panose="02020603050405020304" pitchFamily="18" charset="0"/>
              </a:rPr>
              <a:t>Input Voltage: 7-12V4. </a:t>
            </a:r>
          </a:p>
          <a:p>
            <a:pPr marL="457200" indent="-457200">
              <a:buAutoNum type="arabicPeriod"/>
            </a:pPr>
            <a:r>
              <a:rPr lang="en-US" sz="2000" dirty="0">
                <a:latin typeface="Times New Roman" panose="02020603050405020304" pitchFamily="18" charset="0"/>
                <a:cs typeface="Times New Roman" panose="02020603050405020304" pitchFamily="18" charset="0"/>
              </a:rPr>
              <a:t>Flash Memory: 32 KB5. </a:t>
            </a:r>
          </a:p>
          <a:p>
            <a:pPr marL="457200" indent="-457200">
              <a:buAutoNum type="arabicPeriod"/>
            </a:pPr>
            <a:r>
              <a:rPr lang="en-US" sz="2000" dirty="0">
                <a:latin typeface="Times New Roman" panose="02020603050405020304" pitchFamily="18" charset="0"/>
                <a:cs typeface="Times New Roman" panose="02020603050405020304" pitchFamily="18" charset="0"/>
              </a:rPr>
              <a:t>SRAM: 2 KB6. </a:t>
            </a:r>
          </a:p>
          <a:p>
            <a:pPr marL="457200" indent="-457200">
              <a:buAutoNum type="arabicPeriod"/>
            </a:pPr>
            <a:r>
              <a:rPr lang="en-US" sz="2000" dirty="0">
                <a:latin typeface="Times New Roman" panose="02020603050405020304" pitchFamily="18" charset="0"/>
                <a:cs typeface="Times New Roman" panose="02020603050405020304" pitchFamily="18" charset="0"/>
              </a:rPr>
              <a:t>EEPROM: 1 KB7. </a:t>
            </a:r>
          </a:p>
          <a:p>
            <a:pPr marL="457200" indent="-457200">
              <a:buAutoNum type="arabicPeriod"/>
            </a:pPr>
            <a:r>
              <a:rPr lang="en-US" sz="2000" dirty="0">
                <a:latin typeface="Times New Roman" panose="02020603050405020304" pitchFamily="18" charset="0"/>
                <a:cs typeface="Times New Roman" panose="02020603050405020304" pitchFamily="18" charset="0"/>
              </a:rPr>
              <a:t>Clock Speed: 16 MHz</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I/O Pins:</a:t>
            </a:r>
          </a:p>
          <a:p>
            <a:r>
              <a:rPr lang="en-US" sz="2000" dirty="0">
                <a:latin typeface="Times New Roman" panose="02020603050405020304" pitchFamily="18" charset="0"/>
                <a:cs typeface="Times New Roman" panose="02020603050405020304" pitchFamily="18" charset="0"/>
              </a:rPr>
              <a:t>1.Digital I/O Pins: 14 (6 PWM), 2. Analog Input Pins: 6, 3. Analog Output Pins: 0 (PWM), 4. UART (RX/TX): 1, 5. SPI: 1, 6. I2C: 1</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DBA2D07-BD3C-4BA0-E6FC-18FC36F70740}"/>
              </a:ext>
            </a:extLst>
          </p:cNvPr>
          <p:cNvSpPr txBox="1"/>
          <p:nvPr/>
        </p:nvSpPr>
        <p:spPr>
          <a:xfrm>
            <a:off x="716280" y="70104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Arduino Uno R3</a:t>
            </a:r>
            <a:endParaRPr lang="en-IN" sz="24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2191D2E-7A32-D9A1-CA00-0D6D594E1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99291"/>
            <a:ext cx="5455570" cy="333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51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6A89228-C436-A2CA-E0DE-BBBDB7B7DDC1}"/>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CDC1B891-48EC-F5C8-5333-54984DAA856C}"/>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40E90EAC-66C6-7503-06B0-BB3F4A56BCC4}"/>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BCF72A64-9560-7725-630A-CE805F170721}"/>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BB966FB7-8993-096C-80B9-222F0FB2CF38}"/>
              </a:ext>
            </a:extLst>
          </p:cNvPr>
          <p:cNvSpPr txBox="1"/>
          <p:nvPr/>
        </p:nvSpPr>
        <p:spPr>
          <a:xfrm>
            <a:off x="4845495" y="1240874"/>
            <a:ext cx="9326880" cy="606319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Basic Components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PMDC motor consists of a stator (the stationary part), which has permanent magnets, and a rotor (the rotating part), which contains windings.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Flow</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a voltage is applied across the motor terminals, current flows through the windings of the rotor. The direction of this current creates a magnetic field around the rotor.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Interaction with Stator Magnets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magnetic field generated by the rotor interacts with the magnetic field of the permanent magnets in the stator. This interaction produces a torque that causes the rotor to rotate.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Commutation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motor typically has a commutator and brushes that ensure the current direction in the rotor windings changes at appropriate intervals, allowing continuous rotation. As the rotor turns, the commutator switches the current direction, maintaining torque in the same rotational direction.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Speed Control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speed of a PMDC motor can be adjusted by varying the voltage applied to the motor. Increasing the voltage increases the current, which raises the torque and speed.</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chemeClr val="tx1"/>
                </a:solidFill>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Voltage Rating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12V DC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Rating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0.3A (rated current)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Speed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3500 RPM (revolutions per minute)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Connector Type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Pin Connector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Motor Type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Cylindrical Permanent Magnet DC Motor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Torque Characteristics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Typically rated at a specific torque, often in terms of oz-in or Nm, depending on the application </a:t>
            </a:r>
          </a:p>
        </p:txBody>
      </p:sp>
      <p:sp>
        <p:nvSpPr>
          <p:cNvPr id="3" name="TextBox 2">
            <a:extLst>
              <a:ext uri="{FF2B5EF4-FFF2-40B4-BE49-F238E27FC236}">
                <a16:creationId xmlns:a16="http://schemas.microsoft.com/office/drawing/2014/main" id="{9F9EB9F0-688C-B7BE-E3C9-3DC7365B26CA}"/>
              </a:ext>
            </a:extLst>
          </p:cNvPr>
          <p:cNvSpPr txBox="1"/>
          <p:nvPr/>
        </p:nvSpPr>
        <p:spPr>
          <a:xfrm>
            <a:off x="716280" y="70104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DC Motor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29D9A5-A3E2-0C3B-E65F-91C9075CD58F}"/>
              </a:ext>
            </a:extLst>
          </p:cNvPr>
          <p:cNvPicPr>
            <a:picLocks noChangeAspect="1"/>
          </p:cNvPicPr>
          <p:nvPr/>
        </p:nvPicPr>
        <p:blipFill>
          <a:blip r:embed="rId3"/>
          <a:stretch>
            <a:fillRect/>
          </a:stretch>
        </p:blipFill>
        <p:spPr>
          <a:xfrm>
            <a:off x="165735" y="2021353"/>
            <a:ext cx="4514025" cy="4502239"/>
          </a:xfrm>
          <a:prstGeom prst="rect">
            <a:avLst/>
          </a:prstGeom>
        </p:spPr>
      </p:pic>
    </p:spTree>
    <p:extLst>
      <p:ext uri="{BB962C8B-B14F-4D97-AF65-F5344CB8AC3E}">
        <p14:creationId xmlns:p14="http://schemas.microsoft.com/office/powerpoint/2010/main" val="94549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EA2912D-1E7D-98A1-4278-74F698799CEE}"/>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812A4683-CCC4-C2A7-0B6D-26D785FB4198}"/>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25DF61C1-1771-61CF-443C-47A8CD064FC4}"/>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10AF8DF4-7DD9-7AC0-FE47-345EEF313884}"/>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99485069-9044-04BD-DCB1-34757CF07B6F}"/>
              </a:ext>
            </a:extLst>
          </p:cNvPr>
          <p:cNvSpPr txBox="1"/>
          <p:nvPr/>
        </p:nvSpPr>
        <p:spPr>
          <a:xfrm>
            <a:off x="4953000" y="1500366"/>
            <a:ext cx="9326880" cy="563231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The camera module connects to the Raspberry Pi's CSI (Camera Serial Interface) port, enabling high-quality image and video capture. </a:t>
            </a:r>
          </a:p>
          <a:p>
            <a:pPr marL="457200" indent="-457200">
              <a:buAutoNum type="arabicPeriod"/>
            </a:pPr>
            <a:r>
              <a:rPr lang="en-US" sz="2000" dirty="0">
                <a:latin typeface="Times New Roman" panose="02020603050405020304" pitchFamily="18" charset="0"/>
                <a:cs typeface="Times New Roman" panose="02020603050405020304" pitchFamily="18" charset="0"/>
              </a:rPr>
              <a:t>It utilizes an 8MP sensor for capturing still images and videos, making it ideal for applications like image processing and object detection. </a:t>
            </a:r>
          </a:p>
          <a:p>
            <a:pPr marL="457200" indent="-457200">
              <a:buAutoNum type="arabicPeriod"/>
            </a:pPr>
            <a:r>
              <a:rPr lang="en-US" sz="2000" dirty="0">
                <a:latin typeface="Times New Roman" panose="02020603050405020304" pitchFamily="18" charset="0"/>
                <a:cs typeface="Times New Roman" panose="02020603050405020304" pitchFamily="18" charset="0"/>
              </a:rPr>
              <a:t>The camera feeds data directly to the Raspberry Pi, where it can be processed by software, such as Al or machine learning models, for tasks like crop quality analysis.</a:t>
            </a:r>
          </a:p>
          <a:p>
            <a:pPr marL="457200" indent="-457200">
              <a:buAutoNum type="arabicPeriod"/>
            </a:pPr>
            <a:r>
              <a:rPr lang="en-US" sz="2000" dirty="0">
                <a:latin typeface="Times New Roman" panose="02020603050405020304" pitchFamily="18" charset="0"/>
                <a:cs typeface="Times New Roman" panose="02020603050405020304" pitchFamily="18" charset="0"/>
              </a:rPr>
              <a:t> The module supports video recording in multiple resolutions and still images with a resolution of 3280 x 2464 pixels.</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Resolution: </a:t>
            </a:r>
            <a:r>
              <a:rPr lang="en-IN" sz="2000" dirty="0">
                <a:latin typeface="Times New Roman" panose="02020603050405020304" pitchFamily="18" charset="0"/>
                <a:cs typeface="Times New Roman" panose="02020603050405020304" pitchFamily="18" charset="0"/>
              </a:rPr>
              <a:t>8 Megapixels (3280 x 2464 for still images). </a:t>
            </a:r>
          </a:p>
          <a:p>
            <a:r>
              <a:rPr lang="en-IN" sz="2000"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Video Support: </a:t>
            </a:r>
            <a:r>
              <a:rPr lang="en-IN" sz="2000" dirty="0">
                <a:latin typeface="Times New Roman" panose="02020603050405020304" pitchFamily="18" charset="0"/>
                <a:cs typeface="Times New Roman" panose="02020603050405020304" pitchFamily="18" charset="0"/>
              </a:rPr>
              <a:t>1080p at 30fps, 720p at 60fps, 640x480p at 90fps. </a:t>
            </a:r>
          </a:p>
          <a:p>
            <a:r>
              <a:rPr lang="en-IN" sz="2000"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Lens: </a:t>
            </a:r>
            <a:r>
              <a:rPr lang="en-IN" sz="2000" dirty="0">
                <a:latin typeface="Times New Roman" panose="02020603050405020304" pitchFamily="18" charset="0"/>
                <a:cs typeface="Times New Roman" panose="02020603050405020304" pitchFamily="18" charset="0"/>
              </a:rPr>
              <a:t>Fixed-focus, supports a wide range of lighting conditions. </a:t>
            </a:r>
          </a:p>
          <a:p>
            <a:r>
              <a:rPr lang="en-IN" sz="2000" dirty="0">
                <a:latin typeface="Times New Roman" panose="02020603050405020304" pitchFamily="18" charset="0"/>
                <a:cs typeface="Times New Roman" panose="02020603050405020304" pitchFamily="18" charset="0"/>
              </a:rPr>
              <a:t>4.   </a:t>
            </a:r>
            <a:r>
              <a:rPr lang="en-IN" sz="2000" b="1" dirty="0">
                <a:latin typeface="Times New Roman" panose="02020603050405020304" pitchFamily="18" charset="0"/>
                <a:cs typeface="Times New Roman" panose="02020603050405020304" pitchFamily="18" charset="0"/>
              </a:rPr>
              <a:t>Interface: </a:t>
            </a:r>
            <a:r>
              <a:rPr lang="en-IN" sz="2000" dirty="0">
                <a:latin typeface="Times New Roman" panose="02020603050405020304" pitchFamily="18" charset="0"/>
                <a:cs typeface="Times New Roman" panose="02020603050405020304" pitchFamily="18" charset="0"/>
              </a:rPr>
              <a:t>Connects via CSI connector on the Raspberry Pi, using the dedicated   camera interface.</a:t>
            </a:r>
          </a:p>
        </p:txBody>
      </p:sp>
      <p:sp>
        <p:nvSpPr>
          <p:cNvPr id="3" name="TextBox 2">
            <a:extLst>
              <a:ext uri="{FF2B5EF4-FFF2-40B4-BE49-F238E27FC236}">
                <a16:creationId xmlns:a16="http://schemas.microsoft.com/office/drawing/2014/main" id="{8D2CFADB-C7CE-A33D-8F17-9B91F161AD02}"/>
              </a:ext>
            </a:extLst>
          </p:cNvPr>
          <p:cNvSpPr txBox="1"/>
          <p:nvPr/>
        </p:nvSpPr>
        <p:spPr>
          <a:xfrm>
            <a:off x="228600" y="548640"/>
            <a:ext cx="48006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Raspberry Pi 8 MP Camera Module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1A6698-EF1F-842D-B10F-4B40920FC79F}"/>
              </a:ext>
            </a:extLst>
          </p:cNvPr>
          <p:cNvPicPr>
            <a:picLocks noChangeAspect="1"/>
          </p:cNvPicPr>
          <p:nvPr/>
        </p:nvPicPr>
        <p:blipFill>
          <a:blip r:embed="rId3"/>
          <a:stretch>
            <a:fillRect/>
          </a:stretch>
        </p:blipFill>
        <p:spPr>
          <a:xfrm>
            <a:off x="69414" y="1935241"/>
            <a:ext cx="4370070" cy="4359117"/>
          </a:xfrm>
          <a:prstGeom prst="rect">
            <a:avLst/>
          </a:prstGeom>
        </p:spPr>
      </p:pic>
    </p:spTree>
    <p:extLst>
      <p:ext uri="{BB962C8B-B14F-4D97-AF65-F5344CB8AC3E}">
        <p14:creationId xmlns:p14="http://schemas.microsoft.com/office/powerpoint/2010/main" val="218153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Rectangle 31">
            <a:extLst>
              <a:ext uri="{FF2B5EF4-FFF2-40B4-BE49-F238E27FC236}">
                <a16:creationId xmlns:a16="http://schemas.microsoft.com/office/drawing/2014/main" id="{76E7C4BE-948A-5ECC-093D-EF18ACA53068}"/>
              </a:ext>
            </a:extLst>
          </p:cNvPr>
          <p:cNvSpPr/>
          <p:nvPr/>
        </p:nvSpPr>
        <p:spPr>
          <a:xfrm>
            <a:off x="9959046" y="4027206"/>
            <a:ext cx="3159955"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Slider crank mechanism for Arm</a:t>
            </a:r>
          </a:p>
        </p:txBody>
      </p:sp>
      <p:sp>
        <p:nvSpPr>
          <p:cNvPr id="33" name="Oval 32">
            <a:extLst>
              <a:ext uri="{FF2B5EF4-FFF2-40B4-BE49-F238E27FC236}">
                <a16:creationId xmlns:a16="http://schemas.microsoft.com/office/drawing/2014/main" id="{3ECABFCE-9ED2-E992-AC0D-B78CB9451C3C}"/>
              </a:ext>
            </a:extLst>
          </p:cNvPr>
          <p:cNvSpPr/>
          <p:nvPr/>
        </p:nvSpPr>
        <p:spPr>
          <a:xfrm>
            <a:off x="9956800" y="6282274"/>
            <a:ext cx="3286869" cy="1222299"/>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34" name="Rectangle 33">
            <a:extLst>
              <a:ext uri="{FF2B5EF4-FFF2-40B4-BE49-F238E27FC236}">
                <a16:creationId xmlns:a16="http://schemas.microsoft.com/office/drawing/2014/main" id="{9BB773C4-F64E-2E12-F090-10C7D56F0D50}"/>
              </a:ext>
            </a:extLst>
          </p:cNvPr>
          <p:cNvSpPr/>
          <p:nvPr/>
        </p:nvSpPr>
        <p:spPr>
          <a:xfrm>
            <a:off x="9959046" y="5143846"/>
            <a:ext cx="3159955" cy="65405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35" name="Arrow: Down 34">
            <a:extLst>
              <a:ext uri="{FF2B5EF4-FFF2-40B4-BE49-F238E27FC236}">
                <a16:creationId xmlns:a16="http://schemas.microsoft.com/office/drawing/2014/main" id="{085CA05E-53F1-9B51-4221-730F69E4B7EE}"/>
              </a:ext>
            </a:extLst>
          </p:cNvPr>
          <p:cNvSpPr/>
          <p:nvPr/>
        </p:nvSpPr>
        <p:spPr>
          <a:xfrm>
            <a:off x="11260055" y="5824929"/>
            <a:ext cx="712443" cy="430320"/>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6650E9DC-1CE5-A243-6F9A-C2B5E11FCFF0}"/>
              </a:ext>
            </a:extLst>
          </p:cNvPr>
          <p:cNvSpPr/>
          <p:nvPr/>
        </p:nvSpPr>
        <p:spPr>
          <a:xfrm>
            <a:off x="9841559" y="196828"/>
            <a:ext cx="3346350" cy="1200643"/>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37" name="Rectangle 36">
            <a:extLst>
              <a:ext uri="{FF2B5EF4-FFF2-40B4-BE49-F238E27FC236}">
                <a16:creationId xmlns:a16="http://schemas.microsoft.com/office/drawing/2014/main" id="{AFC197F1-71D8-6E1E-2EC0-C350CE8FC7D8}"/>
              </a:ext>
            </a:extLst>
          </p:cNvPr>
          <p:cNvSpPr/>
          <p:nvPr/>
        </p:nvSpPr>
        <p:spPr>
          <a:xfrm>
            <a:off x="9982368" y="1812144"/>
            <a:ext cx="3064732" cy="6690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38" name="Rectangle 37">
            <a:extLst>
              <a:ext uri="{FF2B5EF4-FFF2-40B4-BE49-F238E27FC236}">
                <a16:creationId xmlns:a16="http://schemas.microsoft.com/office/drawing/2014/main" id="{EAB7CD1C-8F54-FB69-853C-26A49688BFD4}"/>
              </a:ext>
            </a:extLst>
          </p:cNvPr>
          <p:cNvSpPr/>
          <p:nvPr/>
        </p:nvSpPr>
        <p:spPr>
          <a:xfrm>
            <a:off x="9953434" y="2835064"/>
            <a:ext cx="3159956"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39" name="Arrow: Down 38">
            <a:extLst>
              <a:ext uri="{FF2B5EF4-FFF2-40B4-BE49-F238E27FC236}">
                <a16:creationId xmlns:a16="http://schemas.microsoft.com/office/drawing/2014/main" id="{88D858AE-3037-C77E-0662-277807704CD2}"/>
              </a:ext>
            </a:extLst>
          </p:cNvPr>
          <p:cNvSpPr/>
          <p:nvPr/>
        </p:nvSpPr>
        <p:spPr>
          <a:xfrm>
            <a:off x="11214839" y="2493956"/>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92E57AB5-9473-1381-F875-7CAB0A15CF11}"/>
              </a:ext>
            </a:extLst>
          </p:cNvPr>
          <p:cNvSpPr/>
          <p:nvPr/>
        </p:nvSpPr>
        <p:spPr>
          <a:xfrm>
            <a:off x="11254443" y="3576600"/>
            <a:ext cx="680361" cy="41797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FBA537E7-7C95-939A-E755-AD056D038EF6}"/>
              </a:ext>
            </a:extLst>
          </p:cNvPr>
          <p:cNvSpPr/>
          <p:nvPr/>
        </p:nvSpPr>
        <p:spPr>
          <a:xfrm>
            <a:off x="11333475" y="4759333"/>
            <a:ext cx="554377" cy="3477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42" name="Arrow: Down 41">
            <a:extLst>
              <a:ext uri="{FF2B5EF4-FFF2-40B4-BE49-F238E27FC236}">
                <a16:creationId xmlns:a16="http://schemas.microsoft.com/office/drawing/2014/main" id="{209EC3FC-D6E5-E74D-C8FA-C2BDE197EFDA}"/>
              </a:ext>
            </a:extLst>
          </p:cNvPr>
          <p:cNvSpPr/>
          <p:nvPr/>
        </p:nvSpPr>
        <p:spPr>
          <a:xfrm>
            <a:off x="11248831" y="1396211"/>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7945931" y="3487217"/>
            <a:ext cx="3003423" cy="14956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7965638" y="5908819"/>
            <a:ext cx="3003423" cy="17118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Controller (Controlling the action of robot and planting the seedlings with robotic arm)</a:t>
            </a:r>
          </a:p>
        </p:txBody>
      </p:sp>
      <p:sp>
        <p:nvSpPr>
          <p:cNvPr id="7" name="Oval 6">
            <a:extLst>
              <a:ext uri="{FF2B5EF4-FFF2-40B4-BE49-F238E27FC236}">
                <a16:creationId xmlns:a16="http://schemas.microsoft.com/office/drawing/2014/main" id="{CBBEE4DF-BCE5-D097-3BFE-0D4ED9755D90}"/>
              </a:ext>
            </a:extLst>
          </p:cNvPr>
          <p:cNvSpPr/>
          <p:nvPr/>
        </p:nvSpPr>
        <p:spPr>
          <a:xfrm>
            <a:off x="8379005" y="1738347"/>
            <a:ext cx="1925139" cy="1121706"/>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a:t>
            </a:r>
            <a:r>
              <a:rPr lang="en-IN" sz="2000" dirty="0" err="1">
                <a:latin typeface="Times New Roman" panose="02020603050405020304" pitchFamily="18" charset="0"/>
                <a:cs typeface="Times New Roman" panose="02020603050405020304" pitchFamily="18" charset="0"/>
              </a:rPr>
              <a:t>ensors</a:t>
            </a:r>
            <a:endParaRPr lang="en-IN" sz="2000" dirty="0">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87B0016F-41E3-E3AC-694A-7D5D8D8594EF}"/>
              </a:ext>
            </a:extLst>
          </p:cNvPr>
          <p:cNvSpPr/>
          <p:nvPr/>
        </p:nvSpPr>
        <p:spPr>
          <a:xfrm rot="16200000">
            <a:off x="8959367" y="5124776"/>
            <a:ext cx="916575" cy="651510"/>
          </a:xfrm>
          <a:prstGeom prst="lef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069641" y="2860053"/>
            <a:ext cx="566728" cy="62716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5"/>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preprocessing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2" name="Rectangle 11">
            <a:extLst>
              <a:ext uri="{FF2B5EF4-FFF2-40B4-BE49-F238E27FC236}">
                <a16:creationId xmlns:a16="http://schemas.microsoft.com/office/drawing/2014/main" id="{28EA788F-56E3-83AF-C607-EBB04F13AA06}"/>
              </a:ext>
            </a:extLst>
          </p:cNvPr>
          <p:cNvSpPr/>
          <p:nvPr/>
        </p:nvSpPr>
        <p:spPr>
          <a:xfrm>
            <a:off x="11995758" y="7178074"/>
            <a:ext cx="2320791" cy="8468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 on the laptop screen</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16200000">
            <a:off x="11277981" y="5416264"/>
            <a:ext cx="472404" cy="96840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74093" y="6491681"/>
            <a:ext cx="593211" cy="632727"/>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7" name="Rectangle 26">
            <a:extLst>
              <a:ext uri="{FF2B5EF4-FFF2-40B4-BE49-F238E27FC236}">
                <a16:creationId xmlns:a16="http://schemas.microsoft.com/office/drawing/2014/main" id="{05F8D8BA-5623-6337-5971-108FD3F30917}"/>
              </a:ext>
            </a:extLst>
          </p:cNvPr>
          <p:cNvSpPr/>
          <p:nvPr/>
        </p:nvSpPr>
        <p:spPr>
          <a:xfrm>
            <a:off x="11998385" y="5534668"/>
            <a:ext cx="2344628" cy="92703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8" name="Arrow: Bent-Up 7">
            <a:extLst>
              <a:ext uri="{FF2B5EF4-FFF2-40B4-BE49-F238E27FC236}">
                <a16:creationId xmlns:a16="http://schemas.microsoft.com/office/drawing/2014/main" id="{6C98F0B1-E5DC-8451-6127-0451E76A9867}"/>
              </a:ext>
            </a:extLst>
          </p:cNvPr>
          <p:cNvSpPr/>
          <p:nvPr/>
        </p:nvSpPr>
        <p:spPr>
          <a:xfrm rot="10800000" flipH="1">
            <a:off x="11029981" y="4611782"/>
            <a:ext cx="2253083" cy="902988"/>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9" name="Arrow: Bent-Up 8">
            <a:extLst>
              <a:ext uri="{FF2B5EF4-FFF2-40B4-BE49-F238E27FC236}">
                <a16:creationId xmlns:a16="http://schemas.microsoft.com/office/drawing/2014/main" id="{FD35EB00-160A-A08F-EAA4-2226DB3236D7}"/>
              </a:ext>
            </a:extLst>
          </p:cNvPr>
          <p:cNvSpPr/>
          <p:nvPr/>
        </p:nvSpPr>
        <p:spPr>
          <a:xfrm rot="16200000" flipH="1">
            <a:off x="11684190" y="3004787"/>
            <a:ext cx="846840" cy="2126176"/>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6AE9F9A-A4A8-2204-1BFC-3B57B6CC0E5F}"/>
              </a:ext>
            </a:extLst>
          </p:cNvPr>
          <p:cNvSpPr/>
          <p:nvPr/>
        </p:nvSpPr>
        <p:spPr>
          <a:xfrm>
            <a:off x="5769595"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3" name="Rectangle 12">
            <a:extLst>
              <a:ext uri="{FF2B5EF4-FFF2-40B4-BE49-F238E27FC236}">
                <a16:creationId xmlns:a16="http://schemas.microsoft.com/office/drawing/2014/main" id="{A2CE0515-DABB-AE11-2397-14604D0CA3C8}"/>
              </a:ext>
            </a:extLst>
          </p:cNvPr>
          <p:cNvSpPr/>
          <p:nvPr/>
        </p:nvSpPr>
        <p:spPr>
          <a:xfrm>
            <a:off x="8745118"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Training Model</a:t>
            </a:r>
          </a:p>
        </p:txBody>
      </p:sp>
      <p:sp>
        <p:nvSpPr>
          <p:cNvPr id="16" name="Arrow: Down 15">
            <a:extLst>
              <a:ext uri="{FF2B5EF4-FFF2-40B4-BE49-F238E27FC236}">
                <a16:creationId xmlns:a16="http://schemas.microsoft.com/office/drawing/2014/main" id="{03909E62-7F4C-0820-1284-A1F14E3AADE0}"/>
              </a:ext>
            </a:extLst>
          </p:cNvPr>
          <p:cNvSpPr/>
          <p:nvPr/>
        </p:nvSpPr>
        <p:spPr>
          <a:xfrm rot="16200000">
            <a:off x="8109851" y="5528506"/>
            <a:ext cx="563985" cy="73832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p:cNvSpPr/>
          <p:nvPr/>
        </p:nvSpPr>
        <p:spPr>
          <a:xfrm>
            <a:off x="911526" y="836829"/>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Components Used :</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6" name="Google Shape;76;p4"/>
          <p:cNvSpPr txBox="1"/>
          <p:nvPr/>
        </p:nvSpPr>
        <p:spPr>
          <a:xfrm>
            <a:off x="1642691" y="2376639"/>
            <a:ext cx="10899709" cy="4044015"/>
          </a:xfrm>
          <a:prstGeom prst="rect">
            <a:avLst/>
          </a:prstGeom>
          <a:noFill/>
          <a:ln>
            <a:noFill/>
          </a:ln>
        </p:spPr>
        <p:txBody>
          <a:bodyPr spcFirstLastPara="1" wrap="square" lIns="91426" tIns="45700" rIns="91426" bIns="45700" anchor="t" anchorCtr="0">
            <a:spAutoFit/>
          </a:bodyPr>
          <a:lstStyle/>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Raspberry Pi 4 - Model B (4 GB ram)</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Arduino mini</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rPr>
              <a:t>12V geared DC motors 2</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1.2mA 12v Battery pack.</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12 Voltage regulator.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L293D motor Driver.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Ultrasonic Sensor.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IR colour sensor.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8 MP camera</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5V Servo motor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73F697C5-8A25-D910-062B-58D54D28B122}"/>
            </a:ext>
          </a:extLst>
        </p:cNvPr>
        <p:cNvGrpSpPr/>
        <p:nvPr/>
      </p:nvGrpSpPr>
      <p:grpSpPr>
        <a:xfrm>
          <a:off x="0" y="0"/>
          <a:ext cx="0" cy="0"/>
          <a:chOff x="0" y="0"/>
          <a:chExt cx="0" cy="0"/>
        </a:xfrm>
      </p:grpSpPr>
      <p:sp>
        <p:nvSpPr>
          <p:cNvPr id="67" name="Google Shape;67;p4">
            <a:extLst>
              <a:ext uri="{FF2B5EF4-FFF2-40B4-BE49-F238E27FC236}">
                <a16:creationId xmlns:a16="http://schemas.microsoft.com/office/drawing/2014/main" id="{690AF63C-8C02-C969-2564-3B8E055212D4}"/>
              </a:ext>
            </a:extLst>
          </p:cNvPr>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a:extLst>
              <a:ext uri="{FF2B5EF4-FFF2-40B4-BE49-F238E27FC236}">
                <a16:creationId xmlns:a16="http://schemas.microsoft.com/office/drawing/2014/main" id="{ABFA84D5-6B43-0383-DA49-F0B2862DA64E}"/>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a:extLst>
              <a:ext uri="{FF2B5EF4-FFF2-40B4-BE49-F238E27FC236}">
                <a16:creationId xmlns:a16="http://schemas.microsoft.com/office/drawing/2014/main" id="{C65CA92E-B9F1-8F55-A13D-410D4E9839DB}"/>
              </a:ext>
            </a:extLst>
          </p:cNvPr>
          <p:cNvSpPr/>
          <p:nvPr/>
        </p:nvSpPr>
        <p:spPr>
          <a:xfrm>
            <a:off x="911526" y="836829"/>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Components Used :</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a:extLst>
              <a:ext uri="{FF2B5EF4-FFF2-40B4-BE49-F238E27FC236}">
                <a16:creationId xmlns:a16="http://schemas.microsoft.com/office/drawing/2014/main" id="{874DD3FA-3FA3-0FB4-6B5F-8587F90ED874}"/>
              </a:ext>
            </a:extLst>
          </p:cNvPr>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a:extLst>
              <a:ext uri="{FF2B5EF4-FFF2-40B4-BE49-F238E27FC236}">
                <a16:creationId xmlns:a16="http://schemas.microsoft.com/office/drawing/2014/main" id="{B1AF4F37-F517-0DFD-BAAD-E92572EC4453}"/>
              </a:ext>
            </a:extLst>
          </p:cNvPr>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a:extLst>
              <a:ext uri="{FF2B5EF4-FFF2-40B4-BE49-F238E27FC236}">
                <a16:creationId xmlns:a16="http://schemas.microsoft.com/office/drawing/2014/main" id="{BF936A41-21FA-39C9-88B4-895429CEC49F}"/>
              </a:ext>
            </a:extLst>
          </p:cNvPr>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321EF35-131E-C6D1-0D26-2F4D8ADE3853}"/>
              </a:ext>
            </a:extLst>
          </p:cNvPr>
          <p:cNvPicPr>
            <a:picLocks noChangeAspect="1"/>
          </p:cNvPicPr>
          <p:nvPr/>
        </p:nvPicPr>
        <p:blipFill>
          <a:blip r:embed="rId3"/>
          <a:stretch>
            <a:fillRect/>
          </a:stretch>
        </p:blipFill>
        <p:spPr>
          <a:xfrm rot="16200000">
            <a:off x="4367443" y="579655"/>
            <a:ext cx="6172200" cy="8229600"/>
          </a:xfrm>
          <a:prstGeom prst="rect">
            <a:avLst/>
          </a:prstGeom>
        </p:spPr>
      </p:pic>
    </p:spTree>
    <p:extLst>
      <p:ext uri="{BB962C8B-B14F-4D97-AF65-F5344CB8AC3E}">
        <p14:creationId xmlns:p14="http://schemas.microsoft.com/office/powerpoint/2010/main" val="418287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740266"/>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Introduction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R="0" lvl="0" algn="just" rtl="0">
              <a:spcBef>
                <a:spcPts val="0"/>
              </a:spcBef>
              <a:spcAft>
                <a:spcPts val="0"/>
              </a:spcAft>
              <a:buClr>
                <a:schemeClr val="accent3"/>
              </a:buClr>
              <a:buSzPts val="2400"/>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Objectives</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Details of the Project</a:t>
            </a:r>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Components Used</a:t>
            </a:r>
            <a:endParaRPr lang="en-IN" b="1" dirty="0"/>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Project Work Completed</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Result Obtained</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4832F5BB-F3C2-ED61-EE1D-0435B028B3FC}"/>
            </a:ext>
          </a:extLst>
        </p:cNvPr>
        <p:cNvGrpSpPr/>
        <p:nvPr/>
      </p:nvGrpSpPr>
      <p:grpSpPr>
        <a:xfrm>
          <a:off x="0" y="0"/>
          <a:ext cx="0" cy="0"/>
          <a:chOff x="0" y="0"/>
          <a:chExt cx="0" cy="0"/>
        </a:xfrm>
      </p:grpSpPr>
      <p:sp>
        <p:nvSpPr>
          <p:cNvPr id="67" name="Google Shape;67;p4">
            <a:extLst>
              <a:ext uri="{FF2B5EF4-FFF2-40B4-BE49-F238E27FC236}">
                <a16:creationId xmlns:a16="http://schemas.microsoft.com/office/drawing/2014/main" id="{4C1BE757-A8D5-16E0-D485-8A4E319935FA}"/>
              </a:ext>
            </a:extLst>
          </p:cNvPr>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a:extLst>
              <a:ext uri="{FF2B5EF4-FFF2-40B4-BE49-F238E27FC236}">
                <a16:creationId xmlns:a16="http://schemas.microsoft.com/office/drawing/2014/main" id="{B511AB3B-57C2-41CD-AAC8-4868D7C2DAF0}"/>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a:extLst>
              <a:ext uri="{FF2B5EF4-FFF2-40B4-BE49-F238E27FC236}">
                <a16:creationId xmlns:a16="http://schemas.microsoft.com/office/drawing/2014/main" id="{5829435D-FE69-D9DC-B522-79471FB22565}"/>
              </a:ext>
            </a:extLst>
          </p:cNvPr>
          <p:cNvSpPr/>
          <p:nvPr/>
        </p:nvSpPr>
        <p:spPr>
          <a:xfrm>
            <a:off x="936240" y="750332"/>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2880" b="1" dirty="0">
                <a:solidFill>
                  <a:schemeClr val="dk1"/>
                </a:solidFill>
                <a:latin typeface="Times New Roman" panose="02020603050405020304" pitchFamily="18" charset="0"/>
                <a:ea typeface="Calibri"/>
                <a:cs typeface="Times New Roman" panose="02020603050405020304" pitchFamily="18" charset="0"/>
                <a:sym typeface="Calibri"/>
              </a:rPr>
              <a:t>Project Work Completed Upto Date:</a:t>
            </a:r>
            <a:endParaRPr sz="288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a:extLst>
              <a:ext uri="{FF2B5EF4-FFF2-40B4-BE49-F238E27FC236}">
                <a16:creationId xmlns:a16="http://schemas.microsoft.com/office/drawing/2014/main" id="{CF7371EF-80DF-048F-9269-C59AE0B76FBB}"/>
              </a:ext>
            </a:extLst>
          </p:cNvPr>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a:extLst>
              <a:ext uri="{FF2B5EF4-FFF2-40B4-BE49-F238E27FC236}">
                <a16:creationId xmlns:a16="http://schemas.microsoft.com/office/drawing/2014/main" id="{09056F36-A064-88EF-6348-5C5BFDF10236}"/>
              </a:ext>
            </a:extLst>
          </p:cNvPr>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a:extLst>
              <a:ext uri="{FF2B5EF4-FFF2-40B4-BE49-F238E27FC236}">
                <a16:creationId xmlns:a16="http://schemas.microsoft.com/office/drawing/2014/main" id="{CB3ED010-6059-C5F9-96C8-89DA415A1848}"/>
              </a:ext>
            </a:extLst>
          </p:cNvPr>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6" name="Google Shape;76;p4">
            <a:extLst>
              <a:ext uri="{FF2B5EF4-FFF2-40B4-BE49-F238E27FC236}">
                <a16:creationId xmlns:a16="http://schemas.microsoft.com/office/drawing/2014/main" id="{3F214108-EC0D-448F-E076-319EFAB83120}"/>
              </a:ext>
            </a:extLst>
          </p:cNvPr>
          <p:cNvSpPr txBox="1"/>
          <p:nvPr/>
        </p:nvSpPr>
        <p:spPr>
          <a:xfrm>
            <a:off x="1568551" y="2302498"/>
            <a:ext cx="10899709" cy="2463326"/>
          </a:xfrm>
          <a:prstGeom prst="rect">
            <a:avLst/>
          </a:prstGeom>
          <a:noFill/>
          <a:ln>
            <a:noFill/>
          </a:ln>
        </p:spPr>
        <p:txBody>
          <a:bodyPr spcFirstLastPara="1" wrap="square" lIns="91426" tIns="45700" rIns="91426" bIns="45700" anchor="t" anchorCtr="0">
            <a:spAutoFit/>
          </a:bodyPr>
          <a:lstStyle/>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Developing machine learning models for crop quality detection.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Progress made towards identifying crop health issues, but full functionality is still under development.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Created the schematic for motors integrated with motor driver and raspberry pi.</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Generated the Code for the controlling motors with Motor controller with raspberry Pi.</a:t>
            </a:r>
            <a:endParaRPr lang="en-IN"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491005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3582-E7ED-B7B2-85B8-DFA4430AF21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4D747575-8F8C-F322-B894-FA6323D1B52F}"/>
              </a:ext>
            </a:extLst>
          </p:cNvPr>
          <p:cNvPicPr>
            <a:picLocks noGrp="1" noChangeAspect="1"/>
          </p:cNvPicPr>
          <p:nvPr>
            <p:ph idx="1"/>
          </p:nvPr>
        </p:nvPicPr>
        <p:blipFill>
          <a:blip r:embed="rId2"/>
          <a:stretch>
            <a:fillRect/>
          </a:stretch>
        </p:blipFill>
        <p:spPr/>
      </p:pic>
      <p:sp>
        <p:nvSpPr>
          <p:cNvPr id="4" name="Google Shape;68;p4">
            <a:extLst>
              <a:ext uri="{FF2B5EF4-FFF2-40B4-BE49-F238E27FC236}">
                <a16:creationId xmlns:a16="http://schemas.microsoft.com/office/drawing/2014/main" id="{E02E07F6-07BB-630B-35B1-F67278D8A660}"/>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9CF26030-3925-6BAC-4CA6-E92C79C0F95B}"/>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Code For Hardware:</a:t>
            </a:r>
          </a:p>
        </p:txBody>
      </p:sp>
      <p:pic>
        <p:nvPicPr>
          <p:cNvPr id="3" name="Picture 2">
            <a:extLst>
              <a:ext uri="{FF2B5EF4-FFF2-40B4-BE49-F238E27FC236}">
                <a16:creationId xmlns:a16="http://schemas.microsoft.com/office/drawing/2014/main" id="{B8B6DEE7-29C9-779E-2ECA-E179F205BBCA}"/>
              </a:ext>
            </a:extLst>
          </p:cNvPr>
          <p:cNvPicPr>
            <a:picLocks noChangeAspect="1"/>
          </p:cNvPicPr>
          <p:nvPr/>
        </p:nvPicPr>
        <p:blipFill>
          <a:blip r:embed="rId3"/>
          <a:stretch>
            <a:fillRect/>
          </a:stretch>
        </p:blipFill>
        <p:spPr>
          <a:xfrm>
            <a:off x="1026199" y="1416166"/>
            <a:ext cx="5730291" cy="6299867"/>
          </a:xfrm>
          <a:prstGeom prst="rect">
            <a:avLst/>
          </a:prstGeom>
        </p:spPr>
      </p:pic>
      <p:pic>
        <p:nvPicPr>
          <p:cNvPr id="6" name="Picture 5">
            <a:extLst>
              <a:ext uri="{FF2B5EF4-FFF2-40B4-BE49-F238E27FC236}">
                <a16:creationId xmlns:a16="http://schemas.microsoft.com/office/drawing/2014/main" id="{4EF02A44-118C-0D6C-9CB7-9D66120DCA00}"/>
              </a:ext>
            </a:extLst>
          </p:cNvPr>
          <p:cNvPicPr>
            <a:picLocks noChangeAspect="1"/>
          </p:cNvPicPr>
          <p:nvPr/>
        </p:nvPicPr>
        <p:blipFill>
          <a:blip r:embed="rId4"/>
          <a:stretch>
            <a:fillRect/>
          </a:stretch>
        </p:blipFill>
        <p:spPr>
          <a:xfrm>
            <a:off x="7500780" y="1379544"/>
            <a:ext cx="5601445" cy="6331681"/>
          </a:xfrm>
          <a:prstGeom prst="rect">
            <a:avLst/>
          </a:prstGeom>
        </p:spPr>
      </p:pic>
    </p:spTree>
    <p:extLst>
      <p:ext uri="{BB962C8B-B14F-4D97-AF65-F5344CB8AC3E}">
        <p14:creationId xmlns:p14="http://schemas.microsoft.com/office/powerpoint/2010/main" val="193385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34EB4C-BCD3-EE07-4520-8054033B89A9}"/>
              </a:ext>
            </a:extLst>
          </p:cNvPr>
          <p:cNvPicPr>
            <a:picLocks noChangeAspect="1"/>
          </p:cNvPicPr>
          <p:nvPr/>
        </p:nvPicPr>
        <p:blipFill>
          <a:blip r:embed="rId2"/>
          <a:stretch>
            <a:fillRect/>
          </a:stretch>
        </p:blipFill>
        <p:spPr>
          <a:xfrm>
            <a:off x="955886" y="1181782"/>
            <a:ext cx="6566349" cy="6120893"/>
          </a:xfrm>
          <a:prstGeom prst="rect">
            <a:avLst/>
          </a:prstGeom>
        </p:spPr>
      </p:pic>
      <p:pic>
        <p:nvPicPr>
          <p:cNvPr id="5" name="Picture 4">
            <a:extLst>
              <a:ext uri="{FF2B5EF4-FFF2-40B4-BE49-F238E27FC236}">
                <a16:creationId xmlns:a16="http://schemas.microsoft.com/office/drawing/2014/main" id="{A48AB16A-FCBC-2584-FC88-1E42134E25F6}"/>
              </a:ext>
            </a:extLst>
          </p:cNvPr>
          <p:cNvPicPr>
            <a:picLocks noChangeAspect="1"/>
          </p:cNvPicPr>
          <p:nvPr/>
        </p:nvPicPr>
        <p:blipFill>
          <a:blip r:embed="rId3"/>
          <a:stretch>
            <a:fillRect/>
          </a:stretch>
        </p:blipFill>
        <p:spPr>
          <a:xfrm>
            <a:off x="8215455" y="1205307"/>
            <a:ext cx="5439534" cy="2762636"/>
          </a:xfrm>
          <a:prstGeom prst="rect">
            <a:avLst/>
          </a:prstGeom>
        </p:spPr>
      </p:pic>
    </p:spTree>
    <p:extLst>
      <p:ext uri="{BB962C8B-B14F-4D97-AF65-F5344CB8AC3E}">
        <p14:creationId xmlns:p14="http://schemas.microsoft.com/office/powerpoint/2010/main" val="295284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6DE3C-36CE-AA0A-FC8F-FDB4C3F77894}"/>
            </a:ext>
          </a:extLst>
        </p:cNvPr>
        <p:cNvGrpSpPr/>
        <p:nvPr/>
      </p:nvGrpSpPr>
      <p:grpSpPr>
        <a:xfrm>
          <a:off x="0" y="0"/>
          <a:ext cx="0" cy="0"/>
          <a:chOff x="0" y="0"/>
          <a:chExt cx="0" cy="0"/>
        </a:xfrm>
      </p:grpSpPr>
      <p:sp>
        <p:nvSpPr>
          <p:cNvPr id="13" name="Google Shape;145;p10">
            <a:extLst>
              <a:ext uri="{FF2B5EF4-FFF2-40B4-BE49-F238E27FC236}">
                <a16:creationId xmlns:a16="http://schemas.microsoft.com/office/drawing/2014/main" id="{787D229F-69BA-5EDC-3DE7-1B941F1FF67E}"/>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8F7C7AA-BB53-21E3-5876-D792398D79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69E5B5-A61E-42D6-4168-175CA8DECBE5}"/>
              </a:ext>
            </a:extLst>
          </p:cNvPr>
          <p:cNvSpPr>
            <a:spLocks noGrp="1"/>
          </p:cNvSpPr>
          <p:nvPr>
            <p:ph idx="1"/>
          </p:nvPr>
        </p:nvSpPr>
        <p:spPr/>
        <p:txBody>
          <a:bodyPr/>
          <a:lstStyle/>
          <a:p>
            <a:endParaRPr lang="en-IN" dirty="0"/>
          </a:p>
        </p:txBody>
      </p:sp>
      <p:sp>
        <p:nvSpPr>
          <p:cNvPr id="4" name="Google Shape;68;p4">
            <a:extLst>
              <a:ext uri="{FF2B5EF4-FFF2-40B4-BE49-F238E27FC236}">
                <a16:creationId xmlns:a16="http://schemas.microsoft.com/office/drawing/2014/main" id="{1EF86718-9745-CA1E-BFBA-78F56954C33A}"/>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07F0E196-37BB-A0ED-5351-C0A5CF06171E}"/>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11" name="Picture 10">
            <a:extLst>
              <a:ext uri="{FF2B5EF4-FFF2-40B4-BE49-F238E27FC236}">
                <a16:creationId xmlns:a16="http://schemas.microsoft.com/office/drawing/2014/main" id="{9447E07F-017E-76A0-AECA-0ECBDB5565A2}"/>
              </a:ext>
            </a:extLst>
          </p:cNvPr>
          <p:cNvPicPr>
            <a:picLocks noChangeAspect="1"/>
          </p:cNvPicPr>
          <p:nvPr/>
        </p:nvPicPr>
        <p:blipFill>
          <a:blip r:embed="rId2"/>
          <a:stretch>
            <a:fillRect/>
          </a:stretch>
        </p:blipFill>
        <p:spPr>
          <a:xfrm>
            <a:off x="619374" y="2442650"/>
            <a:ext cx="6428911" cy="4567750"/>
          </a:xfrm>
          <a:prstGeom prst="rect">
            <a:avLst/>
          </a:prstGeom>
        </p:spPr>
      </p:pic>
      <p:sp>
        <p:nvSpPr>
          <p:cNvPr id="16" name="TextBox 15">
            <a:extLst>
              <a:ext uri="{FF2B5EF4-FFF2-40B4-BE49-F238E27FC236}">
                <a16:creationId xmlns:a16="http://schemas.microsoft.com/office/drawing/2014/main" id="{B222282C-69FE-90A8-903C-AF951DD1E8CD}"/>
              </a:ext>
            </a:extLst>
          </p:cNvPr>
          <p:cNvSpPr txBox="1"/>
          <p:nvPr/>
        </p:nvSpPr>
        <p:spPr>
          <a:xfrm>
            <a:off x="2286000" y="1996440"/>
            <a:ext cx="289560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If Object distance is under 30 cm</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1F054A-EE1F-4143-9407-3061EB85FE8C}"/>
              </a:ext>
            </a:extLst>
          </p:cNvPr>
          <p:cNvPicPr>
            <a:picLocks noChangeAspect="1"/>
          </p:cNvPicPr>
          <p:nvPr/>
        </p:nvPicPr>
        <p:blipFill>
          <a:blip r:embed="rId3"/>
          <a:stretch>
            <a:fillRect/>
          </a:stretch>
        </p:blipFill>
        <p:spPr>
          <a:xfrm>
            <a:off x="7191383" y="1961889"/>
            <a:ext cx="6098731" cy="4574048"/>
          </a:xfrm>
          <a:prstGeom prst="rect">
            <a:avLst/>
          </a:prstGeom>
        </p:spPr>
      </p:pic>
    </p:spTree>
    <p:extLst>
      <p:ext uri="{BB962C8B-B14F-4D97-AF65-F5344CB8AC3E}">
        <p14:creationId xmlns:p14="http://schemas.microsoft.com/office/powerpoint/2010/main" val="10190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1454944"/>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174438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dirty="0">
                <a:solidFill>
                  <a:schemeClr val="accent1"/>
                </a:solidFill>
                <a:latin typeface="Aparajita"/>
                <a:ea typeface="Aparajita"/>
                <a:cs typeface="Aparajita"/>
                <a:sym typeface="Aparajita"/>
              </a:rPr>
              <a:t>Conclusion</a:t>
            </a:r>
            <a:endParaRPr dirty="0"/>
          </a:p>
        </p:txBody>
      </p:sp>
      <p:sp>
        <p:nvSpPr>
          <p:cNvPr id="179" name="Google Shape;179;p13"/>
          <p:cNvSpPr/>
          <p:nvPr/>
        </p:nvSpPr>
        <p:spPr>
          <a:xfrm>
            <a:off x="864036" y="3343396"/>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Agribot aims to revolutionize rice farming by utilizing data monitoring to optimize crop quality and promote sustainable practices. By addressing the inefficiencies and challenges in traditional rice farming, Agribot seeks to improve yields and achieve high-quality production while ensuring environmental stewardship. The machine learning model is still under development and requires important changes.</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382704" y="1088793"/>
            <a:ext cx="12536245" cy="3416279"/>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18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1800" dirty="0">
                <a:latin typeface="Times New Roman" panose="02020603050405020304" pitchFamily="18" charset="0"/>
                <a:ea typeface="Calibri" panose="020F0502020204030204" pitchFamily="34" charset="0"/>
                <a:cs typeface="Times New Roman" panose="02020603050405020304" pitchFamily="18" charset="0"/>
              </a:rPr>
              <a:t> Abd-</a:t>
            </a:r>
            <a:r>
              <a:rPr lang="en-IN" sz="18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18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18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18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[3] </a:t>
            </a:r>
            <a:r>
              <a:rPr lang="en-IN" sz="18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1800" dirty="0">
                <a:latin typeface="Times New Roman" panose="02020603050405020304" pitchFamily="18" charset="0"/>
                <a:ea typeface="Calibri" panose="020F0502020204030204" pitchFamily="34" charset="0"/>
                <a:cs typeface="Times New Roman" panose="02020603050405020304" pitchFamily="18" charset="0"/>
              </a:rPr>
              <a:t> Kumar </a:t>
            </a:r>
            <a:r>
              <a:rPr lang="en-IN" sz="18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18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18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18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1800" dirty="0" err="1">
                <a:latin typeface="Times New Roman" panose="02020603050405020304" pitchFamily="18" charset="0"/>
                <a:ea typeface="Calibri" panose="020F0502020204030204" pitchFamily="34" charset="0"/>
                <a:cs typeface="Times New Roman" panose="02020603050405020304" pitchFamily="18" charset="0"/>
              </a:rPr>
              <a:t>Dr.</a:t>
            </a:r>
            <a:r>
              <a:rPr lang="en-IN" sz="18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
        <p:nvSpPr>
          <p:cNvPr id="2" name="Google Shape;188;p14">
            <a:extLst>
              <a:ext uri="{FF2B5EF4-FFF2-40B4-BE49-F238E27FC236}">
                <a16:creationId xmlns:a16="http://schemas.microsoft.com/office/drawing/2014/main" id="{BA2E25BC-75E3-1662-4524-695B58EF4056}"/>
              </a:ext>
            </a:extLst>
          </p:cNvPr>
          <p:cNvSpPr/>
          <p:nvPr/>
        </p:nvSpPr>
        <p:spPr>
          <a:xfrm>
            <a:off x="395061" y="4363464"/>
            <a:ext cx="12536245" cy="3544520"/>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0835"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240914" y="629107"/>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dirty="0">
                <a:solidFill>
                  <a:schemeClr val="accent1"/>
                </a:solidFill>
                <a:latin typeface="Aparajita"/>
                <a:ea typeface="Aparajita"/>
                <a:cs typeface="Aparajita"/>
                <a:sym typeface="Aparajita"/>
              </a:rPr>
              <a:t>Introduction</a:t>
            </a:r>
            <a:endParaRPr dirty="0"/>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endParaRPr sz="2068" dirty="0">
              <a:solidFill>
                <a:schemeClr val="dk1"/>
              </a:solidFill>
              <a:latin typeface="Calibri"/>
              <a:ea typeface="Calibri"/>
              <a:cs typeface="Calibri"/>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6" name="Google Shape;56;p3"/>
          <p:cNvSpPr txBox="1"/>
          <p:nvPr/>
        </p:nvSpPr>
        <p:spPr>
          <a:xfrm>
            <a:off x="4527914" y="1578303"/>
            <a:ext cx="8108093" cy="5909270"/>
          </a:xfrm>
          <a:prstGeom prst="rect">
            <a:avLst/>
          </a:prstGeom>
          <a:noFill/>
          <a:ln>
            <a:noFill/>
          </a:ln>
        </p:spPr>
        <p:txBody>
          <a:bodyPr spcFirstLastPara="1" wrap="square" lIns="91425" tIns="45700" rIns="91425" bIns="45700" anchor="t" anchorCtr="0">
            <a:spAutoFit/>
          </a:bodyPr>
          <a:lstStyle/>
          <a:p>
            <a:r>
              <a:rPr lang="en-US" sz="1800" dirty="0">
                <a:latin typeface="Times New Roman" panose="02020603050405020304" pitchFamily="18" charset="0"/>
              </a:rPr>
              <a:t>Agriculture plays a critical role in the economy, particularly in regions where rice is a staple crop. Traditional rice planting methods are labor-intensive and time-consuming, often leading to inefficiencies and increased costs. To address these challenges, the "Agricultural Rice Plantation Robot using AI &amp; IoT" project aims to develop an innovative solution that automates the rice planting process. </a:t>
            </a:r>
          </a:p>
          <a:p>
            <a:endParaRPr lang="en" sz="1800" dirty="0">
              <a:latin typeface="Times New Roman" panose="02020603050405020304" pitchFamily="18" charset="0"/>
            </a:endParaRPr>
          </a:p>
          <a:p>
            <a:r>
              <a:rPr lang="en-US" sz="1800" dirty="0">
                <a:latin typeface="Times New Roman" panose="02020603050405020304" pitchFamily="18" charset="0"/>
              </a:rPr>
              <a:t>This project leverages Artificial Intelligence (AI) and Internet of Things (IoT) technologies to create a smart, autonomous robotic system capable of performing precise and efficient rice planting. The robot is designed to navigate paddy fields, plant rice seedlings accurately, and monitor environmental conditions in real-time. By integrating AI, the robot can make intelligent decisions to optimize planting patterns and adapt to varying field conditions, ensuring uniform seed distribution, and improving crop yield. IoT sensors will provide continuous data on soil moisture, temperature, and other critical parameters, enabling farmers to make informed decisions about crop management.</a:t>
            </a:r>
          </a:p>
          <a:p>
            <a:endParaRPr lang="en" sz="1800" dirty="0">
              <a:latin typeface="Times New Roman" panose="02020603050405020304" pitchFamily="18" charset="0"/>
            </a:endParaRPr>
          </a:p>
          <a:p>
            <a:r>
              <a:rPr lang="en-US" sz="1800" dirty="0">
                <a:latin typeface="Times New Roman" panose="02020603050405020304" pitchFamily="18" charset="0"/>
              </a:rPr>
              <a:t>The introduction of this robotic system aims to revolutionize rice farming by reducing dependency on manual labor, increasing planting accuracy, and enhancing overall productivity. This project represents a significant step towards modernizing agriculture and ensuring food security through technological innovation.</a:t>
            </a:r>
          </a:p>
          <a:p>
            <a:endParaRPr lang="en" sz="18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1895046488"/>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615777">
                  <a:extLst>
                    <a:ext uri="{9D8B030D-6E8A-4147-A177-3AD203B41FA5}">
                      <a16:colId xmlns:a16="http://schemas.microsoft.com/office/drawing/2014/main" val="20001"/>
                    </a:ext>
                  </a:extLst>
                </a:gridCol>
                <a:gridCol w="1859873">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Detection of unhealthy region of plant leaves using Image Processing and Genetic Algorithm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 CIELAB color model</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 Color co-occurrence method with SVM classifier</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ANN based classifier classifies different plant diseases and uses the combination of textures,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features to recognize those diseases. It is used to remove that noise. The training samples can be increased and shape feature and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feature along with the optimal features can be given as input condition of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330662395"/>
              </p:ext>
            </p:extLst>
          </p:nvPr>
        </p:nvGraphicFramePr>
        <p:xfrm>
          <a:off x="145267" y="125529"/>
          <a:ext cx="14339866" cy="7795461"/>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383231">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Effect for a Paddy Weeding Robot in Wet Rice Culture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 (PWM control as the basic navigation control)</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ground is uneven, and the rows of rice seedlings are not always straight, as is the case in terraced paddies. It is used to detect rice seedlings and Measure the movement direction.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Robotics and Automation in Agriculture: Present and Future Applications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Real-Time Kinematic GPS (RTK-GPS) and IMU</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new technology is used for position and attitude sensor for navigation system. To monitor the seed falling trajectories which is attached at the </a:t>
                      </a: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outlet. It is used in detecting peanut leaf spots.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8F98619F-C741-5C0A-C904-8FEE6D870897}"/>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B2C97D9B-9033-152D-9279-D6DC412F752D}"/>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B6054D6D-F8ED-CB45-D07B-2E7B6FF27A9C}"/>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a:extLst>
              <a:ext uri="{FF2B5EF4-FFF2-40B4-BE49-F238E27FC236}">
                <a16:creationId xmlns:a16="http://schemas.microsoft.com/office/drawing/2014/main" id="{493807D6-5620-29A1-FE0F-7AF62B65D62F}"/>
              </a:ext>
            </a:extLst>
          </p:cNvPr>
          <p:cNvSpPr/>
          <p:nvPr/>
        </p:nvSpPr>
        <p:spPr>
          <a:xfrm>
            <a:off x="757356" y="403367"/>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dirty="0">
                <a:solidFill>
                  <a:schemeClr val="accent1"/>
                </a:solidFill>
                <a:latin typeface="Aparajita"/>
                <a:ea typeface="Aparajita"/>
                <a:cs typeface="Aparajita"/>
                <a:sym typeface="Aparajita"/>
              </a:rPr>
              <a:t>Detail of the Project :</a:t>
            </a:r>
            <a:endParaRPr dirty="0"/>
          </a:p>
        </p:txBody>
      </p:sp>
      <p:sp>
        <p:nvSpPr>
          <p:cNvPr id="147" name="Google Shape;147;p10">
            <a:extLst>
              <a:ext uri="{FF2B5EF4-FFF2-40B4-BE49-F238E27FC236}">
                <a16:creationId xmlns:a16="http://schemas.microsoft.com/office/drawing/2014/main" id="{1DEDD0A3-080C-5D87-0D1A-90EF0C73EAD3}"/>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D5FF3AF-A550-55F2-584D-6513C835D1DC}"/>
              </a:ext>
            </a:extLst>
          </p:cNvPr>
          <p:cNvSpPr txBox="1"/>
          <p:nvPr/>
        </p:nvSpPr>
        <p:spPr>
          <a:xfrm>
            <a:off x="6202680" y="1600200"/>
            <a:ext cx="8153400" cy="563231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Microcomputer: </a:t>
            </a:r>
            <a:r>
              <a:rPr lang="en-IN" sz="1800" dirty="0">
                <a:latin typeface="Times New Roman" panose="02020603050405020304" pitchFamily="18" charset="0"/>
                <a:cs typeface="Times New Roman" panose="02020603050405020304" pitchFamily="18" charset="0"/>
              </a:rPr>
              <a:t>Functions like a small desktop PC.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System on Chip (SoC): </a:t>
            </a:r>
            <a:r>
              <a:rPr lang="en-IN" sz="1800" dirty="0">
                <a:latin typeface="Times New Roman" panose="02020603050405020304" pitchFamily="18" charset="0"/>
                <a:cs typeface="Times New Roman" panose="02020603050405020304" pitchFamily="18" charset="0"/>
              </a:rPr>
              <a:t>Broadcom BCM2711 integrates CPU, GPU, memory, and I/0 controllers.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Operating System: </a:t>
            </a:r>
            <a:r>
              <a:rPr lang="en-IN" sz="1800" dirty="0">
                <a:latin typeface="Times New Roman" panose="02020603050405020304" pitchFamily="18" charset="0"/>
                <a:cs typeface="Times New Roman" panose="02020603050405020304" pitchFamily="18" charset="0"/>
              </a:rPr>
              <a:t>Typically runs on Raspberry Pi OS (Linux based).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GPIO Pins</a:t>
            </a:r>
            <a:r>
              <a:rPr lang="en-IN" sz="1800" dirty="0">
                <a:latin typeface="Times New Roman" panose="02020603050405020304" pitchFamily="18" charset="0"/>
                <a:cs typeface="Times New Roman" panose="02020603050405020304" pitchFamily="18" charset="0"/>
              </a:rPr>
              <a:t>: Allows interfacing with other hardware components </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Specifications</a:t>
            </a:r>
          </a:p>
          <a:p>
            <a:r>
              <a:rPr lang="en-IN"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Processor: </a:t>
            </a:r>
            <a:r>
              <a:rPr lang="en-IN" sz="1800" dirty="0">
                <a:latin typeface="Times New Roman" panose="02020603050405020304" pitchFamily="18" charset="0"/>
                <a:cs typeface="Times New Roman" panose="02020603050405020304" pitchFamily="18" charset="0"/>
              </a:rPr>
              <a:t>Quad-core Cortex-A72 (ARM v8) 64-bit SoC @ 1.5GHz or 1.8GHz</a:t>
            </a:r>
            <a:r>
              <a:rPr lang="en-IN" sz="18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Memory:</a:t>
            </a:r>
            <a:r>
              <a:rPr lang="en-IN" sz="1800" dirty="0">
                <a:latin typeface="Times New Roman" panose="02020603050405020304" pitchFamily="18" charset="0"/>
                <a:cs typeface="Times New Roman" panose="02020603050405020304" pitchFamily="18" charset="0"/>
              </a:rPr>
              <a:t> 1GB, 2GB, 4GB, or 8GB LPDDR4-3200 SDRAM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Wireless: </a:t>
            </a:r>
            <a:r>
              <a:rPr lang="en-IN" sz="1800" dirty="0">
                <a:latin typeface="Times New Roman" panose="02020603050405020304" pitchFamily="18" charset="0"/>
                <a:cs typeface="Times New Roman" panose="02020603050405020304" pitchFamily="18" charset="0"/>
              </a:rPr>
              <a:t>2.4 GHz and 5.0 GHz IEEE 802.11ac, Bluetooth 5.0, BLE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Ethernet: </a:t>
            </a:r>
            <a:r>
              <a:rPr lang="en-IN" sz="1800" dirty="0">
                <a:latin typeface="Times New Roman" panose="02020603050405020304" pitchFamily="18" charset="0"/>
                <a:cs typeface="Times New Roman" panose="02020603050405020304" pitchFamily="18" charset="0"/>
              </a:rPr>
              <a:t>Gigabit Ethernet.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USB Ports: </a:t>
            </a:r>
            <a:r>
              <a:rPr lang="en-IN" sz="1800" dirty="0">
                <a:latin typeface="Times New Roman" panose="02020603050405020304" pitchFamily="18" charset="0"/>
                <a:cs typeface="Times New Roman" panose="02020603050405020304" pitchFamily="18" charset="0"/>
              </a:rPr>
              <a:t>2 USB 3.0 and 2 USB 2.0 ports.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Video Output: </a:t>
            </a:r>
            <a:r>
              <a:rPr lang="en-IN" sz="1800" dirty="0">
                <a:latin typeface="Times New Roman" panose="02020603050405020304" pitchFamily="18" charset="0"/>
                <a:cs typeface="Times New Roman" panose="02020603050405020304" pitchFamily="18" charset="0"/>
              </a:rPr>
              <a:t>2 micro-HDMI ports supporting up to 4Kp60.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Storage: </a:t>
            </a:r>
            <a:r>
              <a:rPr lang="en-IN" sz="1800" dirty="0">
                <a:latin typeface="Times New Roman" panose="02020603050405020304" pitchFamily="18" charset="0"/>
                <a:cs typeface="Times New Roman" panose="02020603050405020304" pitchFamily="18" charset="0"/>
              </a:rPr>
              <a:t>Micro-SD card slot.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Power Supply: </a:t>
            </a:r>
            <a:r>
              <a:rPr lang="en-IN" sz="1800" dirty="0">
                <a:latin typeface="Times New Roman" panose="02020603050405020304" pitchFamily="18" charset="0"/>
                <a:cs typeface="Times New Roman" panose="02020603050405020304" pitchFamily="18" charset="0"/>
              </a:rPr>
              <a:t>5V DC via USB-C connector (minimum 3A).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Other Ports: </a:t>
            </a:r>
            <a:r>
              <a:rPr lang="en-IN" sz="1800" dirty="0">
                <a:latin typeface="Times New Roman" panose="02020603050405020304" pitchFamily="18" charset="0"/>
                <a:cs typeface="Times New Roman" panose="02020603050405020304" pitchFamily="18" charset="0"/>
              </a:rPr>
              <a:t>MIPI DSI display port, MIPI CSI camera port, 4-pole stereo audio and composite video port.</a:t>
            </a:r>
          </a:p>
        </p:txBody>
      </p:sp>
      <p:pic>
        <p:nvPicPr>
          <p:cNvPr id="1030" name="Picture 6" descr="Raspberry Pi 4 Specifications">
            <a:extLst>
              <a:ext uri="{FF2B5EF4-FFF2-40B4-BE49-F238E27FC236}">
                <a16:creationId xmlns:a16="http://schemas.microsoft.com/office/drawing/2014/main" id="{E6A1A292-4B21-521D-FE3C-A8FFE23EB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 y="2797105"/>
            <a:ext cx="5438775" cy="3238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97C3AA-1B33-E2C7-1643-F89C5D9332D5}"/>
              </a:ext>
            </a:extLst>
          </p:cNvPr>
          <p:cNvSpPr txBox="1"/>
          <p:nvPr/>
        </p:nvSpPr>
        <p:spPr>
          <a:xfrm>
            <a:off x="762000" y="141732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Raspberry PI 4 Model B</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73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ED5C527E-AAEB-D7E6-E04C-056E8145CA5F}"/>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5F5AC28E-9821-C2AD-090B-59C9F97195BE}"/>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0A4D46B6-F313-A03E-115E-18E4007AF92D}"/>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73B4F887-0CE5-44BC-46AC-259A572AE9CF}"/>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DB02DF9-515A-E06F-0612-5D3BBE372A81}"/>
              </a:ext>
            </a:extLst>
          </p:cNvPr>
          <p:cNvSpPr txBox="1"/>
          <p:nvPr/>
        </p:nvSpPr>
        <p:spPr>
          <a:xfrm>
            <a:off x="5928360" y="1600200"/>
            <a:ext cx="8351520" cy="501675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The trigger pin sends a 10 us pulse to emit ultrasonic waves at 40 kHz. </a:t>
            </a:r>
          </a:p>
          <a:p>
            <a:pPr marL="342900" indent="-342900">
              <a:buAutoNum type="arabicPeriod"/>
            </a:pPr>
            <a:r>
              <a:rPr lang="en-US" sz="2000" dirty="0">
                <a:latin typeface="Times New Roman" panose="02020603050405020304" pitchFamily="18" charset="0"/>
                <a:cs typeface="Times New Roman" panose="02020603050405020304" pitchFamily="18" charset="0"/>
              </a:rPr>
              <a:t>The sensor transmits an 8-cycle burst of ultrasonic sound waves. </a:t>
            </a:r>
          </a:p>
          <a:p>
            <a:pPr marL="342900" indent="-342900">
              <a:buAutoNum type="arabicPeriod"/>
            </a:pPr>
            <a:r>
              <a:rPr lang="en-US" sz="2000" dirty="0">
                <a:latin typeface="Times New Roman" panose="02020603050405020304" pitchFamily="18" charset="0"/>
                <a:cs typeface="Times New Roman" panose="02020603050405020304" pitchFamily="18" charset="0"/>
              </a:rPr>
              <a:t>When these waves hit an object, they reflect back to the sensor. </a:t>
            </a:r>
          </a:p>
          <a:p>
            <a:pPr marL="342900" indent="-342900">
              <a:buAutoNum type="arabicPeriod"/>
            </a:pPr>
            <a:r>
              <a:rPr lang="en-US" sz="2000" dirty="0">
                <a:latin typeface="Times New Roman" panose="02020603050405020304" pitchFamily="18" charset="0"/>
                <a:cs typeface="Times New Roman" panose="02020603050405020304" pitchFamily="18" charset="0"/>
              </a:rPr>
              <a:t>The echo pin receives the reflected waves, and the sensor calculates echo pin receive the distance based on the time difference between sending and receiving the pulse.</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1.   Operating Voltage: </a:t>
            </a:r>
            <a:r>
              <a:rPr lang="en-IN" sz="2000" dirty="0">
                <a:latin typeface="Times New Roman" panose="02020603050405020304" pitchFamily="18" charset="0"/>
                <a:cs typeface="Times New Roman" panose="02020603050405020304" pitchFamily="18" charset="0"/>
              </a:rPr>
              <a:t>5V DC, Operating Current: 15 mA.</a:t>
            </a:r>
          </a:p>
          <a:p>
            <a:r>
              <a:rPr lang="en-US" sz="2000" b="1" dirty="0">
                <a:latin typeface="Times New Roman" panose="02020603050405020304" pitchFamily="18" charset="0"/>
                <a:cs typeface="Times New Roman" panose="02020603050405020304" pitchFamily="18" charset="0"/>
              </a:rPr>
              <a:t>2.   Ultrasonic Frequency: </a:t>
            </a:r>
            <a:r>
              <a:rPr lang="en-US" sz="2000" dirty="0">
                <a:latin typeface="Times New Roman" panose="02020603050405020304" pitchFamily="18" charset="0"/>
                <a:cs typeface="Times New Roman" panose="02020603050405020304" pitchFamily="18" charset="0"/>
              </a:rPr>
              <a:t>40 kHz, with a measuring range of 2 cm to 400 cm.</a:t>
            </a:r>
          </a:p>
          <a:p>
            <a:r>
              <a:rPr lang="en-US" sz="2000" b="1" dirty="0">
                <a:latin typeface="Times New Roman" panose="02020603050405020304" pitchFamily="18" charset="0"/>
                <a:cs typeface="Times New Roman" panose="02020603050405020304" pitchFamily="18" charset="0"/>
              </a:rPr>
              <a:t>3.   Accuracy:</a:t>
            </a:r>
            <a:r>
              <a:rPr lang="en-US" sz="2000" dirty="0">
                <a:latin typeface="Times New Roman" panose="02020603050405020304" pitchFamily="18" charset="0"/>
                <a:cs typeface="Times New Roman" panose="02020603050405020304" pitchFamily="18" charset="0"/>
              </a:rPr>
              <a:t> ±3 mm, with a measuring angle of 15 degrees.</a:t>
            </a:r>
          </a:p>
          <a:p>
            <a:r>
              <a:rPr lang="en-US" sz="2000" b="1" dirty="0">
                <a:latin typeface="Times New Roman" panose="02020603050405020304" pitchFamily="18" charset="0"/>
                <a:cs typeface="Times New Roman" panose="02020603050405020304" pitchFamily="18" charset="0"/>
              </a:rPr>
              <a:t>4.   Trigger Pulse Duration: </a:t>
            </a:r>
            <a:r>
              <a:rPr lang="en-US" sz="2000" dirty="0">
                <a:latin typeface="Times New Roman" panose="02020603050405020304" pitchFamily="18" charset="0"/>
                <a:cs typeface="Times New Roman" panose="02020603050405020304" pitchFamily="18" charset="0"/>
              </a:rPr>
              <a:t>10 us, Echo Pulse Output proportional to distance                             measured.</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FF2735-0EDA-357F-68CA-C9C7D06C309E}"/>
              </a:ext>
            </a:extLst>
          </p:cNvPr>
          <p:cNvSpPr txBox="1"/>
          <p:nvPr/>
        </p:nvSpPr>
        <p:spPr>
          <a:xfrm>
            <a:off x="716280" y="70104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Ultrasonic Sensor (HC-SR04)</a:t>
            </a: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1CAB387-BFA2-A94E-5716-49DFADCC658E}"/>
              </a:ext>
            </a:extLst>
          </p:cNvPr>
          <p:cNvPicPr>
            <a:picLocks noChangeAspect="1"/>
          </p:cNvPicPr>
          <p:nvPr/>
        </p:nvPicPr>
        <p:blipFill>
          <a:blip r:embed="rId3"/>
          <a:stretch>
            <a:fillRect/>
          </a:stretch>
        </p:blipFill>
        <p:spPr>
          <a:xfrm>
            <a:off x="245689" y="2435661"/>
            <a:ext cx="5436982" cy="3345835"/>
          </a:xfrm>
          <a:prstGeom prst="rect">
            <a:avLst/>
          </a:prstGeom>
        </p:spPr>
      </p:pic>
    </p:spTree>
    <p:extLst>
      <p:ext uri="{BB962C8B-B14F-4D97-AF65-F5344CB8AC3E}">
        <p14:creationId xmlns:p14="http://schemas.microsoft.com/office/powerpoint/2010/main" val="3755104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2621</Words>
  <Application>Microsoft Office PowerPoint</Application>
  <PresentationFormat>Custom</PresentationFormat>
  <Paragraphs>292</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Times New Roman</vt:lpstr>
      <vt:lpstr>Aparajita</vt:lpstr>
      <vt:lpstr>Noto Sans Symbols</vt:lpstr>
      <vt:lpstr>Calibri</vt: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abhiman bade</cp:lastModifiedBy>
  <cp:revision>26</cp:revision>
  <cp:lastPrinted>2024-10-24T16:27:04Z</cp:lastPrinted>
  <dcterms:created xsi:type="dcterms:W3CDTF">2024-06-28T04:26:04Z</dcterms:created>
  <dcterms:modified xsi:type="dcterms:W3CDTF">2024-11-30T09:43:12Z</dcterms:modified>
</cp:coreProperties>
</file>