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61" r:id="rId6"/>
    <p:sldId id="262" r:id="rId7"/>
    <p:sldId id="259" r:id="rId8"/>
    <p:sldId id="263" r:id="rId9"/>
    <p:sldId id="264" r:id="rId10"/>
    <p:sldId id="276" r:id="rId11"/>
    <p:sldId id="265" r:id="rId12"/>
    <p:sldId id="266" r:id="rId13"/>
    <p:sldId id="281" r:id="rId14"/>
    <p:sldId id="282" r:id="rId15"/>
    <p:sldId id="283" r:id="rId16"/>
    <p:sldId id="285" r:id="rId17"/>
    <p:sldId id="269" r:id="rId18"/>
    <p:sldId id="270" r:id="rId19"/>
    <p:sldId id="274" r:id="rId20"/>
    <p:sldId id="272" r:id="rId21"/>
  </p:sldIdLst>
  <p:sldSz cx="14630400" cy="8229600"/>
  <p:notesSz cx="8229600" cy="14630400"/>
  <p:embeddedFontLst>
    <p:embeddedFont>
      <p:font typeface="Aparajita" panose="02020603050405020304" pitchFamily="18" charset="0"/>
      <p:regular r:id="rId23"/>
      <p:bold r:id="rId24"/>
      <p:italic r:id="rId25"/>
      <p:boldItalic r:id="rId26"/>
    </p:embeddedFont>
    <p:embeddedFont>
      <p:font typeface="Gelasi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65" d="100"/>
          <a:sy n="65"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93498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58615"/>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610165" y="2761589"/>
            <a:ext cx="7288795" cy="1175949"/>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4366381" y="4292063"/>
            <a:ext cx="8594705" cy="2571907"/>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Vaibhav </a:t>
            </a:r>
            <a:r>
              <a:rPr lang="en-IN" sz="2430" b="1" i="0" u="none" strike="noStrike" cap="none" dirty="0" err="1">
                <a:solidFill>
                  <a:srgbClr val="746558"/>
                </a:solidFill>
                <a:latin typeface="Times New Roman"/>
                <a:ea typeface="Times New Roman"/>
                <a:cs typeface="Times New Roman"/>
                <a:sym typeface="Times New Roman"/>
              </a:rPr>
              <a:t>Nrupnarayan</a:t>
            </a:r>
            <a:r>
              <a:rPr lang="en-IN" sz="2430" b="1" i="0" u="none" strike="noStrike" cap="none" dirty="0">
                <a:solidFill>
                  <a:srgbClr val="746558"/>
                </a:solidFill>
                <a:latin typeface="Times New Roman"/>
                <a:ea typeface="Times New Roman"/>
                <a:cs typeface="Times New Roman"/>
                <a:sym typeface="Times New Roman"/>
              </a:rPr>
              <a:t> (A-47)</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Harish Bagul (A-24)</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a:t>
            </a:r>
            <a:r>
              <a:rPr lang="en-IN" sz="2430" b="1" i="0" u="none" strike="noStrike" cap="none" dirty="0" err="1">
                <a:solidFill>
                  <a:srgbClr val="746558"/>
                </a:solidFill>
                <a:latin typeface="Times New Roman"/>
                <a:ea typeface="Times New Roman"/>
                <a:cs typeface="Times New Roman"/>
                <a:sym typeface="Times New Roman"/>
              </a:rPr>
              <a:t>Abhiman</a:t>
            </a:r>
            <a:r>
              <a:rPr lang="en-IN" sz="2430" b="1" i="0" u="none" strike="noStrike" cap="none" dirty="0">
                <a:solidFill>
                  <a:srgbClr val="746558"/>
                </a:solidFill>
                <a:latin typeface="Times New Roman"/>
                <a:ea typeface="Times New Roman"/>
                <a:cs typeface="Times New Roman"/>
                <a:sym typeface="Times New Roman"/>
              </a:rPr>
              <a:t> Bade (A-03)</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366381" y="6378395"/>
            <a:ext cx="4880180" cy="743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r>
              <a:rPr lang="en-IN" dirty="0">
                <a:ea typeface="Times New Roman"/>
              </a:rPr>
              <a:t>                      </a:t>
            </a: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2181040" y="2371368"/>
            <a:ext cx="994895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ctr"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4091698" y="833255"/>
            <a:ext cx="10149840"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4366381" y="171535"/>
            <a:ext cx="10458450" cy="984885"/>
          </a:xfrm>
          <a:prstGeom prst="rect">
            <a:avLst/>
          </a:prstGeom>
          <a:noFill/>
        </p:spPr>
        <p:txBody>
          <a:bodyPr wrap="square" rtlCol="0">
            <a:spAutoFit/>
          </a:bodyPr>
          <a:lstStyle/>
          <a:p>
            <a:r>
              <a:rPr lang="en-IN" sz="2900" b="1" dirty="0" err="1">
                <a:latin typeface="Times New Roman" panose="02020603050405020304" pitchFamily="18" charset="0"/>
                <a:cs typeface="Times New Roman" panose="02020603050405020304" pitchFamily="18" charset="0"/>
              </a:rPr>
              <a:t>G.H.Raisoni</a:t>
            </a:r>
            <a:r>
              <a:rPr lang="en-IN" sz="2900" b="1" dirty="0">
                <a:latin typeface="Times New Roman" panose="02020603050405020304" pitchFamily="18" charset="0"/>
                <a:cs typeface="Times New Roman" panose="02020603050405020304" pitchFamily="18" charset="0"/>
              </a:rPr>
              <a:t> College Of Engineering And Management, Pune</a:t>
            </a:r>
          </a:p>
          <a:p>
            <a:endParaRPr lang="en-IN" sz="2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6155654" y="3773571"/>
            <a:ext cx="4197816"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REVIEW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7965638" y="5908819"/>
            <a:ext cx="3003423" cy="17118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69641" y="2860053"/>
            <a:ext cx="566728" cy="62716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Components Used:</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a:bodyPr>
          <a:lstStyle/>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Components:</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Raspberry Pi 4 - Model B (4 GB ram)</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Arduino mini</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rPr>
              <a:t>12V geared DC motors 2</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1.2mA 12v Battery pack.</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 Voltage regulator.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L293D motor Driver.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Ultrasonic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IR colour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8 MP camera</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5V Servo motor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8;g2f1be03ef2b_0_7">
            <a:extLst>
              <a:ext uri="{FF2B5EF4-FFF2-40B4-BE49-F238E27FC236}">
                <a16:creationId xmlns:a16="http://schemas.microsoft.com/office/drawing/2014/main" id="{C2A22C4A-6DAD-D485-66FB-1B33C29B14DC}"/>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 name="TextBox 12">
            <a:extLst>
              <a:ext uri="{FF2B5EF4-FFF2-40B4-BE49-F238E27FC236}">
                <a16:creationId xmlns:a16="http://schemas.microsoft.com/office/drawing/2014/main" id="{23AC09BB-C0C0-B53A-B801-839A648E9DC6}"/>
              </a:ext>
            </a:extLst>
          </p:cNvPr>
          <p:cNvSpPr txBox="1"/>
          <p:nvPr/>
        </p:nvSpPr>
        <p:spPr>
          <a:xfrm>
            <a:off x="6493844" y="2698632"/>
            <a:ext cx="2336144" cy="350865"/>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Detected Leaves</a:t>
            </a:r>
            <a:endParaRPr lang="en-IN" sz="168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239D4BE-3765-6D61-1970-05F9EE976A49}"/>
              </a:ext>
            </a:extLst>
          </p:cNvPr>
          <p:cNvSpPr txBox="1"/>
          <p:nvPr/>
        </p:nvSpPr>
        <p:spPr>
          <a:xfrm>
            <a:off x="4776339" y="5647733"/>
            <a:ext cx="2253554"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Prediction of Plant Health </a:t>
            </a:r>
            <a:endParaRPr lang="en-IN" sz="168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59D85B07-CE85-4027-78F5-89D7FE5BC1E3}"/>
              </a:ext>
            </a:extLst>
          </p:cNvPr>
          <p:cNvSpPr/>
          <p:nvPr/>
        </p:nvSpPr>
        <p:spPr>
          <a:xfrm>
            <a:off x="1307881" y="1621777"/>
            <a:ext cx="4353725" cy="24416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dirty="0"/>
          </a:p>
        </p:txBody>
      </p:sp>
      <p:sp>
        <p:nvSpPr>
          <p:cNvPr id="3" name="Rectangle: Rounded Corners 2">
            <a:extLst>
              <a:ext uri="{FF2B5EF4-FFF2-40B4-BE49-F238E27FC236}">
                <a16:creationId xmlns:a16="http://schemas.microsoft.com/office/drawing/2014/main" id="{D31909A1-62CF-F2DE-EF14-77D827E040E4}"/>
              </a:ext>
            </a:extLst>
          </p:cNvPr>
          <p:cNvSpPr/>
          <p:nvPr/>
        </p:nvSpPr>
        <p:spPr>
          <a:xfrm>
            <a:off x="8170388" y="4727873"/>
            <a:ext cx="4090396" cy="2343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a:p>
        </p:txBody>
      </p:sp>
      <p:sp>
        <p:nvSpPr>
          <p:cNvPr id="9" name="Rectangle 8">
            <a:extLst>
              <a:ext uri="{FF2B5EF4-FFF2-40B4-BE49-F238E27FC236}">
                <a16:creationId xmlns:a16="http://schemas.microsoft.com/office/drawing/2014/main" id="{9C78F7CE-217B-BC42-9C2E-19214F41D616}"/>
              </a:ext>
            </a:extLst>
          </p:cNvPr>
          <p:cNvSpPr/>
          <p:nvPr/>
        </p:nvSpPr>
        <p:spPr>
          <a:xfrm>
            <a:off x="2717457" y="2334337"/>
            <a:ext cx="1234806" cy="88639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19" name="Rectangle 18">
            <a:extLst>
              <a:ext uri="{FF2B5EF4-FFF2-40B4-BE49-F238E27FC236}">
                <a16:creationId xmlns:a16="http://schemas.microsoft.com/office/drawing/2014/main" id="{A05F13CD-8063-EA7F-D6AB-2BE19E57025D}"/>
              </a:ext>
            </a:extLst>
          </p:cNvPr>
          <p:cNvSpPr/>
          <p:nvPr/>
        </p:nvSpPr>
        <p:spPr>
          <a:xfrm>
            <a:off x="4196500" y="2337577"/>
            <a:ext cx="1234806" cy="88315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1" name="Rectangle 20">
            <a:extLst>
              <a:ext uri="{FF2B5EF4-FFF2-40B4-BE49-F238E27FC236}">
                <a16:creationId xmlns:a16="http://schemas.microsoft.com/office/drawing/2014/main" id="{F0523FDC-E522-0AE4-C2C0-897A36CCCDF2}"/>
              </a:ext>
            </a:extLst>
          </p:cNvPr>
          <p:cNvSpPr/>
          <p:nvPr/>
        </p:nvSpPr>
        <p:spPr>
          <a:xfrm>
            <a:off x="9603836" y="5593096"/>
            <a:ext cx="1415541" cy="77636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2" name="Rectangle 21">
            <a:extLst>
              <a:ext uri="{FF2B5EF4-FFF2-40B4-BE49-F238E27FC236}">
                <a16:creationId xmlns:a16="http://schemas.microsoft.com/office/drawing/2014/main" id="{77759D36-0357-817B-B9AF-963B7811AC6B}"/>
              </a:ext>
            </a:extLst>
          </p:cNvPr>
          <p:cNvSpPr/>
          <p:nvPr/>
        </p:nvSpPr>
        <p:spPr>
          <a:xfrm>
            <a:off x="8253151" y="5621460"/>
            <a:ext cx="993730" cy="77636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3" name="TextBox 22">
            <a:extLst>
              <a:ext uri="{FF2B5EF4-FFF2-40B4-BE49-F238E27FC236}">
                <a16:creationId xmlns:a16="http://schemas.microsoft.com/office/drawing/2014/main" id="{2B27997C-C59C-4BFB-F055-A69F04837201}"/>
              </a:ext>
            </a:extLst>
          </p:cNvPr>
          <p:cNvSpPr txBox="1"/>
          <p:nvPr/>
        </p:nvSpPr>
        <p:spPr>
          <a:xfrm>
            <a:off x="2597773" y="1800305"/>
            <a:ext cx="3197454"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Leaves Detection</a:t>
            </a:r>
            <a:endParaRPr lang="en-IN" sz="168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55D60F9-17AE-6E21-3409-7A01EAFE99E3}"/>
              </a:ext>
            </a:extLst>
          </p:cNvPr>
          <p:cNvSpPr txBox="1"/>
          <p:nvPr/>
        </p:nvSpPr>
        <p:spPr>
          <a:xfrm>
            <a:off x="2839479" y="2454255"/>
            <a:ext cx="1104595"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8mp camera</a:t>
            </a:r>
            <a:endParaRPr lang="en-IN" sz="168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099B1C9-397B-4AB7-1A29-AA66F555EA4E}"/>
              </a:ext>
            </a:extLst>
          </p:cNvPr>
          <p:cNvSpPr txBox="1"/>
          <p:nvPr/>
        </p:nvSpPr>
        <p:spPr>
          <a:xfrm>
            <a:off x="4203238" y="2380407"/>
            <a:ext cx="1301143" cy="867930"/>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Detect leaf (green or not)</a:t>
            </a:r>
          </a:p>
        </p:txBody>
      </p:sp>
      <p:sp>
        <p:nvSpPr>
          <p:cNvPr id="26" name="TextBox 25">
            <a:extLst>
              <a:ext uri="{FF2B5EF4-FFF2-40B4-BE49-F238E27FC236}">
                <a16:creationId xmlns:a16="http://schemas.microsoft.com/office/drawing/2014/main" id="{3A01996C-A653-B2A9-D3AE-BCB84F43ADBD}"/>
              </a:ext>
            </a:extLst>
          </p:cNvPr>
          <p:cNvSpPr txBox="1"/>
          <p:nvPr/>
        </p:nvSpPr>
        <p:spPr>
          <a:xfrm>
            <a:off x="3057157" y="3483396"/>
            <a:ext cx="1894637" cy="313932"/>
          </a:xfrm>
          <a:prstGeom prst="rect">
            <a:avLst/>
          </a:prstGeom>
          <a:noFill/>
        </p:spPr>
        <p:txBody>
          <a:bodyPr wrap="square" rtlCol="0">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9DEE850-51DD-7A56-AA09-6766D26D65F9}"/>
              </a:ext>
            </a:extLst>
          </p:cNvPr>
          <p:cNvSpPr txBox="1"/>
          <p:nvPr/>
        </p:nvSpPr>
        <p:spPr>
          <a:xfrm>
            <a:off x="9453393" y="4910726"/>
            <a:ext cx="1828800"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Classification</a:t>
            </a:r>
            <a:endParaRPr lang="en-IN" sz="168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2786265-4D1A-DD09-478D-BCE1FD30428A}"/>
              </a:ext>
            </a:extLst>
          </p:cNvPr>
          <p:cNvSpPr txBox="1"/>
          <p:nvPr/>
        </p:nvSpPr>
        <p:spPr>
          <a:xfrm>
            <a:off x="9774832" y="6563255"/>
            <a:ext cx="881507" cy="313932"/>
          </a:xfrm>
          <a:prstGeom prst="rect">
            <a:avLst/>
          </a:prstGeom>
          <a:noFill/>
        </p:spPr>
        <p:txBody>
          <a:bodyPr wrap="square">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E3AF6112-9A12-B7B9-E340-73E24B377DD2}"/>
              </a:ext>
            </a:extLst>
          </p:cNvPr>
          <p:cNvSpPr txBox="1"/>
          <p:nvPr/>
        </p:nvSpPr>
        <p:spPr>
          <a:xfrm>
            <a:off x="9740119" y="5643460"/>
            <a:ext cx="1255348"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Dot in green leaf </a:t>
            </a:r>
            <a:endParaRPr lang="en-IN" sz="1680" dirty="0">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7CD83EB7-47DD-6D67-108A-C6405992BED8}"/>
              </a:ext>
            </a:extLst>
          </p:cNvPr>
          <p:cNvCxnSpPr>
            <a:cxnSpLocks/>
            <a:endCxn id="22" idx="3"/>
          </p:cNvCxnSpPr>
          <p:nvPr/>
        </p:nvCxnSpPr>
        <p:spPr>
          <a:xfrm flipH="1">
            <a:off x="9246881" y="6009641"/>
            <a:ext cx="356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CD495FBC-4796-2AC0-2CDF-6B2C0112D3F2}"/>
              </a:ext>
            </a:extLst>
          </p:cNvPr>
          <p:cNvSpPr txBox="1"/>
          <p:nvPr/>
        </p:nvSpPr>
        <p:spPr>
          <a:xfrm>
            <a:off x="8250944" y="5676578"/>
            <a:ext cx="863670" cy="609398"/>
          </a:xfrm>
          <a:prstGeom prst="rect">
            <a:avLst/>
          </a:prstGeom>
          <a:noFill/>
        </p:spPr>
        <p:txBody>
          <a:bodyPr wrap="square" rtlCol="0">
            <a:spAutoFit/>
          </a:bodyPr>
          <a:lstStyle/>
          <a:p>
            <a:r>
              <a:rPr lang="en-US" sz="1260" dirty="0"/>
              <a:t> </a:t>
            </a:r>
            <a:r>
              <a:rPr lang="en-US" sz="1680" dirty="0">
                <a:latin typeface="Times New Roman" panose="02020603050405020304" pitchFamily="18" charset="0"/>
                <a:cs typeface="Times New Roman" panose="02020603050405020304" pitchFamily="18" charset="0"/>
              </a:rPr>
              <a:t>healthy or not</a:t>
            </a:r>
            <a:endParaRPr lang="en-IN" sz="1680" dirty="0">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4D29F027-8865-418E-7E9B-D6B84EE1CDDA}"/>
              </a:ext>
            </a:extLst>
          </p:cNvPr>
          <p:cNvCxnSpPr/>
          <p:nvPr/>
        </p:nvCxnSpPr>
        <p:spPr>
          <a:xfrm>
            <a:off x="2475772" y="2775916"/>
            <a:ext cx="244237" cy="1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674174B3-DBF7-526D-170C-8F14802D124B}"/>
              </a:ext>
            </a:extLst>
          </p:cNvPr>
          <p:cNvCxnSpPr>
            <a:cxnSpLocks/>
          </p:cNvCxnSpPr>
          <p:nvPr/>
        </p:nvCxnSpPr>
        <p:spPr>
          <a:xfrm flipH="1">
            <a:off x="11019377" y="5966598"/>
            <a:ext cx="1939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DB7ED9A1-B631-50BA-E5A3-9270372D225C}"/>
              </a:ext>
            </a:extLst>
          </p:cNvPr>
          <p:cNvCxnSpPr>
            <a:cxnSpLocks/>
          </p:cNvCxnSpPr>
          <p:nvPr/>
        </p:nvCxnSpPr>
        <p:spPr>
          <a:xfrm>
            <a:off x="10377766" y="3872275"/>
            <a:ext cx="0" cy="81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948513CA-9B78-6F90-952E-F6E5D1C4CDE2}"/>
              </a:ext>
            </a:extLst>
          </p:cNvPr>
          <p:cNvCxnSpPr>
            <a:cxnSpLocks/>
          </p:cNvCxnSpPr>
          <p:nvPr/>
        </p:nvCxnSpPr>
        <p:spPr>
          <a:xfrm>
            <a:off x="5682281" y="2848969"/>
            <a:ext cx="7513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198C78F5-DF70-5073-D10A-A75AFDA2FEEE}"/>
              </a:ext>
            </a:extLst>
          </p:cNvPr>
          <p:cNvSpPr txBox="1"/>
          <p:nvPr/>
        </p:nvSpPr>
        <p:spPr>
          <a:xfrm>
            <a:off x="6433640" y="2673536"/>
            <a:ext cx="1644989" cy="350865"/>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292B6D1B-4997-D11F-777B-9C678FFC6DA9}"/>
              </a:ext>
            </a:extLst>
          </p:cNvPr>
          <p:cNvSpPr txBox="1"/>
          <p:nvPr/>
        </p:nvSpPr>
        <p:spPr>
          <a:xfrm>
            <a:off x="4737805" y="5621460"/>
            <a:ext cx="1890510" cy="609398"/>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06295BB2-EB71-2617-08B2-9BF15B4DC125}"/>
              </a:ext>
            </a:extLst>
          </p:cNvPr>
          <p:cNvCxnSpPr>
            <a:cxnSpLocks/>
          </p:cNvCxnSpPr>
          <p:nvPr/>
        </p:nvCxnSpPr>
        <p:spPr>
          <a:xfrm>
            <a:off x="8078629" y="2859720"/>
            <a:ext cx="599004" cy="14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0E966A5D-E670-31C0-BAF8-520E3F57F3D9}"/>
              </a:ext>
            </a:extLst>
          </p:cNvPr>
          <p:cNvCxnSpPr>
            <a:cxnSpLocks/>
            <a:endCxn id="19" idx="1"/>
          </p:cNvCxnSpPr>
          <p:nvPr/>
        </p:nvCxnSpPr>
        <p:spPr>
          <a:xfrm>
            <a:off x="3959001" y="2775916"/>
            <a:ext cx="237499" cy="3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83292927-41F2-5384-AA98-F89CD9BA2500}"/>
              </a:ext>
            </a:extLst>
          </p:cNvPr>
          <p:cNvSpPr txBox="1"/>
          <p:nvPr/>
        </p:nvSpPr>
        <p:spPr>
          <a:xfrm>
            <a:off x="12154628" y="2255433"/>
            <a:ext cx="1377708" cy="88639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Raspberry Pi</a:t>
            </a:r>
            <a:endParaRPr lang="en-IN" sz="1800" dirty="0"/>
          </a:p>
          <a:p>
            <a:r>
              <a:rPr lang="en-US" sz="1680" dirty="0">
                <a:latin typeface="Times New Roman" panose="02020603050405020304" pitchFamily="18" charset="0"/>
                <a:cs typeface="Times New Roman" panose="02020603050405020304" pitchFamily="18" charset="0"/>
              </a:rPr>
              <a:t>Trained</a:t>
            </a:r>
          </a:p>
          <a:p>
            <a:r>
              <a:rPr lang="en-US" sz="1680" dirty="0">
                <a:latin typeface="Times New Roman" panose="02020603050405020304" pitchFamily="18" charset="0"/>
                <a:cs typeface="Times New Roman" panose="02020603050405020304" pitchFamily="18" charset="0"/>
              </a:rPr>
              <a:t> Model</a:t>
            </a:r>
            <a:endParaRPr lang="en-IN" sz="1680" dirty="0">
              <a:latin typeface="Times New Roman" panose="02020603050405020304" pitchFamily="18"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05BC13CA-FB6B-E62B-1BBF-EFD09397E6B0}"/>
              </a:ext>
            </a:extLst>
          </p:cNvPr>
          <p:cNvCxnSpPr>
            <a:cxnSpLocks/>
          </p:cNvCxnSpPr>
          <p:nvPr/>
        </p:nvCxnSpPr>
        <p:spPr>
          <a:xfrm flipH="1">
            <a:off x="6627536" y="5899429"/>
            <a:ext cx="15428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6" name="Picture 2" descr="Leaf spot - Wikipedia">
            <a:extLst>
              <a:ext uri="{FF2B5EF4-FFF2-40B4-BE49-F238E27FC236}">
                <a16:creationId xmlns:a16="http://schemas.microsoft.com/office/drawing/2014/main" id="{6FDFAB51-CDAF-41C1-C7D8-DA0C2495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3338" y="5526517"/>
            <a:ext cx="994970" cy="85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spberry PI 4 Model B With 2 GB RAM (Latest &amp; Original) at Rs 4050/unit in  Bengaluru">
            <a:extLst>
              <a:ext uri="{FF2B5EF4-FFF2-40B4-BE49-F238E27FC236}">
                <a16:creationId xmlns:a16="http://schemas.microsoft.com/office/drawing/2014/main" id="{44A3765E-960B-EDBA-B211-BFE94495F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1" t="19504" r="16913" b="27886"/>
          <a:stretch/>
        </p:blipFill>
        <p:spPr bwMode="auto">
          <a:xfrm>
            <a:off x="8677633" y="1529163"/>
            <a:ext cx="3400267" cy="2343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leaves of non-infected and infected plants. Neither type shows any... |  Download Scientific Diagram">
            <a:extLst>
              <a:ext uri="{FF2B5EF4-FFF2-40B4-BE49-F238E27FC236}">
                <a16:creationId xmlns:a16="http://schemas.microsoft.com/office/drawing/2014/main" id="{CA807452-5021-C4C6-0470-A5E76732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583" y="2319522"/>
            <a:ext cx="987450" cy="1035638"/>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29BB5B0C-F681-36E5-87BF-B7F9CABA688C}"/>
              </a:ext>
            </a:extLst>
          </p:cNvPr>
          <p:cNvSpPr txBox="1"/>
          <p:nvPr/>
        </p:nvSpPr>
        <p:spPr>
          <a:xfrm>
            <a:off x="1240092" y="370367"/>
            <a:ext cx="7827264" cy="523220"/>
          </a:xfrm>
          <a:prstGeom prst="rect">
            <a:avLst/>
          </a:prstGeom>
          <a:noFill/>
        </p:spPr>
        <p:txBody>
          <a:bodyPr wrap="square">
            <a:spAutoFit/>
          </a:bodyPr>
          <a:lstStyle/>
          <a:p>
            <a:r>
              <a:rPr lang="en-US" sz="2800" b="1" dirty="0">
                <a:solidFill>
                  <a:schemeClr val="dk1"/>
                </a:solidFill>
                <a:latin typeface="Times New Roman" panose="02020603050405020304" pitchFamily="18" charset="0"/>
                <a:ea typeface="Calibri"/>
                <a:cs typeface="Times New Roman" panose="02020603050405020304" pitchFamily="18" charset="0"/>
              </a:rPr>
              <a:t>Block Diagram :</a:t>
            </a:r>
            <a:endParaRPr lang="en-IN" sz="2800" b="1" dirty="0">
              <a:solidFill>
                <a:schemeClr val="dk1"/>
              </a:solidFill>
              <a:latin typeface="Times New Roman" panose="02020603050405020304" pitchFamily="18" charset="0"/>
              <a:ea typeface="Calibri"/>
              <a:cs typeface="Times New Roman" panose="02020603050405020304" pitchFamily="18" charset="0"/>
            </a:endParaRPr>
          </a:p>
        </p:txBody>
      </p:sp>
      <p:sp>
        <p:nvSpPr>
          <p:cNvPr id="4" name="TextBox 3">
            <a:extLst>
              <a:ext uri="{FF2B5EF4-FFF2-40B4-BE49-F238E27FC236}">
                <a16:creationId xmlns:a16="http://schemas.microsoft.com/office/drawing/2014/main" id="{016FD8EB-2E59-2A0B-0E2C-0217C1C2204C}"/>
              </a:ext>
            </a:extLst>
          </p:cNvPr>
          <p:cNvSpPr txBox="1"/>
          <p:nvPr/>
        </p:nvSpPr>
        <p:spPr>
          <a:xfrm>
            <a:off x="6802758" y="7542133"/>
            <a:ext cx="3226145" cy="350865"/>
          </a:xfrm>
          <a:prstGeom prst="rect">
            <a:avLst/>
          </a:prstGeom>
          <a:noFill/>
        </p:spPr>
        <p:txBody>
          <a:bodyPr wrap="square" rtlCol="0">
            <a:spAutoFit/>
          </a:bodyPr>
          <a:lstStyle/>
          <a:p>
            <a:r>
              <a:rPr lang="en-IN" sz="1680" dirty="0">
                <a:latin typeface="Times New Roman" panose="02020603050405020304" pitchFamily="18" charset="0"/>
                <a:cs typeface="Times New Roman" panose="02020603050405020304" pitchFamily="18" charset="0"/>
              </a:rPr>
              <a:t>Complete Block Diagram</a:t>
            </a:r>
          </a:p>
        </p:txBody>
      </p:sp>
    </p:spTree>
    <p:extLst>
      <p:ext uri="{BB962C8B-B14F-4D97-AF65-F5344CB8AC3E}">
        <p14:creationId xmlns:p14="http://schemas.microsoft.com/office/powerpoint/2010/main" val="211334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p:cNvSpPr/>
          <p:nvPr/>
        </p:nvSpPr>
        <p:spPr>
          <a:xfrm>
            <a:off x="936240" y="750332"/>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a:t>
            </a:r>
            <a:r>
              <a:rPr lang="en-IN" sz="2880" b="1" dirty="0" err="1">
                <a:solidFill>
                  <a:schemeClr val="dk1"/>
                </a:solidFill>
                <a:latin typeface="Times New Roman" panose="02020603050405020304" pitchFamily="18" charset="0"/>
                <a:ea typeface="Calibri"/>
                <a:cs typeface="Times New Roman" panose="02020603050405020304" pitchFamily="18" charset="0"/>
                <a:sym typeface="Calibri"/>
              </a:rPr>
              <a:t>Upto</a:t>
            </a: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 Date:</a:t>
            </a:r>
            <a:endParaRPr sz="288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p:cNvSpPr txBox="1"/>
          <p:nvPr/>
        </p:nvSpPr>
        <p:spPr>
          <a:xfrm>
            <a:off x="1482054" y="1672303"/>
            <a:ext cx="10899709" cy="3253671"/>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Used the different Python libraries such as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Tensorflow</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Keras</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OpenCV, Scikit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etc</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to make and train the Machine learning model.</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 </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582-E7ED-B7B2-85B8-DFA4430AF21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4032E647-3BAD-1AD6-4E5B-AEB1CF028397}"/>
              </a:ext>
            </a:extLst>
          </p:cNvPr>
          <p:cNvPicPr>
            <a:picLocks noGrp="1" noChangeAspect="1"/>
          </p:cNvPicPr>
          <p:nvPr>
            <p:ph idx="1"/>
          </p:nvPr>
        </p:nvPicPr>
        <p:blipFill>
          <a:blip r:embed="rId2"/>
          <a:stretch>
            <a:fillRect/>
          </a:stretch>
        </p:blipFill>
        <p:spPr/>
      </p:pic>
      <p:sp>
        <p:nvSpPr>
          <p:cNvPr id="4" name="Google Shape;68;p4">
            <a:extLst>
              <a:ext uri="{FF2B5EF4-FFF2-40B4-BE49-F238E27FC236}">
                <a16:creationId xmlns:a16="http://schemas.microsoft.com/office/drawing/2014/main" id="{E02E07F6-07BB-630B-35B1-F67278D8A66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9CF26030-3925-6BAC-4CA6-E92C79C0F95B}"/>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12" name="Picture 11">
            <a:extLst>
              <a:ext uri="{FF2B5EF4-FFF2-40B4-BE49-F238E27FC236}">
                <a16:creationId xmlns:a16="http://schemas.microsoft.com/office/drawing/2014/main" id="{83914BE8-10E0-0392-E193-AF2857FAEB38}"/>
              </a:ext>
            </a:extLst>
          </p:cNvPr>
          <p:cNvPicPr>
            <a:picLocks noChangeAspect="1"/>
          </p:cNvPicPr>
          <p:nvPr/>
        </p:nvPicPr>
        <p:blipFill>
          <a:blip r:embed="rId3"/>
          <a:stretch>
            <a:fillRect/>
          </a:stretch>
        </p:blipFill>
        <p:spPr>
          <a:xfrm>
            <a:off x="1441937" y="1485900"/>
            <a:ext cx="8522677" cy="6392008"/>
          </a:xfrm>
          <a:prstGeom prst="rect">
            <a:avLst/>
          </a:prstGeom>
        </p:spPr>
      </p:pic>
    </p:spTree>
    <p:extLst>
      <p:ext uri="{BB962C8B-B14F-4D97-AF65-F5344CB8AC3E}">
        <p14:creationId xmlns:p14="http://schemas.microsoft.com/office/powerpoint/2010/main" val="193385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DE3C-36CE-AA0A-FC8F-FDB4C3F77894}"/>
            </a:ext>
          </a:extLst>
        </p:cNvPr>
        <p:cNvGrpSpPr/>
        <p:nvPr/>
      </p:nvGrpSpPr>
      <p:grpSpPr>
        <a:xfrm>
          <a:off x="0" y="0"/>
          <a:ext cx="0" cy="0"/>
          <a:chOff x="0" y="0"/>
          <a:chExt cx="0" cy="0"/>
        </a:xfrm>
      </p:grpSpPr>
      <p:sp>
        <p:nvSpPr>
          <p:cNvPr id="13" name="Google Shape;145;p10">
            <a:extLst>
              <a:ext uri="{FF2B5EF4-FFF2-40B4-BE49-F238E27FC236}">
                <a16:creationId xmlns:a16="http://schemas.microsoft.com/office/drawing/2014/main" id="{787D229F-69BA-5EDC-3DE7-1B941F1FF67E}"/>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8F7C7AA-BB53-21E3-5876-D792398D7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9E5B5-A61E-42D6-4168-175CA8DECBE5}"/>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1EF86718-9745-CA1E-BFBA-78F56954C33A}"/>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07F0E196-37BB-A0ED-5351-C0A5CF06171E}"/>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6" name="Picture 5">
            <a:extLst>
              <a:ext uri="{FF2B5EF4-FFF2-40B4-BE49-F238E27FC236}">
                <a16:creationId xmlns:a16="http://schemas.microsoft.com/office/drawing/2014/main" id="{4976B0D2-28CC-5195-07CB-4ED7A6185797}"/>
              </a:ext>
            </a:extLst>
          </p:cNvPr>
          <p:cNvPicPr>
            <a:picLocks noChangeAspect="1"/>
          </p:cNvPicPr>
          <p:nvPr/>
        </p:nvPicPr>
        <p:blipFill>
          <a:blip r:embed="rId2"/>
          <a:stretch>
            <a:fillRect/>
          </a:stretch>
        </p:blipFill>
        <p:spPr>
          <a:xfrm>
            <a:off x="1688489" y="1553728"/>
            <a:ext cx="11054496" cy="6215119"/>
          </a:xfrm>
          <a:prstGeom prst="rect">
            <a:avLst/>
          </a:prstGeom>
        </p:spPr>
      </p:pic>
    </p:spTree>
    <p:extLst>
      <p:ext uri="{BB962C8B-B14F-4D97-AF65-F5344CB8AC3E}">
        <p14:creationId xmlns:p14="http://schemas.microsoft.com/office/powerpoint/2010/main" val="10190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 The whole Machine learning model is still under development and required important changes.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Introduction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R="0" lvl="0" algn="just" rtl="0">
              <a:spcBef>
                <a:spcPts val="0"/>
              </a:spcBef>
              <a:spcAft>
                <a:spcPts val="0"/>
              </a:spcAft>
              <a:buClr>
                <a:schemeClr val="accent3"/>
              </a:buClr>
              <a:buSzPts val="2400"/>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Objectives</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Details of the Project</a:t>
            </a:r>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Components Used</a:t>
            </a:r>
            <a:endParaRPr lang="en-IN" b="1" dirty="0"/>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Work Completed</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Result Obtained</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835"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240914" y="629107"/>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dirty="0">
                <a:solidFill>
                  <a:schemeClr val="accent1"/>
                </a:solidFill>
                <a:latin typeface="Aparajita"/>
                <a:ea typeface="Aparajita"/>
                <a:cs typeface="Aparajita"/>
                <a:sym typeface="Aparajita"/>
              </a:rPr>
              <a:t>Introduction</a:t>
            </a:r>
            <a:endParaRPr dirty="0"/>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endParaRPr sz="2068" dirty="0">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6" name="Google Shape;56;p3"/>
          <p:cNvSpPr txBox="1"/>
          <p:nvPr/>
        </p:nvSpPr>
        <p:spPr>
          <a:xfrm>
            <a:off x="4527914" y="1578303"/>
            <a:ext cx="8108093" cy="5909270"/>
          </a:xfrm>
          <a:prstGeom prst="rect">
            <a:avLst/>
          </a:prstGeom>
          <a:noFill/>
          <a:ln>
            <a:noFill/>
          </a:ln>
        </p:spPr>
        <p:txBody>
          <a:bodyPr spcFirstLastPara="1" wrap="square" lIns="91425" tIns="45700" rIns="91425" bIns="45700" anchor="t" anchorCtr="0">
            <a:spAutoFit/>
          </a:bodyPr>
          <a:lstStyle/>
          <a:p>
            <a:r>
              <a:rPr lang="en-US" sz="18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800" dirty="0">
              <a:latin typeface="Times New Roman" panose="02020603050405020304" pitchFamily="18" charset="0"/>
            </a:endParaRPr>
          </a:p>
          <a:p>
            <a:r>
              <a:rPr lang="en-US" sz="18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800" dirty="0">
              <a:latin typeface="Times New Roman" panose="02020603050405020304" pitchFamily="18" charset="0"/>
            </a:endParaRPr>
          </a:p>
          <a:p>
            <a:r>
              <a:rPr lang="en-US" sz="18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Rectangle 31">
            <a:extLst>
              <a:ext uri="{FF2B5EF4-FFF2-40B4-BE49-F238E27FC236}">
                <a16:creationId xmlns:a16="http://schemas.microsoft.com/office/drawing/2014/main" id="{76E7C4BE-948A-5ECC-093D-EF18ACA53068}"/>
              </a:ext>
            </a:extLst>
          </p:cNvPr>
          <p:cNvSpPr/>
          <p:nvPr/>
        </p:nvSpPr>
        <p:spPr>
          <a:xfrm>
            <a:off x="9959046" y="4027206"/>
            <a:ext cx="3159955"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33" name="Oval 32">
            <a:extLst>
              <a:ext uri="{FF2B5EF4-FFF2-40B4-BE49-F238E27FC236}">
                <a16:creationId xmlns:a16="http://schemas.microsoft.com/office/drawing/2014/main" id="{3ECABFCE-9ED2-E992-AC0D-B78CB9451C3C}"/>
              </a:ext>
            </a:extLst>
          </p:cNvPr>
          <p:cNvSpPr/>
          <p:nvPr/>
        </p:nvSpPr>
        <p:spPr>
          <a:xfrm>
            <a:off x="9956800" y="6282274"/>
            <a:ext cx="3286869" cy="1222299"/>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34" name="Rectangle 33">
            <a:extLst>
              <a:ext uri="{FF2B5EF4-FFF2-40B4-BE49-F238E27FC236}">
                <a16:creationId xmlns:a16="http://schemas.microsoft.com/office/drawing/2014/main" id="{9BB773C4-F64E-2E12-F090-10C7D56F0D50}"/>
              </a:ext>
            </a:extLst>
          </p:cNvPr>
          <p:cNvSpPr/>
          <p:nvPr/>
        </p:nvSpPr>
        <p:spPr>
          <a:xfrm>
            <a:off x="9959046" y="5143846"/>
            <a:ext cx="3159955" cy="6540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35" name="Arrow: Down 34">
            <a:extLst>
              <a:ext uri="{FF2B5EF4-FFF2-40B4-BE49-F238E27FC236}">
                <a16:creationId xmlns:a16="http://schemas.microsoft.com/office/drawing/2014/main" id="{085CA05E-53F1-9B51-4221-730F69E4B7EE}"/>
              </a:ext>
            </a:extLst>
          </p:cNvPr>
          <p:cNvSpPr/>
          <p:nvPr/>
        </p:nvSpPr>
        <p:spPr>
          <a:xfrm>
            <a:off x="11260055" y="5824929"/>
            <a:ext cx="712443" cy="43032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50E9DC-1CE5-A243-6F9A-C2B5E11FCFF0}"/>
              </a:ext>
            </a:extLst>
          </p:cNvPr>
          <p:cNvSpPr/>
          <p:nvPr/>
        </p:nvSpPr>
        <p:spPr>
          <a:xfrm>
            <a:off x="9841559" y="196828"/>
            <a:ext cx="3346350" cy="1200643"/>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37" name="Rectangle 36">
            <a:extLst>
              <a:ext uri="{FF2B5EF4-FFF2-40B4-BE49-F238E27FC236}">
                <a16:creationId xmlns:a16="http://schemas.microsoft.com/office/drawing/2014/main" id="{AFC197F1-71D8-6E1E-2EC0-C350CE8FC7D8}"/>
              </a:ext>
            </a:extLst>
          </p:cNvPr>
          <p:cNvSpPr/>
          <p:nvPr/>
        </p:nvSpPr>
        <p:spPr>
          <a:xfrm>
            <a:off x="9982368" y="1812144"/>
            <a:ext cx="3064732" cy="6690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38" name="Rectangle 37">
            <a:extLst>
              <a:ext uri="{FF2B5EF4-FFF2-40B4-BE49-F238E27FC236}">
                <a16:creationId xmlns:a16="http://schemas.microsoft.com/office/drawing/2014/main" id="{EAB7CD1C-8F54-FB69-853C-26A49688BFD4}"/>
              </a:ext>
            </a:extLst>
          </p:cNvPr>
          <p:cNvSpPr/>
          <p:nvPr/>
        </p:nvSpPr>
        <p:spPr>
          <a:xfrm>
            <a:off x="9953434" y="2835064"/>
            <a:ext cx="3159956"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39" name="Arrow: Down 38">
            <a:extLst>
              <a:ext uri="{FF2B5EF4-FFF2-40B4-BE49-F238E27FC236}">
                <a16:creationId xmlns:a16="http://schemas.microsoft.com/office/drawing/2014/main" id="{88D858AE-3037-C77E-0662-277807704CD2}"/>
              </a:ext>
            </a:extLst>
          </p:cNvPr>
          <p:cNvSpPr/>
          <p:nvPr/>
        </p:nvSpPr>
        <p:spPr>
          <a:xfrm>
            <a:off x="11214839" y="2493956"/>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92E57AB5-9473-1381-F875-7CAB0A15CF11}"/>
              </a:ext>
            </a:extLst>
          </p:cNvPr>
          <p:cNvSpPr/>
          <p:nvPr/>
        </p:nvSpPr>
        <p:spPr>
          <a:xfrm>
            <a:off x="11254443" y="3576600"/>
            <a:ext cx="680361" cy="41797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FBA537E7-7C95-939A-E755-AD056D038EF6}"/>
              </a:ext>
            </a:extLst>
          </p:cNvPr>
          <p:cNvSpPr/>
          <p:nvPr/>
        </p:nvSpPr>
        <p:spPr>
          <a:xfrm>
            <a:off x="11333475" y="4759333"/>
            <a:ext cx="554377" cy="3477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209EC3FC-D6E5-E74D-C8FA-C2BDE197EFDA}"/>
              </a:ext>
            </a:extLst>
          </p:cNvPr>
          <p:cNvSpPr/>
          <p:nvPr/>
        </p:nvSpPr>
        <p:spPr>
          <a:xfrm>
            <a:off x="11248831" y="1396211"/>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1594</Words>
  <Application>Microsoft Office PowerPoint</Application>
  <PresentationFormat>Custom</PresentationFormat>
  <Paragraphs>205</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Noto Sans Symbols</vt:lpstr>
      <vt:lpstr>Times New Roman</vt:lpstr>
      <vt:lpstr>Gelasio</vt:lpstr>
      <vt:lpstr>Aparajita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Harish bagul</cp:lastModifiedBy>
  <cp:revision>14</cp:revision>
  <dcterms:created xsi:type="dcterms:W3CDTF">2024-06-28T04:26:04Z</dcterms:created>
  <dcterms:modified xsi:type="dcterms:W3CDTF">2024-11-23T10:42:31Z</dcterms:modified>
</cp:coreProperties>
</file>