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4630400" cy="8229600"/>
  <p:notesSz cx="8229600" cy="14630400"/>
  <p:embeddedFontLst>
    <p:embeddedFont>
      <p:font typeface="Gelasio"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g3cm7Xvjkc6U0sK+jP/1ydJjPYV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ibhav Nrupnarayan" initials="VN" lastIdx="1" clrIdx="0">
    <p:extLst>
      <p:ext uri="{19B8F6BF-5375-455C-9EA6-DF929625EA0E}">
        <p15:presenceInfo xmlns:p15="http://schemas.microsoft.com/office/powerpoint/2012/main" userId="2367d97497f38af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FA31E63-AD88-464B-A117-9B8DE1D188AD}">
  <a:tblStyle styleId="{EFA31E63-AD88-464B-A117-9B8DE1D188AD}"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font" Target="fonts/font2.fntdata"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font" Target="fonts/font1.fntdata" /><Relationship Id="rId29"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32"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font" Target="fonts/font4.fntdata" /><Relationship Id="rId28" Type="http://schemas.openxmlformats.org/officeDocument/2006/relationships/commentAuthors" Target="commentAuthors.xml" /><Relationship Id="rId10" Type="http://schemas.openxmlformats.org/officeDocument/2006/relationships/slide" Target="slides/slide9.xml" /><Relationship Id="rId19" Type="http://schemas.openxmlformats.org/officeDocument/2006/relationships/notesMaster" Target="notesMasters/notesMaster1.xml" /><Relationship Id="rId31"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font" Target="fonts/font3.fntdata" /><Relationship Id="rId27" Type="http://customschemas.google.com/relationships/presentationmetadata" Target="metadata" /><Relationship Id="rId30"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371850" y="1097275"/>
            <a:ext cx="5486650" cy="54864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822950" y="6949425"/>
            <a:ext cx="6583675" cy="65836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
        <p:cNvGrpSpPr/>
        <p:nvPr/>
      </p:nvGrpSpPr>
      <p:grpSpPr>
        <a:xfrm>
          <a:off x="0" y="0"/>
          <a:ext cx="0" cy="0"/>
          <a:chOff x="0" y="0"/>
          <a:chExt cx="0" cy="0"/>
        </a:xfrm>
      </p:grpSpPr>
      <p:sp>
        <p:nvSpPr>
          <p:cNvPr id="8" name="Google Shape;8;p1:notes"/>
          <p:cNvSpPr>
            <a:spLocks noGrp="1" noRot="1" noChangeAspect="1"/>
          </p:cNvSpPr>
          <p:nvPr>
            <p:ph type="sldImg" idx="2"/>
          </p:nvPr>
        </p:nvSpPr>
        <p:spPr>
          <a:xfrm>
            <a:off x="0" y="0"/>
            <a:ext cx="3000000" cy="3000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 name="Google Shape;9;p1: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0" name="Google Shape;10;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1</a:t>
            </a:fld>
            <a:endParaRPr sz="1800">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9:notes"/>
          <p:cNvSpPr>
            <a:spLocks noGrp="1" noRot="1" noChangeAspect="1"/>
          </p:cNvSpPr>
          <p:nvPr>
            <p:ph type="sldImg" idx="2"/>
          </p:nvPr>
        </p:nvSpPr>
        <p:spPr>
          <a:xfrm>
            <a:off x="0" y="0"/>
            <a:ext cx="3000000" cy="3000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8" name="Google Shape;128;p9: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29" name="Google Shape;129;p9: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10</a:t>
            </a:fld>
            <a:endParaRPr sz="180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0:notes"/>
          <p:cNvSpPr>
            <a:spLocks noGrp="1" noRot="1" noChangeAspect="1"/>
          </p:cNvSpPr>
          <p:nvPr>
            <p:ph type="sldImg" idx="2"/>
          </p:nvPr>
        </p:nvSpPr>
        <p:spPr>
          <a:xfrm>
            <a:off x="0" y="0"/>
            <a:ext cx="3000000" cy="3000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1" name="Google Shape;141;p10: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42" name="Google Shape;142;p10: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11</a:t>
            </a:fld>
            <a:endParaRPr sz="18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1:notes"/>
          <p:cNvSpPr>
            <a:spLocks noGrp="1" noRot="1" noChangeAspect="1"/>
          </p:cNvSpPr>
          <p:nvPr>
            <p:ph type="sldImg" idx="2"/>
          </p:nvPr>
        </p:nvSpPr>
        <p:spPr>
          <a:xfrm>
            <a:off x="0" y="0"/>
            <a:ext cx="3000000" cy="3000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1" name="Google Shape;151;p11: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52" name="Google Shape;152;p1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12</a:t>
            </a:fld>
            <a:endParaRPr sz="1800">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2:notes"/>
          <p:cNvSpPr>
            <a:spLocks noGrp="1" noRot="1" noChangeAspect="1"/>
          </p:cNvSpPr>
          <p:nvPr>
            <p:ph type="sldImg" idx="2"/>
          </p:nvPr>
        </p:nvSpPr>
        <p:spPr>
          <a:xfrm>
            <a:off x="0" y="0"/>
            <a:ext cx="3000000" cy="3000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9" name="Google Shape;159;p12: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60" name="Google Shape;160;p12: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13</a:t>
            </a:fld>
            <a:endParaRPr sz="1800">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3:notes"/>
          <p:cNvSpPr>
            <a:spLocks noGrp="1" noRot="1" noChangeAspect="1"/>
          </p:cNvSpPr>
          <p:nvPr>
            <p:ph type="sldImg" idx="2"/>
          </p:nvPr>
        </p:nvSpPr>
        <p:spPr>
          <a:xfrm>
            <a:off x="0" y="0"/>
            <a:ext cx="3000000" cy="3000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3" name="Google Shape;173;p13: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74" name="Google Shape;174;p13: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14</a:t>
            </a:fld>
            <a:endParaRPr sz="1800">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4:notes"/>
          <p:cNvSpPr>
            <a:spLocks noGrp="1" noRot="1" noChangeAspect="1"/>
          </p:cNvSpPr>
          <p:nvPr>
            <p:ph type="sldImg" idx="2"/>
          </p:nvPr>
        </p:nvSpPr>
        <p:spPr>
          <a:xfrm>
            <a:off x="0" y="0"/>
            <a:ext cx="3000000" cy="3000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2" name="Google Shape;182;p14: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83" name="Google Shape;183;p14: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15</a:t>
            </a:fld>
            <a:endParaRPr sz="1800">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5:notes"/>
          <p:cNvSpPr>
            <a:spLocks noGrp="1" noRot="1" noChangeAspect="1"/>
          </p:cNvSpPr>
          <p:nvPr>
            <p:ph type="sldImg" idx="2"/>
          </p:nvPr>
        </p:nvSpPr>
        <p:spPr>
          <a:xfrm>
            <a:off x="0" y="0"/>
            <a:ext cx="3000000" cy="3000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1" name="Google Shape;191;p15: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92" name="Google Shape;192;p15: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16</a:t>
            </a:fld>
            <a:endParaRPr sz="1800">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6:notes"/>
          <p:cNvSpPr>
            <a:spLocks noGrp="1" noRot="1" noChangeAspect="1"/>
          </p:cNvSpPr>
          <p:nvPr>
            <p:ph type="sldImg" idx="2"/>
          </p:nvPr>
        </p:nvSpPr>
        <p:spPr>
          <a:xfrm>
            <a:off x="0" y="0"/>
            <a:ext cx="3000000" cy="3000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0" name="Google Shape;200;p16: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201" name="Google Shape;201;p16: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17</a:t>
            </a:fld>
            <a:endParaRPr sz="18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
        <p:cNvGrpSpPr/>
        <p:nvPr/>
      </p:nvGrpSpPr>
      <p:grpSpPr>
        <a:xfrm>
          <a:off x="0" y="0"/>
          <a:ext cx="0" cy="0"/>
          <a:chOff x="0" y="0"/>
          <a:chExt cx="0" cy="0"/>
        </a:xfrm>
      </p:grpSpPr>
      <p:sp>
        <p:nvSpPr>
          <p:cNvPr id="20" name="Google Shape;20;p2:notes"/>
          <p:cNvSpPr>
            <a:spLocks noGrp="1" noRot="1" noChangeAspect="1"/>
          </p:cNvSpPr>
          <p:nvPr>
            <p:ph type="sldImg" idx="2"/>
          </p:nvPr>
        </p:nvSpPr>
        <p:spPr>
          <a:xfrm>
            <a:off x="0" y="0"/>
            <a:ext cx="3000000" cy="3000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 name="Google Shape;21;p2: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22" name="Google Shape;22;p2: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2</a:t>
            </a:fld>
            <a:endParaRPr sz="18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3:notes"/>
          <p:cNvSpPr>
            <a:spLocks noGrp="1" noRot="1" noChangeAspect="1"/>
          </p:cNvSpPr>
          <p:nvPr>
            <p:ph type="sldImg" idx="2"/>
          </p:nvPr>
        </p:nvSpPr>
        <p:spPr>
          <a:xfrm>
            <a:off x="0" y="0"/>
            <a:ext cx="3000000" cy="3000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 name="Google Shape;36;p3: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37" name="Google Shape;37;p3: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3</a:t>
            </a:fld>
            <a:endParaRPr sz="18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4:notes"/>
          <p:cNvSpPr>
            <a:spLocks noGrp="1" noRot="1" noChangeAspect="1"/>
          </p:cNvSpPr>
          <p:nvPr>
            <p:ph type="sldImg" idx="2"/>
          </p:nvPr>
        </p:nvSpPr>
        <p:spPr>
          <a:xfrm>
            <a:off x="0" y="0"/>
            <a:ext cx="3000000" cy="3000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4" name="Google Shape;64;p4: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65" name="Google Shape;65;p4: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4</a:t>
            </a:fld>
            <a:endParaRPr sz="18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5: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9" name="Google Shape;79;p5: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80" name="Google Shape;80;p5: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5</a:t>
            </a:fld>
            <a:endParaRPr sz="18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f1be03ef2b_0_0: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6" name="Google Shape;86;g2f1be03ef2b_0_0: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87" name="Google Shape;87;g2f1be03ef2b_0_0: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6</a:t>
            </a:fld>
            <a:endParaRPr sz="18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7:notes"/>
          <p:cNvSpPr txBox="1">
            <a:spLocks noGrp="1"/>
          </p:cNvSpPr>
          <p:nvPr>
            <p:ph type="body" idx="1"/>
          </p:nvPr>
        </p:nvSpPr>
        <p:spPr>
          <a:xfrm>
            <a:off x="822950" y="6949425"/>
            <a:ext cx="6583675" cy="65836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7:notes"/>
          <p:cNvSpPr>
            <a:spLocks noGrp="1" noRot="1" noChangeAspect="1"/>
          </p:cNvSpPr>
          <p:nvPr>
            <p:ph type="sldImg" idx="2"/>
          </p:nvPr>
        </p:nvSpPr>
        <p:spPr>
          <a:xfrm>
            <a:off x="-762000" y="1096963"/>
            <a:ext cx="9753600" cy="5486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8:notes"/>
          <p:cNvSpPr>
            <a:spLocks noGrp="1" noRot="1" noChangeAspect="1"/>
          </p:cNvSpPr>
          <p:nvPr>
            <p:ph type="sldImg" idx="2"/>
          </p:nvPr>
        </p:nvSpPr>
        <p:spPr>
          <a:xfrm>
            <a:off x="0" y="0"/>
            <a:ext cx="3000000" cy="3000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9" name="Google Shape;99;p8: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00" name="Google Shape;100;p8: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8</a:t>
            </a:fld>
            <a:endParaRPr sz="18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f1be03ef2b_0_7:notes"/>
          <p:cNvSpPr>
            <a:spLocks noGrp="1" noRot="1" noChangeAspect="1"/>
          </p:cNvSpPr>
          <p:nvPr>
            <p:ph type="sldImg" idx="2"/>
          </p:nvPr>
        </p:nvSpPr>
        <p:spPr>
          <a:xfrm>
            <a:off x="0" y="0"/>
            <a:ext cx="3000000" cy="3000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5" name="Google Shape;115;g2f1be03ef2b_0_7: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16" name="Google Shape;116;g2f1be03ef2b_0_7: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9</a:t>
            </a:fld>
            <a:endParaRPr sz="18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EFAULT">
  <p:cSld name="DEFAULT">
    <p:bg>
      <p:bgPr>
        <a:solidFill>
          <a:schemeClr val="lt1"/>
        </a:solidFill>
        <a:effectLst/>
      </p:bgPr>
    </p:bg>
    <p:spTree>
      <p:nvGrpSpPr>
        <p:cNvPr id="1" name="Shape 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 /><Relationship Id="rId1" Type="http://schemas.openxmlformats.org/officeDocument/2006/relationships/slideLayout" Target="../slideLayouts/slideLayout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10.xml" /><Relationship Id="rId1" Type="http://schemas.openxmlformats.org/officeDocument/2006/relationships/slideLayout" Target="../slideLayouts/slideLayout1.xml" /><Relationship Id="rId4" Type="http://schemas.openxmlformats.org/officeDocument/2006/relationships/image" Target="../media/image7.png"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1.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1.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8.xml" /><Relationship Id="rId1" Type="http://schemas.openxmlformats.org/officeDocument/2006/relationships/slideLayout" Target="../slideLayouts/slideLayout1.xml" /><Relationship Id="rId4" Type="http://schemas.openxmlformats.org/officeDocument/2006/relationships/image" Target="../media/image4.png" /></Relationships>
</file>

<file path=ppt/slides/_rels/slide9.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9.xml" /><Relationship Id="rId1" Type="http://schemas.openxmlformats.org/officeDocument/2006/relationships/slideLayout" Target="../slideLayouts/slideLayout1.xml" /><Relationship Id="rId4"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
        <p:cNvGrpSpPr/>
        <p:nvPr/>
      </p:nvGrpSpPr>
      <p:grpSpPr>
        <a:xfrm>
          <a:off x="0" y="0"/>
          <a:ext cx="0" cy="0"/>
          <a:chOff x="0" y="0"/>
          <a:chExt cx="0" cy="0"/>
        </a:xfrm>
      </p:grpSpPr>
      <p:sp>
        <p:nvSpPr>
          <p:cNvPr id="12" name="Google Shape;12;p1"/>
          <p:cNvSpPr/>
          <p:nvPr/>
        </p:nvSpPr>
        <p:spPr>
          <a:xfrm>
            <a:off x="0" y="4369"/>
            <a:ext cx="14630400" cy="8229600"/>
          </a:xfrm>
          <a:prstGeom prst="rect">
            <a:avLst/>
          </a:prstGeom>
          <a:solidFill>
            <a:srgbClr val="F9F6F0"/>
          </a:solidFill>
          <a:ln>
            <a:noFill/>
          </a:ln>
        </p:spPr>
        <p:txBody>
          <a:bodyPr spcFirstLastPara="1" wrap="square" lIns="91425" tIns="45700" rIns="91425" bIns="45700" anchor="t" anchorCtr="0">
            <a:noAutofit/>
          </a:bodyPr>
          <a:lstStyle/>
          <a:p>
            <a:pPr marL="0" marR="0" lvl="0" indent="0" algn="l" rtl="0">
              <a:lnSpc>
                <a:spcPct val="337500"/>
              </a:lnSpc>
              <a:spcBef>
                <a:spcPts val="0"/>
              </a:spcBef>
              <a:spcAft>
                <a:spcPts val="0"/>
              </a:spcAft>
              <a:buClr>
                <a:schemeClr val="dk1"/>
              </a:buClr>
              <a:buSzPts val="1800"/>
              <a:buFont typeface="Calibri"/>
              <a:buNone/>
            </a:pPr>
            <a:endParaRPr sz="1800" b="0" i="0" u="none" strike="noStrike" cap="none">
              <a:solidFill>
                <a:schemeClr val="dk1"/>
              </a:solidFill>
              <a:latin typeface="Times New Roman"/>
              <a:ea typeface="Times New Roman"/>
              <a:cs typeface="Times New Roman"/>
              <a:sym typeface="Times New Roman"/>
            </a:endParaRPr>
          </a:p>
        </p:txBody>
      </p:sp>
      <p:sp>
        <p:nvSpPr>
          <p:cNvPr id="13" name="Google Shape;13;p1"/>
          <p:cNvSpPr/>
          <p:nvPr/>
        </p:nvSpPr>
        <p:spPr>
          <a:xfrm>
            <a:off x="541307" y="3505294"/>
            <a:ext cx="7415927" cy="2156438"/>
          </a:xfrm>
          <a:prstGeom prst="rect">
            <a:avLst/>
          </a:prstGeom>
          <a:noFill/>
          <a:ln>
            <a:noFill/>
          </a:ln>
        </p:spPr>
        <p:txBody>
          <a:bodyPr spcFirstLastPara="1" wrap="square" lIns="91425" tIns="45700" rIns="91425" bIns="45700" anchor="t" anchorCtr="0">
            <a:noAutofit/>
          </a:bodyPr>
          <a:lstStyle/>
          <a:p>
            <a:pPr marL="0" marR="0" lvl="0" indent="0" algn="l" rtl="0">
              <a:lnSpc>
                <a:spcPct val="125000"/>
              </a:lnSpc>
              <a:spcBef>
                <a:spcPts val="0"/>
              </a:spcBef>
              <a:spcAft>
                <a:spcPts val="0"/>
              </a:spcAft>
              <a:buClr>
                <a:srgbClr val="484237"/>
              </a:buClr>
              <a:buSzPts val="4860"/>
              <a:buFont typeface="Times New Roman"/>
              <a:buNone/>
            </a:pPr>
            <a:r>
              <a:rPr lang="en-IN" sz="4860" b="1" i="0" u="none" strike="noStrike" cap="none">
                <a:solidFill>
                  <a:srgbClr val="484237"/>
                </a:solidFill>
                <a:latin typeface="Times New Roman"/>
                <a:ea typeface="Times New Roman"/>
                <a:cs typeface="Times New Roman"/>
                <a:sym typeface="Times New Roman"/>
              </a:rPr>
              <a:t>Agribot : Plantation and AI Driven Quality Insights</a:t>
            </a:r>
            <a:endParaRPr sz="4860" b="0" i="0" u="none" strike="noStrike" cap="none">
              <a:solidFill>
                <a:schemeClr val="dk1"/>
              </a:solidFill>
              <a:latin typeface="Times New Roman"/>
              <a:ea typeface="Times New Roman"/>
              <a:cs typeface="Times New Roman"/>
              <a:sym typeface="Times New Roman"/>
            </a:endParaRPr>
          </a:p>
        </p:txBody>
      </p:sp>
      <p:sp>
        <p:nvSpPr>
          <p:cNvPr id="14" name="Google Shape;14;p1"/>
          <p:cNvSpPr/>
          <p:nvPr/>
        </p:nvSpPr>
        <p:spPr>
          <a:xfrm>
            <a:off x="864037" y="6781205"/>
            <a:ext cx="394930" cy="394930"/>
          </a:xfrm>
          <a:prstGeom prst="roundRect">
            <a:avLst>
              <a:gd name="adj" fmla="val 23151155"/>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769129" y="5641306"/>
            <a:ext cx="5486399" cy="2487629"/>
          </a:xfrm>
          <a:prstGeom prst="rect">
            <a:avLst/>
          </a:prstGeom>
          <a:noFill/>
          <a:ln>
            <a:noFill/>
          </a:ln>
        </p:spPr>
        <p:txBody>
          <a:bodyPr spcFirstLastPara="1" wrap="square" lIns="91425" tIns="45700" rIns="91425" bIns="45700" anchor="t" anchorCtr="0">
            <a:noAutofit/>
          </a:bodyPr>
          <a:lstStyle/>
          <a:p>
            <a:pPr marL="0" marR="0" lvl="0" indent="0" algn="l" rtl="0">
              <a:lnSpc>
                <a:spcPct val="140000"/>
              </a:lnSpc>
              <a:spcBef>
                <a:spcPts val="0"/>
              </a:spcBef>
              <a:spcAft>
                <a:spcPts val="0"/>
              </a:spcAft>
              <a:buClr>
                <a:srgbClr val="746558"/>
              </a:buClr>
              <a:buSzPts val="2430"/>
              <a:buFont typeface="Times New Roman"/>
              <a:buNone/>
            </a:pPr>
            <a:r>
              <a:rPr lang="en-IN" sz="2430" b="1" i="0" u="none" strike="noStrike" cap="none">
                <a:solidFill>
                  <a:srgbClr val="746558"/>
                </a:solidFill>
                <a:latin typeface="Times New Roman"/>
                <a:ea typeface="Times New Roman"/>
                <a:cs typeface="Times New Roman"/>
                <a:sym typeface="Times New Roman"/>
              </a:rPr>
              <a:t>Presented by :</a:t>
            </a:r>
            <a:endParaRPr/>
          </a:p>
          <a:p>
            <a:pPr marL="0" marR="0" lvl="0" indent="0" algn="l" rtl="0">
              <a:lnSpc>
                <a:spcPct val="140000"/>
              </a:lnSpc>
              <a:spcBef>
                <a:spcPts val="0"/>
              </a:spcBef>
              <a:spcAft>
                <a:spcPts val="0"/>
              </a:spcAft>
              <a:buClr>
                <a:srgbClr val="746558"/>
              </a:buClr>
              <a:buSzPts val="2430"/>
              <a:buFont typeface="Times New Roman"/>
              <a:buNone/>
            </a:pPr>
            <a:r>
              <a:rPr lang="en-IN" sz="2430" b="1" i="0" u="none" strike="noStrike" cap="none">
                <a:solidFill>
                  <a:srgbClr val="746558"/>
                </a:solidFill>
                <a:latin typeface="Times New Roman"/>
                <a:ea typeface="Times New Roman"/>
                <a:cs typeface="Times New Roman"/>
                <a:sym typeface="Times New Roman"/>
              </a:rPr>
              <a:t>Vaibhav Nrupnarayan</a:t>
            </a:r>
            <a:endParaRPr/>
          </a:p>
          <a:p>
            <a:pPr marL="0" marR="0" lvl="0" indent="0" algn="l" rtl="0">
              <a:lnSpc>
                <a:spcPct val="140000"/>
              </a:lnSpc>
              <a:spcBef>
                <a:spcPts val="0"/>
              </a:spcBef>
              <a:spcAft>
                <a:spcPts val="0"/>
              </a:spcAft>
              <a:buClr>
                <a:srgbClr val="746558"/>
              </a:buClr>
              <a:buSzPts val="2430"/>
              <a:buFont typeface="Times New Roman"/>
              <a:buNone/>
            </a:pPr>
            <a:r>
              <a:rPr lang="en-IN" sz="2430" b="1" i="0" u="none" strike="noStrike" cap="none">
                <a:solidFill>
                  <a:srgbClr val="746558"/>
                </a:solidFill>
                <a:latin typeface="Times New Roman"/>
                <a:ea typeface="Times New Roman"/>
                <a:cs typeface="Times New Roman"/>
                <a:sym typeface="Times New Roman"/>
              </a:rPr>
              <a:t>Harish Bagul</a:t>
            </a:r>
            <a:endParaRPr/>
          </a:p>
          <a:p>
            <a:pPr marL="0" marR="0" lvl="0" indent="0" algn="l" rtl="0">
              <a:lnSpc>
                <a:spcPct val="140000"/>
              </a:lnSpc>
              <a:spcBef>
                <a:spcPts val="0"/>
              </a:spcBef>
              <a:spcAft>
                <a:spcPts val="0"/>
              </a:spcAft>
              <a:buClr>
                <a:srgbClr val="746558"/>
              </a:buClr>
              <a:buSzPts val="2430"/>
              <a:buFont typeface="Times New Roman"/>
              <a:buNone/>
            </a:pPr>
            <a:r>
              <a:rPr lang="en-IN" sz="2430" b="1" i="0" u="none" strike="noStrike" cap="none">
                <a:solidFill>
                  <a:srgbClr val="746558"/>
                </a:solidFill>
                <a:latin typeface="Times New Roman"/>
                <a:ea typeface="Times New Roman"/>
                <a:cs typeface="Times New Roman"/>
                <a:sym typeface="Times New Roman"/>
              </a:rPr>
              <a:t>Abhiman Bade</a:t>
            </a:r>
            <a:endParaRPr/>
          </a:p>
          <a:p>
            <a:pPr marL="0" marR="0" lvl="0" indent="0" algn="l" rtl="0">
              <a:lnSpc>
                <a:spcPct val="140000"/>
              </a:lnSpc>
              <a:spcBef>
                <a:spcPts val="0"/>
              </a:spcBef>
              <a:spcAft>
                <a:spcPts val="0"/>
              </a:spcAft>
              <a:buClr>
                <a:schemeClr val="dk1"/>
              </a:buClr>
              <a:buSzPts val="2430"/>
              <a:buFont typeface="Calibri"/>
              <a:buNone/>
            </a:pPr>
            <a:endParaRPr sz="2430" b="0" i="0" u="none" strike="noStrike" cap="none">
              <a:solidFill>
                <a:schemeClr val="dk1"/>
              </a:solidFill>
              <a:latin typeface="Times New Roman"/>
              <a:ea typeface="Times New Roman"/>
              <a:cs typeface="Times New Roman"/>
              <a:sym typeface="Times New Roman"/>
            </a:endParaRPr>
          </a:p>
        </p:txBody>
      </p:sp>
      <p:pic>
        <p:nvPicPr>
          <p:cNvPr id="16" name="Google Shape;16;p1" descr="Raisoni Logo"/>
          <p:cNvPicPr preferRelativeResize="0"/>
          <p:nvPr/>
        </p:nvPicPr>
        <p:blipFill rotWithShape="1">
          <a:blip r:embed="rId3">
            <a:alphaModFix/>
          </a:blip>
          <a:srcRect/>
          <a:stretch/>
        </p:blipFill>
        <p:spPr>
          <a:xfrm>
            <a:off x="387275" y="237324"/>
            <a:ext cx="3704423" cy="1727399"/>
          </a:xfrm>
          <a:prstGeom prst="rect">
            <a:avLst/>
          </a:prstGeom>
          <a:noFill/>
          <a:ln>
            <a:noFill/>
          </a:ln>
        </p:spPr>
      </p:pic>
      <p:sp>
        <p:nvSpPr>
          <p:cNvPr id="17" name="Google Shape;17;p1"/>
          <p:cNvSpPr txBox="1"/>
          <p:nvPr/>
        </p:nvSpPr>
        <p:spPr>
          <a:xfrm>
            <a:off x="4875110" y="5641306"/>
            <a:ext cx="4880180" cy="111722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46558"/>
              </a:buClr>
              <a:buSzPts val="2430"/>
              <a:buFont typeface="Times New Roman"/>
              <a:buNone/>
            </a:pPr>
            <a:r>
              <a:rPr lang="en-IN" sz="2430" b="1" i="0" u="none" strike="noStrike" cap="none">
                <a:solidFill>
                  <a:srgbClr val="746558"/>
                </a:solidFill>
                <a:latin typeface="Times New Roman"/>
                <a:ea typeface="Times New Roman"/>
                <a:cs typeface="Times New Roman"/>
                <a:sym typeface="Times New Roman"/>
              </a:rPr>
              <a:t>Guide:</a:t>
            </a:r>
            <a:endParaRPr/>
          </a:p>
          <a:p>
            <a:pPr marL="0" marR="0" lvl="0" indent="0" algn="l" rtl="0">
              <a:lnSpc>
                <a:spcPct val="100000"/>
              </a:lnSpc>
              <a:spcBef>
                <a:spcPts val="0"/>
              </a:spcBef>
              <a:spcAft>
                <a:spcPts val="0"/>
              </a:spcAft>
              <a:buClr>
                <a:srgbClr val="746558"/>
              </a:buClr>
              <a:buSzPts val="2430"/>
              <a:buFont typeface="Times New Roman"/>
              <a:buNone/>
            </a:pPr>
            <a:r>
              <a:rPr lang="en-IN" sz="2430" b="1" i="0" u="none" strike="noStrike" cap="none">
                <a:solidFill>
                  <a:srgbClr val="746558"/>
                </a:solidFill>
                <a:latin typeface="Times New Roman"/>
                <a:ea typeface="Times New Roman"/>
                <a:cs typeface="Times New Roman"/>
                <a:sym typeface="Times New Roman"/>
              </a:rPr>
              <a:t>Dr. Kavita Joshi</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8;p1"/>
          <p:cNvSpPr txBox="1"/>
          <p:nvPr/>
        </p:nvSpPr>
        <p:spPr>
          <a:xfrm>
            <a:off x="387275" y="2820160"/>
            <a:ext cx="9948951"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a:solidFill>
                  <a:srgbClr val="595959"/>
                </a:solidFill>
                <a:latin typeface="Times New Roman"/>
                <a:ea typeface="Times New Roman"/>
                <a:cs typeface="Times New Roman"/>
                <a:sym typeface="Times New Roman"/>
              </a:rPr>
              <a:t>Department of Electronics and Telecommunication Engineering</a:t>
            </a:r>
            <a:endParaRPr/>
          </a:p>
          <a:p>
            <a:pPr marL="0" marR="0" lvl="0" indent="0" algn="l" rtl="0">
              <a:lnSpc>
                <a:spcPct val="100000"/>
              </a:lnSpc>
              <a:spcBef>
                <a:spcPts val="0"/>
              </a:spcBef>
              <a:spcAft>
                <a:spcPts val="0"/>
              </a:spcAft>
              <a:buClr>
                <a:schemeClr val="dk1"/>
              </a:buClr>
              <a:buSzPts val="1600"/>
              <a:buFont typeface="Calibri"/>
              <a:buNone/>
            </a:pPr>
            <a:endParaRPr sz="1600" b="1">
              <a:solidFill>
                <a:srgbClr val="595959"/>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9"/>
          <p:cNvSpPr/>
          <p:nvPr/>
        </p:nvSpPr>
        <p:spPr>
          <a:xfrm>
            <a:off x="0" y="0"/>
            <a:ext cx="14630400" cy="8229600"/>
          </a:xfrm>
          <a:prstGeom prst="rect">
            <a:avLst/>
          </a:prstGeom>
          <a:solidFill>
            <a:srgbClr val="F9F6F0"/>
          </a:solid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endParaRPr sz="1800">
              <a:solidFill>
                <a:schemeClr val="dk1"/>
              </a:solidFill>
              <a:latin typeface="Calibri"/>
              <a:ea typeface="Calibri"/>
              <a:cs typeface="Calibri"/>
              <a:sym typeface="Calibri"/>
            </a:endParaRPr>
          </a:p>
        </p:txBody>
      </p:sp>
      <p:sp>
        <p:nvSpPr>
          <p:cNvPr id="132" name="Google Shape;132;p9"/>
          <p:cNvSpPr/>
          <p:nvPr/>
        </p:nvSpPr>
        <p:spPr>
          <a:xfrm>
            <a:off x="444894" y="545543"/>
            <a:ext cx="8108394" cy="6409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4400">
                <a:solidFill>
                  <a:schemeClr val="accent1"/>
                </a:solidFill>
                <a:latin typeface="Aparajita"/>
                <a:ea typeface="Aparajita"/>
                <a:cs typeface="Aparajita"/>
                <a:sym typeface="Aparajita"/>
              </a:rPr>
              <a:t>Methodology</a:t>
            </a:r>
            <a:endParaRPr/>
          </a:p>
        </p:txBody>
      </p:sp>
      <p:sp>
        <p:nvSpPr>
          <p:cNvPr id="133" name="Google Shape;133;p9"/>
          <p:cNvSpPr/>
          <p:nvPr/>
        </p:nvSpPr>
        <p:spPr>
          <a:xfrm>
            <a:off x="9022496" y="2149611"/>
            <a:ext cx="4787979" cy="2050672"/>
          </a:xfrm>
          <a:prstGeom prst="rect">
            <a:avLst/>
          </a:prstGeom>
          <a:noFill/>
          <a:ln>
            <a:noFill/>
          </a:ln>
        </p:spPr>
        <p:txBody>
          <a:bodyPr spcFirstLastPara="1" wrap="square" lIns="91425" tIns="45700" rIns="91425" bIns="45700" anchor="t" anchorCtr="0">
            <a:noAutofit/>
          </a:bodyPr>
          <a:lstStyle/>
          <a:p>
            <a:pPr marL="342900" marR="0" lvl="0" indent="-190500" algn="l" rtl="0">
              <a:lnSpc>
                <a:spcPct val="107000"/>
              </a:lnSpc>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pic>
        <p:nvPicPr>
          <p:cNvPr id="134" name="Google Shape;134;p9" descr="preencoded.png"/>
          <p:cNvPicPr preferRelativeResize="0"/>
          <p:nvPr/>
        </p:nvPicPr>
        <p:blipFill rotWithShape="1">
          <a:blip r:embed="rId3">
            <a:alphaModFix/>
          </a:blip>
          <a:srcRect/>
          <a:stretch/>
        </p:blipFill>
        <p:spPr>
          <a:xfrm>
            <a:off x="548783" y="1550693"/>
            <a:ext cx="906303" cy="1624254"/>
          </a:xfrm>
          <a:prstGeom prst="rect">
            <a:avLst/>
          </a:prstGeom>
          <a:noFill/>
          <a:ln>
            <a:noFill/>
          </a:ln>
        </p:spPr>
      </p:pic>
      <p:sp>
        <p:nvSpPr>
          <p:cNvPr id="135" name="Google Shape;135;p9"/>
          <p:cNvSpPr txBox="1"/>
          <p:nvPr/>
        </p:nvSpPr>
        <p:spPr>
          <a:xfrm>
            <a:off x="1859306" y="2061764"/>
            <a:ext cx="5924400" cy="1939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a:solidFill>
                  <a:schemeClr val="dk1"/>
                </a:solidFill>
                <a:latin typeface="Calibri"/>
                <a:ea typeface="Calibri"/>
                <a:cs typeface="Calibri"/>
                <a:sym typeface="Calibri"/>
              </a:rPr>
              <a:t>Here is the block diagram of the software with which we can detect the quality of the rice plant. The Machine Learning is used to detect the difference between the good quality product and the bad quality product. </a:t>
            </a:r>
            <a:endParaRPr/>
          </a:p>
        </p:txBody>
      </p:sp>
      <p:sp>
        <p:nvSpPr>
          <p:cNvPr id="136" name="Google Shape;136;p9"/>
          <p:cNvSpPr txBox="1"/>
          <p:nvPr/>
        </p:nvSpPr>
        <p:spPr>
          <a:xfrm>
            <a:off x="1859306" y="1530286"/>
            <a:ext cx="4227900" cy="800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a:solidFill>
                  <a:schemeClr val="dk1"/>
                </a:solidFill>
                <a:latin typeface="Calibri"/>
                <a:ea typeface="Calibri"/>
                <a:cs typeface="Calibri"/>
                <a:sym typeface="Calibri"/>
              </a:rPr>
              <a:t>Software Architecture:</a:t>
            </a:r>
            <a:endParaRPr sz="2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7" name="Google Shape;137;p9"/>
          <p:cNvPicPr preferRelativeResize="0"/>
          <p:nvPr/>
        </p:nvPicPr>
        <p:blipFill rotWithShape="1">
          <a:blip r:embed="rId4">
            <a:alphaModFix/>
          </a:blip>
          <a:srcRect/>
          <a:stretch/>
        </p:blipFill>
        <p:spPr>
          <a:xfrm>
            <a:off x="9261984" y="0"/>
            <a:ext cx="5368416" cy="8229600"/>
          </a:xfrm>
          <a:prstGeom prst="rect">
            <a:avLst/>
          </a:prstGeom>
          <a:noFill/>
          <a:ln>
            <a:noFill/>
          </a:ln>
        </p:spPr>
      </p:pic>
      <p:sp>
        <p:nvSpPr>
          <p:cNvPr id="138" name="Google Shape;138;p9"/>
          <p:cNvSpPr txBox="1"/>
          <p:nvPr/>
        </p:nvSpPr>
        <p:spPr>
          <a:xfrm>
            <a:off x="5241275" y="4005275"/>
            <a:ext cx="1752300" cy="131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0"/>
          <p:cNvSpPr/>
          <p:nvPr/>
        </p:nvSpPr>
        <p:spPr>
          <a:xfrm>
            <a:off x="0" y="0"/>
            <a:ext cx="14630400" cy="8229600"/>
          </a:xfrm>
          <a:prstGeom prst="rect">
            <a:avLst/>
          </a:prstGeom>
          <a:solidFill>
            <a:srgbClr val="DDC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0"/>
          <p:cNvSpPr/>
          <p:nvPr/>
        </p:nvSpPr>
        <p:spPr>
          <a:xfrm>
            <a:off x="0" y="0"/>
            <a:ext cx="14630400" cy="8229600"/>
          </a:xfrm>
          <a:prstGeom prst="rect">
            <a:avLst/>
          </a:prstGeom>
          <a:solidFill>
            <a:srgbClr val="F9F6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0"/>
          <p:cNvSpPr/>
          <p:nvPr/>
        </p:nvSpPr>
        <p:spPr>
          <a:xfrm>
            <a:off x="864037" y="2296954"/>
            <a:ext cx="6172200" cy="7715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5400">
                <a:solidFill>
                  <a:schemeClr val="accent1"/>
                </a:solidFill>
                <a:latin typeface="Aparajita"/>
                <a:ea typeface="Aparajita"/>
                <a:cs typeface="Aparajita"/>
                <a:sym typeface="Aparajita"/>
              </a:rPr>
              <a:t>Approximate Budget</a:t>
            </a:r>
            <a:endParaRPr/>
          </a:p>
        </p:txBody>
      </p:sp>
      <p:sp>
        <p:nvSpPr>
          <p:cNvPr id="147" name="Google Shape;147;p10"/>
          <p:cNvSpPr/>
          <p:nvPr/>
        </p:nvSpPr>
        <p:spPr>
          <a:xfrm>
            <a:off x="864037" y="3562231"/>
            <a:ext cx="12902327" cy="2370296"/>
          </a:xfrm>
          <a:prstGeom prst="rect">
            <a:avLst/>
          </a:prstGeom>
          <a:noFill/>
          <a:ln>
            <a:noFill/>
          </a:ln>
        </p:spPr>
        <p:txBody>
          <a:bodyPr spcFirstLastPara="1" wrap="square" lIns="91425" tIns="45700" rIns="91425" bIns="45700" anchor="t" anchorCtr="0">
            <a:noAutofit/>
          </a:bodyPr>
          <a:lstStyle/>
          <a:p>
            <a:pPr marL="0" marR="0" lvl="0" indent="0" algn="l" rtl="0">
              <a:lnSpc>
                <a:spcPct val="159979"/>
              </a:lnSpc>
              <a:spcBef>
                <a:spcPts val="0"/>
              </a:spcBef>
              <a:spcAft>
                <a:spcPts val="0"/>
              </a:spcAft>
              <a:buClr>
                <a:schemeClr val="dk1"/>
              </a:buClr>
              <a:buSzPts val="1944"/>
              <a:buFont typeface="Calibri"/>
              <a:buNone/>
            </a:pPr>
            <a:endParaRPr sz="1944">
              <a:solidFill>
                <a:schemeClr val="dk1"/>
              </a:solidFill>
              <a:latin typeface="Calibri"/>
              <a:ea typeface="Calibri"/>
              <a:cs typeface="Calibri"/>
              <a:sym typeface="Calibri"/>
            </a:endParaRPr>
          </a:p>
        </p:txBody>
      </p:sp>
      <p:sp>
        <p:nvSpPr>
          <p:cNvPr id="148" name="Google Shape;148;p10"/>
          <p:cNvSpPr txBox="1"/>
          <p:nvPr/>
        </p:nvSpPr>
        <p:spPr>
          <a:xfrm>
            <a:off x="1282482" y="3395632"/>
            <a:ext cx="8610600" cy="3939602"/>
          </a:xfrm>
          <a:prstGeom prst="rect">
            <a:avLst/>
          </a:prstGeom>
          <a:noFill/>
          <a:ln>
            <a:noFill/>
          </a:ln>
        </p:spPr>
        <p:txBody>
          <a:bodyPr spcFirstLastPara="1" wrap="square" lIns="91425" tIns="45700" rIns="91425" bIns="45700" anchor="t" anchorCtr="0">
            <a:normAutofit lnSpcReduction="10000"/>
          </a:bodyPr>
          <a:lstStyle/>
          <a:p>
            <a:pPr marL="0" marR="0" lvl="0" indent="0" algn="l" rtl="0">
              <a:lnSpc>
                <a:spcPct val="107000"/>
              </a:lnSpc>
              <a:spcBef>
                <a:spcPts val="0"/>
              </a:spcBef>
              <a:spcAft>
                <a:spcPts val="0"/>
              </a:spcAft>
              <a:buClr>
                <a:schemeClr val="dk1"/>
              </a:buClr>
              <a:buSzPts val="2000"/>
              <a:buFont typeface="Calibri"/>
              <a:buNone/>
            </a:pPr>
            <a:r>
              <a:rPr lang="en-IN" sz="2000">
                <a:solidFill>
                  <a:schemeClr val="dk1"/>
                </a:solidFill>
                <a:latin typeface="Calibri"/>
                <a:ea typeface="Calibri"/>
                <a:cs typeface="Calibri"/>
                <a:sym typeface="Calibri"/>
              </a:rPr>
              <a:t>Approximate Budget : 13,000 Rs – 16000 Rs</a:t>
            </a:r>
            <a:br>
              <a:rPr lang="en-IN" sz="2000">
                <a:solidFill>
                  <a:schemeClr val="dk1"/>
                </a:solidFill>
                <a:latin typeface="Calibri"/>
                <a:ea typeface="Calibri"/>
                <a:cs typeface="Calibri"/>
                <a:sym typeface="Calibri"/>
              </a:rPr>
            </a:br>
            <a:br>
              <a:rPr lang="en-IN" sz="2000">
                <a:solidFill>
                  <a:schemeClr val="dk1"/>
                </a:solidFill>
                <a:latin typeface="Calibri"/>
                <a:ea typeface="Calibri"/>
                <a:cs typeface="Calibri"/>
                <a:sym typeface="Calibri"/>
              </a:rPr>
            </a:br>
            <a:r>
              <a:rPr lang="en-IN" sz="2000">
                <a:solidFill>
                  <a:schemeClr val="dk1"/>
                </a:solidFill>
                <a:latin typeface="Calibri"/>
                <a:ea typeface="Calibri"/>
                <a:cs typeface="Calibri"/>
                <a:sym typeface="Calibri"/>
              </a:rPr>
              <a:t>includes:</a:t>
            </a:r>
            <a:endParaRPr/>
          </a:p>
          <a:p>
            <a:pPr marL="0" marR="0" lvl="0" indent="0" algn="l" rtl="0">
              <a:lnSpc>
                <a:spcPct val="107000"/>
              </a:lnSpc>
              <a:spcBef>
                <a:spcPts val="800"/>
              </a:spcBef>
              <a:spcAft>
                <a:spcPts val="0"/>
              </a:spcAft>
              <a:buClr>
                <a:schemeClr val="dk1"/>
              </a:buClr>
              <a:buSzPts val="2000"/>
              <a:buFont typeface="Calibri"/>
              <a:buNone/>
            </a:pPr>
            <a:br>
              <a:rPr lang="en-IN" sz="2000">
                <a:solidFill>
                  <a:schemeClr val="dk1"/>
                </a:solidFill>
                <a:latin typeface="Calibri"/>
                <a:ea typeface="Calibri"/>
                <a:cs typeface="Calibri"/>
                <a:sym typeface="Calibri"/>
              </a:rPr>
            </a:br>
            <a:r>
              <a:rPr lang="en-IN" sz="2000">
                <a:solidFill>
                  <a:schemeClr val="dk1"/>
                </a:solidFill>
                <a:latin typeface="Calibri"/>
                <a:ea typeface="Calibri"/>
                <a:cs typeface="Calibri"/>
                <a:sym typeface="Calibri"/>
              </a:rPr>
              <a:t> - </a:t>
            </a:r>
            <a:r>
              <a:rPr lang="en-IN" sz="1800">
                <a:solidFill>
                  <a:schemeClr val="dk1"/>
                </a:solidFill>
                <a:latin typeface="Calibri"/>
                <a:ea typeface="Calibri"/>
                <a:cs typeface="Calibri"/>
                <a:sym typeface="Calibri"/>
              </a:rPr>
              <a:t>Raspberry pi 4 : 6000</a:t>
            </a:r>
            <a:endParaRPr/>
          </a:p>
          <a:p>
            <a:pPr marL="0" marR="0" lvl="0" indent="0" algn="l" rtl="0">
              <a:lnSpc>
                <a:spcPct val="107000"/>
              </a:lnSpc>
              <a:spcBef>
                <a:spcPts val="800"/>
              </a:spcBef>
              <a:spcAft>
                <a:spcPts val="0"/>
              </a:spcAft>
              <a:buClr>
                <a:schemeClr val="dk1"/>
              </a:buClr>
              <a:buSzPts val="1800"/>
              <a:buFont typeface="Calibri"/>
              <a:buNone/>
            </a:pPr>
            <a:r>
              <a:rPr lang="en-IN" sz="1800">
                <a:solidFill>
                  <a:schemeClr val="dk1"/>
                </a:solidFill>
                <a:latin typeface="Calibri"/>
                <a:ea typeface="Calibri"/>
                <a:cs typeface="Calibri"/>
                <a:sym typeface="Calibri"/>
              </a:rPr>
              <a:t> - chassis and rice planter: 2000</a:t>
            </a:r>
            <a:endParaRPr/>
          </a:p>
          <a:p>
            <a:pPr marL="0" marR="0" lvl="0" indent="0" algn="l" rtl="0">
              <a:lnSpc>
                <a:spcPct val="107000"/>
              </a:lnSpc>
              <a:spcBef>
                <a:spcPts val="800"/>
              </a:spcBef>
              <a:spcAft>
                <a:spcPts val="0"/>
              </a:spcAft>
              <a:buClr>
                <a:schemeClr val="dk1"/>
              </a:buClr>
              <a:buSzPts val="1800"/>
              <a:buFont typeface="Calibri"/>
              <a:buNone/>
            </a:pPr>
            <a:r>
              <a:rPr lang="en-IN" sz="1800">
                <a:solidFill>
                  <a:schemeClr val="dk1"/>
                </a:solidFill>
                <a:latin typeface="Calibri"/>
                <a:ea typeface="Calibri"/>
                <a:cs typeface="Calibri"/>
                <a:sym typeface="Calibri"/>
              </a:rPr>
              <a:t> - Raspberry Pi Camera Module V2-8 Megapixel: 3000</a:t>
            </a:r>
            <a:endParaRPr/>
          </a:p>
          <a:p>
            <a:pPr marL="0" marR="0" lvl="0" indent="0" algn="l" rtl="0">
              <a:lnSpc>
                <a:spcPct val="107000"/>
              </a:lnSpc>
              <a:spcBef>
                <a:spcPts val="800"/>
              </a:spcBef>
              <a:spcAft>
                <a:spcPts val="0"/>
              </a:spcAft>
              <a:buClr>
                <a:schemeClr val="dk1"/>
              </a:buClr>
              <a:buSzPts val="1800"/>
              <a:buFont typeface="Calibri"/>
              <a:buNone/>
            </a:pPr>
            <a:r>
              <a:rPr lang="en-IN" sz="1800">
                <a:solidFill>
                  <a:schemeClr val="dk1"/>
                </a:solidFill>
                <a:latin typeface="Calibri"/>
                <a:ea typeface="Calibri"/>
                <a:cs typeface="Calibri"/>
                <a:sym typeface="Calibri"/>
              </a:rPr>
              <a:t> - </a:t>
            </a:r>
            <a:r>
              <a:rPr lang="en-IN" sz="1800">
                <a:solidFill>
                  <a:schemeClr val="dk1"/>
                </a:solidFill>
                <a:latin typeface="Times New Roman"/>
                <a:ea typeface="Times New Roman"/>
                <a:cs typeface="Times New Roman"/>
                <a:sym typeface="Times New Roman"/>
              </a:rPr>
              <a:t>Power transmission unit</a:t>
            </a:r>
            <a:r>
              <a:rPr lang="en-IN" sz="1800">
                <a:solidFill>
                  <a:schemeClr val="dk1"/>
                </a:solidFill>
                <a:latin typeface="Calibri"/>
                <a:ea typeface="Calibri"/>
                <a:cs typeface="Calibri"/>
                <a:sym typeface="Calibri"/>
              </a:rPr>
              <a:t>: 2500</a:t>
            </a:r>
            <a:endParaRPr/>
          </a:p>
          <a:p>
            <a:pPr marL="0" marR="0" lvl="0" indent="0" algn="l" rtl="0">
              <a:lnSpc>
                <a:spcPct val="107000"/>
              </a:lnSpc>
              <a:spcBef>
                <a:spcPts val="800"/>
              </a:spcBef>
              <a:spcAft>
                <a:spcPts val="0"/>
              </a:spcAft>
              <a:buClr>
                <a:schemeClr val="dk1"/>
              </a:buClr>
              <a:buSzPts val="1800"/>
              <a:buFont typeface="Calibri"/>
              <a:buNone/>
            </a:pPr>
            <a:r>
              <a:rPr lang="en-IN" sz="1800">
                <a:solidFill>
                  <a:schemeClr val="dk1"/>
                </a:solidFill>
                <a:latin typeface="Calibri"/>
                <a:ea typeface="Calibri"/>
                <a:cs typeface="Calibri"/>
                <a:sym typeface="Calibri"/>
              </a:rPr>
              <a:t> - DC 12v Stepper Motor : 2000</a:t>
            </a:r>
            <a:endParaRPr/>
          </a:p>
          <a:p>
            <a:pPr marL="0" marR="0" lvl="0" indent="0" algn="l" rtl="0">
              <a:lnSpc>
                <a:spcPct val="107000"/>
              </a:lnSpc>
              <a:spcBef>
                <a:spcPts val="800"/>
              </a:spcBef>
              <a:spcAft>
                <a:spcPts val="0"/>
              </a:spcAft>
              <a:buClr>
                <a:schemeClr val="dk1"/>
              </a:buClr>
              <a:buSzPts val="1800"/>
              <a:buFont typeface="Calibri"/>
              <a:buNone/>
            </a:pPr>
            <a:r>
              <a:rPr lang="en-IN" sz="1800">
                <a:solidFill>
                  <a:schemeClr val="dk1"/>
                </a:solidFill>
                <a:latin typeface="Calibri"/>
                <a:ea typeface="Calibri"/>
                <a:cs typeface="Calibri"/>
                <a:sym typeface="Calibri"/>
              </a:rPr>
              <a:t> - Motor controller : 300</a:t>
            </a:r>
            <a:endParaRPr/>
          </a:p>
          <a:p>
            <a:pPr marL="0" marR="0" lvl="0" indent="0" algn="l" rtl="0">
              <a:lnSpc>
                <a:spcPct val="107000"/>
              </a:lnSpc>
              <a:spcBef>
                <a:spcPts val="800"/>
              </a:spcBef>
              <a:spcAft>
                <a:spcPts val="0"/>
              </a:spcAft>
              <a:buClr>
                <a:schemeClr val="dk1"/>
              </a:buClr>
              <a:buSzPts val="1800"/>
              <a:buFont typeface="Calibri"/>
              <a:buNone/>
            </a:pPr>
            <a:r>
              <a:rPr lang="en-IN" sz="1800">
                <a:solidFill>
                  <a:schemeClr val="dk1"/>
                </a:solidFill>
                <a:latin typeface="Calibri"/>
                <a:ea typeface="Calibri"/>
                <a:cs typeface="Calibri"/>
                <a:sym typeface="Calibri"/>
              </a:rPr>
              <a:t> - Other : 1500</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1"/>
          <p:cNvSpPr/>
          <p:nvPr/>
        </p:nvSpPr>
        <p:spPr>
          <a:xfrm>
            <a:off x="864037" y="651748"/>
            <a:ext cx="9065776" cy="7715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5400">
              <a:solidFill>
                <a:schemeClr val="accent1"/>
              </a:solidFill>
              <a:latin typeface="Aparajita"/>
              <a:ea typeface="Aparajita"/>
              <a:cs typeface="Aparajita"/>
              <a:sym typeface="Aparajita"/>
            </a:endParaRPr>
          </a:p>
        </p:txBody>
      </p:sp>
      <p:sp>
        <p:nvSpPr>
          <p:cNvPr id="155" name="Google Shape;155;p11"/>
          <p:cNvSpPr txBox="1"/>
          <p:nvPr/>
        </p:nvSpPr>
        <p:spPr>
          <a:xfrm>
            <a:off x="477047" y="414861"/>
            <a:ext cx="7975997"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5400">
                <a:solidFill>
                  <a:schemeClr val="accent1"/>
                </a:solidFill>
                <a:latin typeface="Aparajita"/>
                <a:ea typeface="Aparajita"/>
                <a:cs typeface="Aparajita"/>
                <a:sym typeface="Aparajita"/>
              </a:rPr>
              <a:t>Project Planner </a:t>
            </a:r>
            <a:endParaRPr/>
          </a:p>
        </p:txBody>
      </p:sp>
      <p:graphicFrame>
        <p:nvGraphicFramePr>
          <p:cNvPr id="156" name="Google Shape;156;p11"/>
          <p:cNvGraphicFramePr/>
          <p:nvPr/>
        </p:nvGraphicFramePr>
        <p:xfrm>
          <a:off x="864037" y="1914862"/>
          <a:ext cx="3000000" cy="3000000"/>
        </p:xfrm>
        <a:graphic>
          <a:graphicData uri="http://schemas.openxmlformats.org/drawingml/2006/table">
            <a:tbl>
              <a:tblPr>
                <a:noFill/>
                <a:tableStyleId>{EFA31E63-AD88-464B-A117-9B8DE1D188AD}</a:tableStyleId>
              </a:tblPr>
              <a:tblGrid>
                <a:gridCol w="4491950">
                  <a:extLst>
                    <a:ext uri="{9D8B030D-6E8A-4147-A177-3AD203B41FA5}">
                      <a16:colId xmlns:a16="http://schemas.microsoft.com/office/drawing/2014/main" val="20000"/>
                    </a:ext>
                  </a:extLst>
                </a:gridCol>
                <a:gridCol w="1293425">
                  <a:extLst>
                    <a:ext uri="{9D8B030D-6E8A-4147-A177-3AD203B41FA5}">
                      <a16:colId xmlns:a16="http://schemas.microsoft.com/office/drawing/2014/main" val="20001"/>
                    </a:ext>
                  </a:extLst>
                </a:gridCol>
                <a:gridCol w="1293425">
                  <a:extLst>
                    <a:ext uri="{9D8B030D-6E8A-4147-A177-3AD203B41FA5}">
                      <a16:colId xmlns:a16="http://schemas.microsoft.com/office/drawing/2014/main" val="20002"/>
                    </a:ext>
                  </a:extLst>
                </a:gridCol>
                <a:gridCol w="1419350">
                  <a:extLst>
                    <a:ext uri="{9D8B030D-6E8A-4147-A177-3AD203B41FA5}">
                      <a16:colId xmlns:a16="http://schemas.microsoft.com/office/drawing/2014/main" val="20003"/>
                    </a:ext>
                  </a:extLst>
                </a:gridCol>
                <a:gridCol w="1365400">
                  <a:extLst>
                    <a:ext uri="{9D8B030D-6E8A-4147-A177-3AD203B41FA5}">
                      <a16:colId xmlns:a16="http://schemas.microsoft.com/office/drawing/2014/main" val="20004"/>
                    </a:ext>
                  </a:extLst>
                </a:gridCol>
                <a:gridCol w="1342000">
                  <a:extLst>
                    <a:ext uri="{9D8B030D-6E8A-4147-A177-3AD203B41FA5}">
                      <a16:colId xmlns:a16="http://schemas.microsoft.com/office/drawing/2014/main" val="20005"/>
                    </a:ext>
                  </a:extLst>
                </a:gridCol>
                <a:gridCol w="1216075">
                  <a:extLst>
                    <a:ext uri="{9D8B030D-6E8A-4147-A177-3AD203B41FA5}">
                      <a16:colId xmlns:a16="http://schemas.microsoft.com/office/drawing/2014/main" val="20006"/>
                    </a:ext>
                  </a:extLst>
                </a:gridCol>
              </a:tblGrid>
              <a:tr h="626300">
                <a:tc>
                  <a:txBody>
                    <a:bodyPr/>
                    <a:lstStyle/>
                    <a:p>
                      <a:pPr marL="0" marR="0" lvl="0" indent="0" algn="ctr" rtl="0">
                        <a:lnSpc>
                          <a:spcPct val="115000"/>
                        </a:lnSpc>
                        <a:spcBef>
                          <a:spcPts val="0"/>
                        </a:spcBef>
                        <a:spcAft>
                          <a:spcPts val="0"/>
                        </a:spcAft>
                        <a:buClr>
                          <a:schemeClr val="lt1"/>
                        </a:buClr>
                        <a:buSzPts val="2000"/>
                        <a:buFont typeface="Times New Roman"/>
                        <a:buNone/>
                      </a:pPr>
                      <a:r>
                        <a:rPr lang="en-IN" sz="2000" b="1" i="0" u="none" strike="noStrike" cap="none">
                          <a:solidFill>
                            <a:schemeClr val="lt1"/>
                          </a:solidFill>
                          <a:latin typeface="Times New Roman"/>
                          <a:ea typeface="Times New Roman"/>
                          <a:cs typeface="Times New Roman"/>
                          <a:sym typeface="Times New Roman"/>
                        </a:rPr>
                        <a:t> Months  Activities</a:t>
                      </a:r>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solidFill>
                  </a:tcPr>
                </a:tc>
                <a:tc>
                  <a:txBody>
                    <a:bodyPr/>
                    <a:lstStyle/>
                    <a:p>
                      <a:pPr marL="0" marR="0" lvl="0" indent="0" algn="ctr" rtl="0">
                        <a:lnSpc>
                          <a:spcPct val="115000"/>
                        </a:lnSpc>
                        <a:spcBef>
                          <a:spcPts val="0"/>
                        </a:spcBef>
                        <a:spcAft>
                          <a:spcPts val="0"/>
                        </a:spcAft>
                        <a:buClr>
                          <a:schemeClr val="lt1"/>
                        </a:buClr>
                        <a:buSzPts val="2000"/>
                        <a:buFont typeface="Times New Roman"/>
                        <a:buNone/>
                      </a:pPr>
                      <a:r>
                        <a:rPr lang="en-IN" sz="2000" b="1" i="0" u="none" strike="noStrike" cap="none">
                          <a:solidFill>
                            <a:schemeClr val="lt1"/>
                          </a:solidFill>
                          <a:latin typeface="Times New Roman"/>
                          <a:ea typeface="Times New Roman"/>
                          <a:cs typeface="Times New Roman"/>
                          <a:sym typeface="Times New Roman"/>
                        </a:rPr>
                        <a:t>JULY’24</a:t>
                      </a:r>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solidFill>
                  </a:tcPr>
                </a:tc>
                <a:tc>
                  <a:txBody>
                    <a:bodyPr/>
                    <a:lstStyle/>
                    <a:p>
                      <a:pPr marL="0" marR="0" lvl="0" indent="0" algn="ctr" rtl="0">
                        <a:lnSpc>
                          <a:spcPct val="115000"/>
                        </a:lnSpc>
                        <a:spcBef>
                          <a:spcPts val="0"/>
                        </a:spcBef>
                        <a:spcAft>
                          <a:spcPts val="0"/>
                        </a:spcAft>
                        <a:buClr>
                          <a:schemeClr val="lt1"/>
                        </a:buClr>
                        <a:buSzPts val="2000"/>
                        <a:buFont typeface="Times New Roman"/>
                        <a:buNone/>
                      </a:pPr>
                      <a:r>
                        <a:rPr lang="en-IN" sz="2000" b="1" i="0" u="none" strike="noStrike" cap="none">
                          <a:solidFill>
                            <a:schemeClr val="lt1"/>
                          </a:solidFill>
                          <a:latin typeface="Times New Roman"/>
                          <a:ea typeface="Times New Roman"/>
                          <a:cs typeface="Times New Roman"/>
                          <a:sym typeface="Times New Roman"/>
                        </a:rPr>
                        <a:t>AUG’24</a:t>
                      </a:r>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solidFill>
                  </a:tcPr>
                </a:tc>
                <a:tc>
                  <a:txBody>
                    <a:bodyPr/>
                    <a:lstStyle/>
                    <a:p>
                      <a:pPr marL="0" marR="0" lvl="0" indent="0" algn="ctr" rtl="0">
                        <a:lnSpc>
                          <a:spcPct val="115000"/>
                        </a:lnSpc>
                        <a:spcBef>
                          <a:spcPts val="0"/>
                        </a:spcBef>
                        <a:spcAft>
                          <a:spcPts val="0"/>
                        </a:spcAft>
                        <a:buClr>
                          <a:schemeClr val="lt1"/>
                        </a:buClr>
                        <a:buSzPts val="2000"/>
                        <a:buFont typeface="Times New Roman"/>
                        <a:buNone/>
                      </a:pPr>
                      <a:r>
                        <a:rPr lang="en-IN" sz="2000" b="1" i="0" u="none" strike="noStrike" cap="none">
                          <a:solidFill>
                            <a:schemeClr val="lt1"/>
                          </a:solidFill>
                          <a:latin typeface="Times New Roman"/>
                          <a:ea typeface="Times New Roman"/>
                          <a:cs typeface="Times New Roman"/>
                          <a:sym typeface="Times New Roman"/>
                        </a:rPr>
                        <a:t>SEP’24</a:t>
                      </a:r>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solidFill>
                  </a:tcPr>
                </a:tc>
                <a:tc>
                  <a:txBody>
                    <a:bodyPr/>
                    <a:lstStyle/>
                    <a:p>
                      <a:pPr marL="0" marR="0" lvl="0" indent="0" algn="ctr" rtl="0">
                        <a:lnSpc>
                          <a:spcPct val="115000"/>
                        </a:lnSpc>
                        <a:spcBef>
                          <a:spcPts val="0"/>
                        </a:spcBef>
                        <a:spcAft>
                          <a:spcPts val="0"/>
                        </a:spcAft>
                        <a:buClr>
                          <a:schemeClr val="lt1"/>
                        </a:buClr>
                        <a:buSzPts val="2000"/>
                        <a:buFont typeface="Times New Roman"/>
                        <a:buNone/>
                      </a:pPr>
                      <a:r>
                        <a:rPr lang="en-IN" sz="2000" b="1" i="0" u="none" strike="noStrike" cap="none">
                          <a:solidFill>
                            <a:schemeClr val="lt1"/>
                          </a:solidFill>
                          <a:latin typeface="Times New Roman"/>
                          <a:ea typeface="Times New Roman"/>
                          <a:cs typeface="Times New Roman"/>
                          <a:sym typeface="Times New Roman"/>
                        </a:rPr>
                        <a:t>OCT’24</a:t>
                      </a:r>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solidFill>
                  </a:tcPr>
                </a:tc>
                <a:tc>
                  <a:txBody>
                    <a:bodyPr/>
                    <a:lstStyle/>
                    <a:p>
                      <a:pPr marL="0" marR="0" lvl="0" indent="0" algn="ctr" rtl="0">
                        <a:lnSpc>
                          <a:spcPct val="115000"/>
                        </a:lnSpc>
                        <a:spcBef>
                          <a:spcPts val="0"/>
                        </a:spcBef>
                        <a:spcAft>
                          <a:spcPts val="0"/>
                        </a:spcAft>
                        <a:buClr>
                          <a:schemeClr val="lt1"/>
                        </a:buClr>
                        <a:buSzPts val="2000"/>
                        <a:buFont typeface="Times New Roman"/>
                        <a:buNone/>
                      </a:pPr>
                      <a:r>
                        <a:rPr lang="en-IN" sz="2000" b="1" i="0" u="none" strike="noStrike" cap="none">
                          <a:solidFill>
                            <a:schemeClr val="lt1"/>
                          </a:solidFill>
                          <a:latin typeface="Times New Roman"/>
                          <a:ea typeface="Times New Roman"/>
                          <a:cs typeface="Times New Roman"/>
                          <a:sym typeface="Times New Roman"/>
                        </a:rPr>
                        <a:t>NOV’24</a:t>
                      </a:r>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solidFill>
                  </a:tcPr>
                </a:tc>
                <a:tc>
                  <a:txBody>
                    <a:bodyPr/>
                    <a:lstStyle/>
                    <a:p>
                      <a:pPr marL="0" marR="0" lvl="0" indent="0" algn="ctr" rtl="0">
                        <a:lnSpc>
                          <a:spcPct val="115000"/>
                        </a:lnSpc>
                        <a:spcBef>
                          <a:spcPts val="0"/>
                        </a:spcBef>
                        <a:spcAft>
                          <a:spcPts val="0"/>
                        </a:spcAft>
                        <a:buClr>
                          <a:schemeClr val="lt1"/>
                        </a:buClr>
                        <a:buSzPts val="2000"/>
                        <a:buFont typeface="Times New Roman"/>
                        <a:buNone/>
                      </a:pPr>
                      <a:r>
                        <a:rPr lang="en-IN" sz="2000" b="1" i="0" u="none" strike="noStrike" cap="none">
                          <a:solidFill>
                            <a:schemeClr val="lt1"/>
                          </a:solidFill>
                          <a:latin typeface="Times New Roman"/>
                          <a:ea typeface="Times New Roman"/>
                          <a:cs typeface="Times New Roman"/>
                          <a:sym typeface="Times New Roman"/>
                        </a:rPr>
                        <a:t>DEC’24</a:t>
                      </a:r>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r h="718175">
                <a:tc>
                  <a:txBody>
                    <a:bodyPr/>
                    <a:lstStyle/>
                    <a:p>
                      <a:pPr marL="0" marR="0" lvl="0" indent="0" algn="l" rtl="0">
                        <a:lnSpc>
                          <a:spcPct val="115000"/>
                        </a:lnSpc>
                        <a:spcBef>
                          <a:spcPts val="0"/>
                        </a:spcBef>
                        <a:spcAft>
                          <a:spcPts val="0"/>
                        </a:spcAft>
                        <a:buClr>
                          <a:schemeClr val="lt1"/>
                        </a:buClr>
                        <a:buSzPts val="2000"/>
                        <a:buFont typeface="Times New Roman"/>
                        <a:buNone/>
                      </a:pPr>
                      <a:r>
                        <a:rPr lang="en-IN" sz="2000" b="1" i="0" u="none" strike="noStrike" cap="none">
                          <a:solidFill>
                            <a:schemeClr val="lt1"/>
                          </a:solidFill>
                          <a:latin typeface="Times New Roman"/>
                          <a:ea typeface="Times New Roman"/>
                          <a:cs typeface="Times New Roman"/>
                          <a:sym typeface="Times New Roman"/>
                        </a:rPr>
                        <a:t>Literature Reviews</a:t>
                      </a:r>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solidFill>
                  </a:tcPr>
                </a:tc>
                <a:tc>
                  <a:txBody>
                    <a:bodyPr/>
                    <a:lstStyle/>
                    <a:p>
                      <a:pPr marL="0" marR="0" lvl="0" indent="0" algn="ctr" rtl="0">
                        <a:lnSpc>
                          <a:spcPct val="115000"/>
                        </a:lnSpc>
                        <a:spcBef>
                          <a:spcPts val="0"/>
                        </a:spcBef>
                        <a:spcAft>
                          <a:spcPts val="0"/>
                        </a:spcAft>
                        <a:buClr>
                          <a:schemeClr val="dk1"/>
                        </a:buClr>
                        <a:buSzPts val="3600"/>
                        <a:buFont typeface="Times New Roman"/>
                        <a:buNone/>
                      </a:pPr>
                      <a:r>
                        <a:rPr lang="en-IN" sz="3600" b="1" i="0" u="none" strike="noStrike" cap="none">
                          <a:solidFill>
                            <a:schemeClr val="dk1"/>
                          </a:solidFill>
                          <a:latin typeface="Times New Roman"/>
                          <a:ea typeface="Times New Roman"/>
                          <a:cs typeface="Times New Roman"/>
                          <a:sym typeface="Times New Roman"/>
                        </a:rPr>
                        <a:t>√</a:t>
                      </a:r>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Times New Roman"/>
                        <a:buNone/>
                      </a:pPr>
                      <a:r>
                        <a:rPr lang="en-IN" sz="3600" b="1" i="0" u="none" strike="noStrike" cap="none">
                          <a:solidFill>
                            <a:schemeClr val="dk1"/>
                          </a:solidFill>
                          <a:latin typeface="Times New Roman"/>
                          <a:ea typeface="Times New Roman"/>
                          <a:cs typeface="Times New Roman"/>
                          <a:sym typeface="Times New Roman"/>
                        </a:rPr>
                        <a:t>√</a:t>
                      </a:r>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extLst>
                  <a:ext uri="{0D108BD9-81ED-4DB2-BD59-A6C34878D82A}">
                    <a16:rowId xmlns:a16="http://schemas.microsoft.com/office/drawing/2014/main" val="10001"/>
                  </a:ext>
                </a:extLst>
              </a:tr>
              <a:tr h="712550">
                <a:tc>
                  <a:txBody>
                    <a:bodyPr/>
                    <a:lstStyle/>
                    <a:p>
                      <a:pPr marL="0" marR="0" lvl="0" indent="0" algn="l" rtl="0">
                        <a:lnSpc>
                          <a:spcPct val="115000"/>
                        </a:lnSpc>
                        <a:spcBef>
                          <a:spcPts val="0"/>
                        </a:spcBef>
                        <a:spcAft>
                          <a:spcPts val="0"/>
                        </a:spcAft>
                        <a:buClr>
                          <a:schemeClr val="lt1"/>
                        </a:buClr>
                        <a:buSzPts val="2000"/>
                        <a:buFont typeface="Times New Roman"/>
                        <a:buNone/>
                      </a:pPr>
                      <a:r>
                        <a:rPr lang="en-IN" sz="2000" b="1" i="0" u="none" strike="noStrike" cap="none">
                          <a:solidFill>
                            <a:schemeClr val="lt1"/>
                          </a:solidFill>
                          <a:latin typeface="Times New Roman"/>
                          <a:ea typeface="Times New Roman"/>
                          <a:cs typeface="Times New Roman"/>
                          <a:sym typeface="Times New Roman"/>
                        </a:rPr>
                        <a:t>Component Identification &amp; Selection</a:t>
                      </a:r>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Times New Roman"/>
                        <a:buNone/>
                      </a:pPr>
                      <a:r>
                        <a:rPr lang="en-IN" sz="3600" b="1" i="0" u="none" strike="noStrike" cap="none">
                          <a:solidFill>
                            <a:schemeClr val="dk1"/>
                          </a:solidFill>
                          <a:latin typeface="Times New Roman"/>
                          <a:ea typeface="Times New Roman"/>
                          <a:cs typeface="Times New Roman"/>
                          <a:sym typeface="Times New Roman"/>
                        </a:rPr>
                        <a:t>√</a:t>
                      </a:r>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extLst>
                  <a:ext uri="{0D108BD9-81ED-4DB2-BD59-A6C34878D82A}">
                    <a16:rowId xmlns:a16="http://schemas.microsoft.com/office/drawing/2014/main" val="10002"/>
                  </a:ext>
                </a:extLst>
              </a:tr>
              <a:tr h="680675">
                <a:tc>
                  <a:txBody>
                    <a:bodyPr/>
                    <a:lstStyle/>
                    <a:p>
                      <a:pPr marL="0" marR="0" lvl="0" indent="0" algn="l" rtl="0">
                        <a:lnSpc>
                          <a:spcPct val="115000"/>
                        </a:lnSpc>
                        <a:spcBef>
                          <a:spcPts val="0"/>
                        </a:spcBef>
                        <a:spcAft>
                          <a:spcPts val="0"/>
                        </a:spcAft>
                        <a:buClr>
                          <a:schemeClr val="lt1"/>
                        </a:buClr>
                        <a:buSzPts val="2000"/>
                        <a:buFont typeface="Times New Roman"/>
                        <a:buNone/>
                      </a:pPr>
                      <a:r>
                        <a:rPr lang="en-IN" sz="2000" b="1" i="0" u="none" strike="noStrike" cap="none">
                          <a:solidFill>
                            <a:schemeClr val="lt1"/>
                          </a:solidFill>
                          <a:latin typeface="Times New Roman"/>
                          <a:ea typeface="Times New Roman"/>
                          <a:cs typeface="Times New Roman"/>
                          <a:sym typeface="Times New Roman"/>
                        </a:rPr>
                        <a:t>Designing</a:t>
                      </a:r>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extLst>
                  <a:ext uri="{0D108BD9-81ED-4DB2-BD59-A6C34878D82A}">
                    <a16:rowId xmlns:a16="http://schemas.microsoft.com/office/drawing/2014/main" val="10003"/>
                  </a:ext>
                </a:extLst>
              </a:tr>
              <a:tr h="682550">
                <a:tc>
                  <a:txBody>
                    <a:bodyPr/>
                    <a:lstStyle/>
                    <a:p>
                      <a:pPr marL="0" marR="0" lvl="0" indent="0" algn="l" rtl="0">
                        <a:lnSpc>
                          <a:spcPct val="115000"/>
                        </a:lnSpc>
                        <a:spcBef>
                          <a:spcPts val="0"/>
                        </a:spcBef>
                        <a:spcAft>
                          <a:spcPts val="0"/>
                        </a:spcAft>
                        <a:buClr>
                          <a:schemeClr val="lt1"/>
                        </a:buClr>
                        <a:buSzPts val="2000"/>
                        <a:buFont typeface="Times New Roman"/>
                        <a:buNone/>
                      </a:pPr>
                      <a:r>
                        <a:rPr lang="en-IN" sz="2000" b="1" i="0" u="none" strike="noStrike" cap="none">
                          <a:solidFill>
                            <a:schemeClr val="lt1"/>
                          </a:solidFill>
                          <a:latin typeface="Times New Roman"/>
                          <a:ea typeface="Times New Roman"/>
                          <a:cs typeface="Times New Roman"/>
                          <a:sym typeface="Times New Roman"/>
                        </a:rPr>
                        <a:t>Experimental Analysis</a:t>
                      </a:r>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extLst>
                  <a:ext uri="{0D108BD9-81ED-4DB2-BD59-A6C34878D82A}">
                    <a16:rowId xmlns:a16="http://schemas.microsoft.com/office/drawing/2014/main" val="10004"/>
                  </a:ext>
                </a:extLst>
              </a:tr>
              <a:tr h="682550">
                <a:tc>
                  <a:txBody>
                    <a:bodyPr/>
                    <a:lstStyle/>
                    <a:p>
                      <a:pPr marL="0" marR="0" lvl="0" indent="0" algn="l" rtl="0">
                        <a:lnSpc>
                          <a:spcPct val="115000"/>
                        </a:lnSpc>
                        <a:spcBef>
                          <a:spcPts val="0"/>
                        </a:spcBef>
                        <a:spcAft>
                          <a:spcPts val="0"/>
                        </a:spcAft>
                        <a:buClr>
                          <a:schemeClr val="lt1"/>
                        </a:buClr>
                        <a:buSzPts val="2000"/>
                        <a:buFont typeface="Times New Roman"/>
                        <a:buNone/>
                      </a:pPr>
                      <a:r>
                        <a:rPr lang="en-IN" sz="2000" b="1" i="0" u="none" strike="noStrike" cap="none">
                          <a:solidFill>
                            <a:schemeClr val="lt1"/>
                          </a:solidFill>
                          <a:latin typeface="Times New Roman"/>
                          <a:ea typeface="Times New Roman"/>
                          <a:cs typeface="Times New Roman"/>
                          <a:sym typeface="Times New Roman"/>
                        </a:rPr>
                        <a:t>Fabrication</a:t>
                      </a:r>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extLst>
                  <a:ext uri="{0D108BD9-81ED-4DB2-BD59-A6C34878D82A}">
                    <a16:rowId xmlns:a16="http://schemas.microsoft.com/office/drawing/2014/main" val="10005"/>
                  </a:ext>
                </a:extLst>
              </a:tr>
              <a:tr h="682550">
                <a:tc>
                  <a:txBody>
                    <a:bodyPr/>
                    <a:lstStyle/>
                    <a:p>
                      <a:pPr marL="0" marR="0" lvl="0" indent="0" algn="l" rtl="0">
                        <a:lnSpc>
                          <a:spcPct val="115000"/>
                        </a:lnSpc>
                        <a:spcBef>
                          <a:spcPts val="0"/>
                        </a:spcBef>
                        <a:spcAft>
                          <a:spcPts val="0"/>
                        </a:spcAft>
                        <a:buClr>
                          <a:schemeClr val="lt1"/>
                        </a:buClr>
                        <a:buSzPts val="2000"/>
                        <a:buFont typeface="Times New Roman"/>
                        <a:buNone/>
                      </a:pPr>
                      <a:r>
                        <a:rPr lang="en-IN" sz="2000" b="1" i="0" u="none" strike="noStrike" cap="none">
                          <a:solidFill>
                            <a:schemeClr val="lt1"/>
                          </a:solidFill>
                          <a:latin typeface="Times New Roman"/>
                          <a:ea typeface="Times New Roman"/>
                          <a:cs typeface="Times New Roman"/>
                          <a:sym typeface="Times New Roman"/>
                        </a:rPr>
                        <a:t>Testing and Debugging</a:t>
                      </a:r>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extLst>
                  <a:ext uri="{0D108BD9-81ED-4DB2-BD59-A6C34878D82A}">
                    <a16:rowId xmlns:a16="http://schemas.microsoft.com/office/drawing/2014/main" val="10006"/>
                  </a:ext>
                </a:extLst>
              </a:tr>
              <a:tr h="682550">
                <a:tc>
                  <a:txBody>
                    <a:bodyPr/>
                    <a:lstStyle/>
                    <a:p>
                      <a:pPr marL="0" marR="0" lvl="0" indent="0" algn="l" rtl="0">
                        <a:lnSpc>
                          <a:spcPct val="115000"/>
                        </a:lnSpc>
                        <a:spcBef>
                          <a:spcPts val="0"/>
                        </a:spcBef>
                        <a:spcAft>
                          <a:spcPts val="0"/>
                        </a:spcAft>
                        <a:buClr>
                          <a:schemeClr val="lt1"/>
                        </a:buClr>
                        <a:buSzPts val="2000"/>
                        <a:buFont typeface="Times New Roman"/>
                        <a:buNone/>
                      </a:pPr>
                      <a:r>
                        <a:rPr lang="en-IN" sz="2000" b="1" i="0" u="none" strike="noStrike" cap="none">
                          <a:solidFill>
                            <a:schemeClr val="lt1"/>
                          </a:solidFill>
                          <a:latin typeface="Times New Roman"/>
                          <a:ea typeface="Times New Roman"/>
                          <a:cs typeface="Times New Roman"/>
                          <a:sym typeface="Times New Roman"/>
                        </a:rPr>
                        <a:t>Preparation of Project Report</a:t>
                      </a:r>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2"/>
          <p:cNvSpPr/>
          <p:nvPr/>
        </p:nvSpPr>
        <p:spPr>
          <a:xfrm>
            <a:off x="0" y="0"/>
            <a:ext cx="14630400" cy="8229600"/>
          </a:xfrm>
          <a:prstGeom prst="rect">
            <a:avLst/>
          </a:prstGeom>
          <a:solidFill>
            <a:srgbClr val="DDC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2"/>
          <p:cNvSpPr/>
          <p:nvPr/>
        </p:nvSpPr>
        <p:spPr>
          <a:xfrm>
            <a:off x="0" y="0"/>
            <a:ext cx="14630400" cy="8229600"/>
          </a:xfrm>
          <a:prstGeom prst="rect">
            <a:avLst/>
          </a:prstGeom>
          <a:solidFill>
            <a:srgbClr val="F9F6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4" name="Google Shape;164;p12"/>
          <p:cNvSpPr/>
          <p:nvPr/>
        </p:nvSpPr>
        <p:spPr>
          <a:xfrm>
            <a:off x="1539954" y="750689"/>
            <a:ext cx="11550372" cy="1321594"/>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r>
              <a:rPr lang="en-IN" sz="4400">
                <a:solidFill>
                  <a:schemeClr val="accent1"/>
                </a:solidFill>
                <a:latin typeface="Aparajita"/>
                <a:ea typeface="Aparajita"/>
                <a:cs typeface="Aparajita"/>
                <a:sym typeface="Aparajita"/>
              </a:rPr>
              <a:t>Probable Outcomes</a:t>
            </a:r>
            <a:endParaRPr/>
          </a:p>
        </p:txBody>
      </p:sp>
      <p:sp>
        <p:nvSpPr>
          <p:cNvPr id="165" name="Google Shape;165;p12"/>
          <p:cNvSpPr/>
          <p:nvPr/>
        </p:nvSpPr>
        <p:spPr>
          <a:xfrm>
            <a:off x="1702951" y="2812018"/>
            <a:ext cx="149662" cy="31718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97"/>
              <a:buFont typeface="Calibri"/>
              <a:buNone/>
            </a:pPr>
            <a:endParaRPr sz="2497">
              <a:solidFill>
                <a:schemeClr val="dk1"/>
              </a:solidFill>
              <a:latin typeface="Calibri"/>
              <a:ea typeface="Calibri"/>
              <a:cs typeface="Calibri"/>
              <a:sym typeface="Calibri"/>
            </a:endParaRPr>
          </a:p>
        </p:txBody>
      </p:sp>
      <p:sp>
        <p:nvSpPr>
          <p:cNvPr id="166" name="Google Shape;166;p12"/>
          <p:cNvSpPr/>
          <p:nvPr/>
        </p:nvSpPr>
        <p:spPr>
          <a:xfrm>
            <a:off x="2226945" y="2732842"/>
            <a:ext cx="4120991" cy="330398"/>
          </a:xfrm>
          <a:prstGeom prst="rect">
            <a:avLst/>
          </a:prstGeom>
          <a:noFill/>
          <a:ln>
            <a:noFill/>
          </a:ln>
        </p:spPr>
        <p:txBody>
          <a:bodyPr spcFirstLastPara="1" wrap="square" lIns="91425" tIns="45700" rIns="91425" bIns="45700" anchor="t" anchorCtr="0">
            <a:noAutofit/>
          </a:bodyPr>
          <a:lstStyle/>
          <a:p>
            <a:pPr marL="0" marR="0" lvl="0" indent="0" algn="l" rtl="0">
              <a:lnSpc>
                <a:spcPct val="125036"/>
              </a:lnSpc>
              <a:spcBef>
                <a:spcPts val="0"/>
              </a:spcBef>
              <a:spcAft>
                <a:spcPts val="0"/>
              </a:spcAft>
              <a:buClr>
                <a:schemeClr val="dk1"/>
              </a:buClr>
              <a:buSzPts val="2081"/>
              <a:buFont typeface="Calibri"/>
              <a:buNone/>
            </a:pPr>
            <a:endParaRPr sz="2081">
              <a:solidFill>
                <a:schemeClr val="dk1"/>
              </a:solidFill>
              <a:latin typeface="Calibri"/>
              <a:ea typeface="Calibri"/>
              <a:cs typeface="Calibri"/>
              <a:sym typeface="Calibri"/>
            </a:endParaRPr>
          </a:p>
        </p:txBody>
      </p:sp>
      <p:sp>
        <p:nvSpPr>
          <p:cNvPr id="167" name="Google Shape;167;p12"/>
          <p:cNvSpPr/>
          <p:nvPr/>
        </p:nvSpPr>
        <p:spPr>
          <a:xfrm>
            <a:off x="2226945" y="3190042"/>
            <a:ext cx="4982528" cy="1353026"/>
          </a:xfrm>
          <a:prstGeom prst="rect">
            <a:avLst/>
          </a:prstGeom>
          <a:noFill/>
          <a:ln>
            <a:noFill/>
          </a:ln>
        </p:spPr>
        <p:txBody>
          <a:bodyPr spcFirstLastPara="1" wrap="square" lIns="91425" tIns="45700" rIns="91425" bIns="45700" anchor="t" anchorCtr="0">
            <a:noAutofit/>
          </a:bodyPr>
          <a:lstStyle/>
          <a:p>
            <a:pPr marL="0" marR="0" lvl="0" indent="0" algn="l" rtl="0">
              <a:lnSpc>
                <a:spcPct val="160000"/>
              </a:lnSpc>
              <a:spcBef>
                <a:spcPts val="0"/>
              </a:spcBef>
              <a:spcAft>
                <a:spcPts val="0"/>
              </a:spcAft>
              <a:buClr>
                <a:schemeClr val="dk1"/>
              </a:buClr>
              <a:buSzPts val="1665"/>
              <a:buFont typeface="Calibri"/>
              <a:buNone/>
            </a:pPr>
            <a:endParaRPr sz="1665">
              <a:solidFill>
                <a:schemeClr val="dk1"/>
              </a:solidFill>
              <a:latin typeface="Calibri"/>
              <a:ea typeface="Calibri"/>
              <a:cs typeface="Calibri"/>
              <a:sym typeface="Calibri"/>
            </a:endParaRPr>
          </a:p>
        </p:txBody>
      </p:sp>
      <p:sp>
        <p:nvSpPr>
          <p:cNvPr id="168" name="Google Shape;168;p12"/>
          <p:cNvSpPr/>
          <p:nvPr/>
        </p:nvSpPr>
        <p:spPr>
          <a:xfrm>
            <a:off x="1682234" y="5409605"/>
            <a:ext cx="191095" cy="31718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97"/>
              <a:buFont typeface="Calibri"/>
              <a:buNone/>
            </a:pPr>
            <a:endParaRPr sz="2497">
              <a:solidFill>
                <a:schemeClr val="dk1"/>
              </a:solidFill>
              <a:latin typeface="Calibri"/>
              <a:ea typeface="Calibri"/>
              <a:cs typeface="Calibri"/>
              <a:sym typeface="Calibri"/>
            </a:endParaRPr>
          </a:p>
        </p:txBody>
      </p:sp>
      <p:sp>
        <p:nvSpPr>
          <p:cNvPr id="169" name="Google Shape;169;p12"/>
          <p:cNvSpPr/>
          <p:nvPr/>
        </p:nvSpPr>
        <p:spPr>
          <a:xfrm>
            <a:off x="2226945" y="5330428"/>
            <a:ext cx="3883462" cy="330398"/>
          </a:xfrm>
          <a:prstGeom prst="rect">
            <a:avLst/>
          </a:prstGeom>
          <a:noFill/>
          <a:ln>
            <a:noFill/>
          </a:ln>
        </p:spPr>
        <p:txBody>
          <a:bodyPr spcFirstLastPara="1" wrap="square" lIns="91425" tIns="45700" rIns="91425" bIns="45700" anchor="t" anchorCtr="0">
            <a:noAutofit/>
          </a:bodyPr>
          <a:lstStyle/>
          <a:p>
            <a:pPr marL="0" marR="0" lvl="0" indent="0" algn="l" rtl="0">
              <a:lnSpc>
                <a:spcPct val="125036"/>
              </a:lnSpc>
              <a:spcBef>
                <a:spcPts val="0"/>
              </a:spcBef>
              <a:spcAft>
                <a:spcPts val="0"/>
              </a:spcAft>
              <a:buClr>
                <a:schemeClr val="dk1"/>
              </a:buClr>
              <a:buSzPts val="2081"/>
              <a:buFont typeface="Calibri"/>
              <a:buNone/>
            </a:pPr>
            <a:endParaRPr sz="2081">
              <a:solidFill>
                <a:schemeClr val="dk1"/>
              </a:solidFill>
              <a:latin typeface="Calibri"/>
              <a:ea typeface="Calibri"/>
              <a:cs typeface="Calibri"/>
              <a:sym typeface="Calibri"/>
            </a:endParaRPr>
          </a:p>
        </p:txBody>
      </p:sp>
      <p:sp>
        <p:nvSpPr>
          <p:cNvPr id="170" name="Google Shape;170;p12"/>
          <p:cNvSpPr/>
          <p:nvPr/>
        </p:nvSpPr>
        <p:spPr>
          <a:xfrm>
            <a:off x="1539954" y="1540311"/>
            <a:ext cx="11550372" cy="4247317"/>
          </a:xfrm>
          <a:prstGeom prst="rect">
            <a:avLst/>
          </a:prstGeom>
          <a:noFill/>
          <a:ln>
            <a:noFill/>
          </a:ln>
        </p:spPr>
        <p:txBody>
          <a:bodyPr spcFirstLastPara="1" wrap="square" lIns="91425" tIns="45700" rIns="91425" bIns="45700" anchor="ctr" anchorCtr="0">
            <a:spAutoFit/>
          </a:bodyPr>
          <a:lstStyle/>
          <a:p>
            <a:pPr marL="0" marR="0" lvl="0" indent="-114300" algn="l" rtl="0">
              <a:lnSpc>
                <a:spcPct val="100000"/>
              </a:lnSpc>
              <a:spcBef>
                <a:spcPts val="0"/>
              </a:spcBef>
              <a:spcAft>
                <a:spcPts val="0"/>
              </a:spcAft>
              <a:buClr>
                <a:schemeClr val="dk1"/>
              </a:buClr>
              <a:buSzPts val="1800"/>
              <a:buFont typeface="Arial"/>
              <a:buChar char="•"/>
            </a:pPr>
            <a:r>
              <a:rPr lang="en-IN" sz="1800" b="1" i="0" u="none" strike="noStrike" cap="none">
                <a:solidFill>
                  <a:schemeClr val="dk1"/>
                </a:solidFill>
                <a:latin typeface="Arial"/>
                <a:ea typeface="Arial"/>
                <a:cs typeface="Arial"/>
                <a:sym typeface="Arial"/>
              </a:rPr>
              <a:t>Increased</a:t>
            </a:r>
            <a:r>
              <a:rPr lang="en-IN" sz="1800" b="1">
                <a:solidFill>
                  <a:schemeClr val="dk1"/>
                </a:solidFill>
              </a:rPr>
              <a:t> Production of the Crop</a:t>
            </a:r>
            <a:r>
              <a:rPr lang="en-IN" sz="1800" b="1" i="0" u="none" strike="noStrike" cap="none">
                <a:solidFill>
                  <a:schemeClr val="dk1"/>
                </a:solidFill>
                <a:latin typeface="Arial"/>
                <a:ea typeface="Arial"/>
                <a:cs typeface="Arial"/>
                <a:sym typeface="Arial"/>
              </a:rPr>
              <a:t>:</a:t>
            </a:r>
            <a:endParaRPr sz="1800" b="0" i="0" u="none" strike="noStrike" cap="none">
              <a:solidFill>
                <a:schemeClr val="dk1"/>
              </a:solidFill>
              <a:latin typeface="Arial"/>
              <a:ea typeface="Arial"/>
              <a:cs typeface="Arial"/>
              <a:sym typeface="Arial"/>
            </a:endParaRPr>
          </a:p>
          <a:p>
            <a:pPr marL="0" marR="0" lvl="0" indent="-114300" algn="l" rtl="0">
              <a:lnSpc>
                <a:spcPct val="100000"/>
              </a:lnSpc>
              <a:spcBef>
                <a:spcPts val="0"/>
              </a:spcBef>
              <a:spcAft>
                <a:spcPts val="0"/>
              </a:spcAft>
              <a:buClr>
                <a:schemeClr val="dk1"/>
              </a:buClr>
              <a:buSzPts val="1800"/>
              <a:buFont typeface="Arial"/>
              <a:buChar char="•"/>
            </a:pPr>
            <a:r>
              <a:rPr lang="en-IN" sz="1800" b="0" i="0" u="none" strike="noStrike" cap="none">
                <a:solidFill>
                  <a:schemeClr val="dk1"/>
                </a:solidFill>
                <a:latin typeface="Arial"/>
                <a:ea typeface="Arial"/>
                <a:cs typeface="Arial"/>
                <a:sym typeface="Arial"/>
              </a:rPr>
              <a:t>Improved rice yields due to resource management.</a:t>
            </a:r>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a:p>
            <a:pPr marL="0" marR="0" lvl="0" indent="-114300" algn="l" rtl="0">
              <a:lnSpc>
                <a:spcPct val="100000"/>
              </a:lnSpc>
              <a:spcBef>
                <a:spcPts val="0"/>
              </a:spcBef>
              <a:spcAft>
                <a:spcPts val="0"/>
              </a:spcAft>
              <a:buClr>
                <a:schemeClr val="dk1"/>
              </a:buClr>
              <a:buSzPts val="1800"/>
              <a:buFont typeface="Arial"/>
              <a:buChar char="•"/>
            </a:pPr>
            <a:r>
              <a:rPr lang="en-IN" sz="1800" b="1" i="0" u="none" strike="noStrike" cap="none">
                <a:solidFill>
                  <a:schemeClr val="dk1"/>
                </a:solidFill>
                <a:latin typeface="Arial"/>
                <a:ea typeface="Arial"/>
                <a:cs typeface="Arial"/>
                <a:sym typeface="Arial"/>
              </a:rPr>
              <a:t>Enhanced Quality Control:</a:t>
            </a:r>
            <a:endParaRPr sz="1800" b="0" i="0" u="none" strike="noStrike" cap="none">
              <a:solidFill>
                <a:schemeClr val="dk1"/>
              </a:solidFill>
              <a:latin typeface="Arial"/>
              <a:ea typeface="Arial"/>
              <a:cs typeface="Arial"/>
              <a:sym typeface="Arial"/>
            </a:endParaRPr>
          </a:p>
          <a:p>
            <a:pPr marL="0" marR="0" lvl="0" indent="-114300" algn="l" rtl="0">
              <a:lnSpc>
                <a:spcPct val="100000"/>
              </a:lnSpc>
              <a:spcBef>
                <a:spcPts val="0"/>
              </a:spcBef>
              <a:spcAft>
                <a:spcPts val="0"/>
              </a:spcAft>
              <a:buClr>
                <a:schemeClr val="dk1"/>
              </a:buClr>
              <a:buSzPts val="1800"/>
              <a:buFont typeface="Arial"/>
              <a:buChar char="•"/>
            </a:pPr>
            <a:r>
              <a:rPr lang="en-IN" sz="1800" b="0" i="0" u="none" strike="noStrike" cap="none">
                <a:solidFill>
                  <a:schemeClr val="dk1"/>
                </a:solidFill>
                <a:latin typeface="Arial"/>
                <a:ea typeface="Arial"/>
                <a:cs typeface="Arial"/>
                <a:sym typeface="Arial"/>
              </a:rPr>
              <a:t>Achieve a improvement in rice quality.</a:t>
            </a:r>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a:p>
            <a:pPr marL="0" marR="0" lvl="0" indent="-114300" algn="l" rtl="0">
              <a:lnSpc>
                <a:spcPct val="100000"/>
              </a:lnSpc>
              <a:spcBef>
                <a:spcPts val="0"/>
              </a:spcBef>
              <a:spcAft>
                <a:spcPts val="0"/>
              </a:spcAft>
              <a:buClr>
                <a:schemeClr val="dk1"/>
              </a:buClr>
              <a:buSzPts val="1800"/>
              <a:buFont typeface="Arial"/>
              <a:buChar char="•"/>
            </a:pPr>
            <a:r>
              <a:rPr lang="en-IN" sz="1800" b="1" i="0" u="none" strike="noStrike" cap="none">
                <a:solidFill>
                  <a:schemeClr val="dk1"/>
                </a:solidFill>
                <a:latin typeface="Arial"/>
                <a:ea typeface="Arial"/>
                <a:cs typeface="Arial"/>
                <a:sym typeface="Arial"/>
              </a:rPr>
              <a:t>Resource Efficiency:</a:t>
            </a:r>
            <a:endParaRPr sz="1800" b="0" i="0" u="none" strike="noStrike" cap="none">
              <a:solidFill>
                <a:schemeClr val="dk1"/>
              </a:solidFill>
              <a:latin typeface="Arial"/>
              <a:ea typeface="Arial"/>
              <a:cs typeface="Arial"/>
              <a:sym typeface="Arial"/>
            </a:endParaRPr>
          </a:p>
          <a:p>
            <a:pPr marL="0" marR="0" lvl="0" indent="-114300" algn="l" rtl="0">
              <a:lnSpc>
                <a:spcPct val="100000"/>
              </a:lnSpc>
              <a:spcBef>
                <a:spcPts val="0"/>
              </a:spcBef>
              <a:spcAft>
                <a:spcPts val="0"/>
              </a:spcAft>
              <a:buClr>
                <a:schemeClr val="dk1"/>
              </a:buClr>
              <a:buSzPts val="1800"/>
              <a:buFont typeface="Arial"/>
              <a:buChar char="•"/>
            </a:pPr>
            <a:r>
              <a:rPr lang="en-IN" sz="1800" b="0" i="0" u="none" strike="noStrike" cap="none">
                <a:solidFill>
                  <a:schemeClr val="dk1"/>
                </a:solidFill>
                <a:latin typeface="Arial"/>
                <a:ea typeface="Arial"/>
                <a:cs typeface="Arial"/>
                <a:sym typeface="Arial"/>
              </a:rPr>
              <a:t>Reduction in water and fertilizer use, contributing to sustainable practices.</a:t>
            </a:r>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a:p>
            <a:pPr marL="0" marR="0" lvl="0" indent="-114300" algn="l" rtl="0">
              <a:lnSpc>
                <a:spcPct val="100000"/>
              </a:lnSpc>
              <a:spcBef>
                <a:spcPts val="0"/>
              </a:spcBef>
              <a:spcAft>
                <a:spcPts val="0"/>
              </a:spcAft>
              <a:buClr>
                <a:schemeClr val="dk1"/>
              </a:buClr>
              <a:buSzPts val="1800"/>
              <a:buFont typeface="Arial"/>
              <a:buChar char="•"/>
            </a:pPr>
            <a:r>
              <a:rPr lang="en-IN" sz="1800" b="1" i="0" u="none" strike="noStrike" cap="none">
                <a:solidFill>
                  <a:schemeClr val="dk1"/>
                </a:solidFill>
                <a:latin typeface="Arial"/>
                <a:ea typeface="Arial"/>
                <a:cs typeface="Arial"/>
                <a:sym typeface="Arial"/>
              </a:rPr>
              <a:t>Adoption and Impact:</a:t>
            </a:r>
            <a:endParaRPr sz="1800" b="0" i="0" u="none" strike="noStrike" cap="none">
              <a:solidFill>
                <a:schemeClr val="dk1"/>
              </a:solidFill>
              <a:latin typeface="Arial"/>
              <a:ea typeface="Arial"/>
              <a:cs typeface="Arial"/>
              <a:sym typeface="Arial"/>
            </a:endParaRPr>
          </a:p>
          <a:p>
            <a:pPr marL="0" marR="0" lvl="0" indent="-114300" algn="l" rtl="0">
              <a:lnSpc>
                <a:spcPct val="100000"/>
              </a:lnSpc>
              <a:spcBef>
                <a:spcPts val="0"/>
              </a:spcBef>
              <a:spcAft>
                <a:spcPts val="0"/>
              </a:spcAft>
              <a:buClr>
                <a:schemeClr val="dk1"/>
              </a:buClr>
              <a:buSzPts val="1800"/>
              <a:buFont typeface="Arial"/>
              <a:buChar char="•"/>
            </a:pPr>
            <a:r>
              <a:rPr lang="en-IN" sz="1800">
                <a:solidFill>
                  <a:schemeClr val="dk1"/>
                </a:solidFill>
              </a:rPr>
              <a:t>No need to pay high salary to the labor by the</a:t>
            </a:r>
            <a:r>
              <a:rPr lang="en-IN" sz="1800" b="0" i="0" u="none" strike="noStrike" cap="none">
                <a:solidFill>
                  <a:schemeClr val="dk1"/>
                </a:solidFill>
                <a:latin typeface="Arial"/>
                <a:ea typeface="Arial"/>
                <a:cs typeface="Arial"/>
                <a:sym typeface="Arial"/>
              </a:rPr>
              <a:t> farmers, leading to </a:t>
            </a:r>
            <a:r>
              <a:rPr lang="en-IN" sz="1800">
                <a:solidFill>
                  <a:schemeClr val="dk1"/>
                </a:solidFill>
              </a:rPr>
              <a:t>less the overall cost</a:t>
            </a:r>
            <a:r>
              <a:rPr lang="en-IN" sz="1800" b="0" i="0" u="none" strike="noStrike" cap="none">
                <a:solidFill>
                  <a:schemeClr val="dk1"/>
                </a:solidFill>
                <a:latin typeface="Arial"/>
                <a:ea typeface="Arial"/>
                <a:cs typeface="Arial"/>
                <a:sym typeface="Arial"/>
              </a:rPr>
              <a:t> and improve profitability.</a:t>
            </a:r>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a:p>
            <a:pPr marL="0" marR="0" lvl="0" indent="-114300" algn="l" rtl="0">
              <a:lnSpc>
                <a:spcPct val="100000"/>
              </a:lnSpc>
              <a:spcBef>
                <a:spcPts val="0"/>
              </a:spcBef>
              <a:spcAft>
                <a:spcPts val="0"/>
              </a:spcAft>
              <a:buClr>
                <a:schemeClr val="dk1"/>
              </a:buClr>
              <a:buSzPts val="1800"/>
              <a:buFont typeface="Arial"/>
              <a:buChar char="•"/>
            </a:pPr>
            <a:r>
              <a:rPr lang="en-IN" sz="1800" b="1" i="0" u="none" strike="noStrike" cap="none">
                <a:solidFill>
                  <a:schemeClr val="dk1"/>
                </a:solidFill>
                <a:latin typeface="Arial"/>
                <a:ea typeface="Arial"/>
                <a:cs typeface="Arial"/>
                <a:sym typeface="Arial"/>
              </a:rPr>
              <a:t>Environmental Benefits:</a:t>
            </a:r>
            <a:endParaRPr sz="1800" b="0" i="0" u="none" strike="noStrike" cap="none">
              <a:solidFill>
                <a:schemeClr val="dk1"/>
              </a:solidFill>
              <a:latin typeface="Arial"/>
              <a:ea typeface="Arial"/>
              <a:cs typeface="Arial"/>
              <a:sym typeface="Arial"/>
            </a:endParaRPr>
          </a:p>
          <a:p>
            <a:pPr marL="0" marR="0" lvl="0" indent="-114300" algn="l" rtl="0">
              <a:lnSpc>
                <a:spcPct val="100000"/>
              </a:lnSpc>
              <a:spcBef>
                <a:spcPts val="0"/>
              </a:spcBef>
              <a:spcAft>
                <a:spcPts val="0"/>
              </a:spcAft>
              <a:buClr>
                <a:schemeClr val="dk1"/>
              </a:buClr>
              <a:buSzPts val="1800"/>
              <a:buFont typeface="Arial"/>
              <a:buChar char="•"/>
            </a:pPr>
            <a:r>
              <a:rPr lang="en-IN" sz="1800" b="0" i="0" u="none" strike="noStrike" cap="none">
                <a:solidFill>
                  <a:schemeClr val="dk1"/>
                </a:solidFill>
                <a:latin typeface="Arial"/>
                <a:ea typeface="Arial"/>
                <a:cs typeface="Arial"/>
                <a:sym typeface="Arial"/>
              </a:rPr>
              <a:t>Significant reduction in environmental impact through optimized resource use.</a:t>
            </a:r>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3"/>
          <p:cNvSpPr/>
          <p:nvPr/>
        </p:nvSpPr>
        <p:spPr>
          <a:xfrm>
            <a:off x="0" y="0"/>
            <a:ext cx="14630400" cy="8229600"/>
          </a:xfrm>
          <a:prstGeom prst="rect">
            <a:avLst/>
          </a:prstGeom>
          <a:solidFill>
            <a:srgbClr val="DDC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3"/>
          <p:cNvSpPr/>
          <p:nvPr/>
        </p:nvSpPr>
        <p:spPr>
          <a:xfrm>
            <a:off x="0" y="0"/>
            <a:ext cx="14630400" cy="8229600"/>
          </a:xfrm>
          <a:prstGeom prst="rect">
            <a:avLst/>
          </a:prstGeom>
          <a:solidFill>
            <a:srgbClr val="F9F6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8" name="Google Shape;178;p13"/>
          <p:cNvSpPr/>
          <p:nvPr/>
        </p:nvSpPr>
        <p:spPr>
          <a:xfrm>
            <a:off x="864037" y="2296954"/>
            <a:ext cx="6172200" cy="771525"/>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r>
              <a:rPr lang="en-IN" sz="5400">
                <a:solidFill>
                  <a:schemeClr val="accent1"/>
                </a:solidFill>
                <a:latin typeface="Aparajita"/>
                <a:ea typeface="Aparajita"/>
                <a:cs typeface="Aparajita"/>
                <a:sym typeface="Aparajita"/>
              </a:rPr>
              <a:t>Conclusion</a:t>
            </a:r>
            <a:endParaRPr/>
          </a:p>
        </p:txBody>
      </p:sp>
      <p:sp>
        <p:nvSpPr>
          <p:cNvPr id="179" name="Google Shape;179;p13"/>
          <p:cNvSpPr/>
          <p:nvPr/>
        </p:nvSpPr>
        <p:spPr>
          <a:xfrm>
            <a:off x="864037" y="3562231"/>
            <a:ext cx="12902327" cy="2370296"/>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r>
              <a:rPr lang="en-IN" sz="2000" i="1">
                <a:solidFill>
                  <a:schemeClr val="dk1"/>
                </a:solidFill>
                <a:latin typeface="Calibri"/>
                <a:ea typeface="Calibri"/>
                <a:cs typeface="Calibri"/>
                <a:sym typeface="Calibri"/>
              </a:rPr>
              <a:t>Agribot: Rice Plantation and AI-Driven Quality Insights</a:t>
            </a:r>
            <a:r>
              <a:rPr lang="en-IN" sz="2000">
                <a:solidFill>
                  <a:schemeClr val="dk1"/>
                </a:solidFill>
                <a:latin typeface="Calibri"/>
                <a:ea typeface="Calibri"/>
                <a:cs typeface="Calibri"/>
                <a:sym typeface="Calibri"/>
              </a:rPr>
              <a:t> aims to revolutionize rice farming by integrating AI technology with real-time data monitoring to optimize water management, enhance crop quality, and promote sustainable practices. By addressing the inefficiencies and challenges in traditional rice farming, </a:t>
            </a:r>
            <a:r>
              <a:rPr lang="en-IN" sz="2000" i="1">
                <a:solidFill>
                  <a:schemeClr val="dk1"/>
                </a:solidFill>
                <a:latin typeface="Calibri"/>
                <a:ea typeface="Calibri"/>
                <a:cs typeface="Calibri"/>
                <a:sym typeface="Calibri"/>
              </a:rPr>
              <a:t>Agribot</a:t>
            </a:r>
            <a:r>
              <a:rPr lang="en-IN" sz="2000">
                <a:solidFill>
                  <a:schemeClr val="dk1"/>
                </a:solidFill>
                <a:latin typeface="Calibri"/>
                <a:ea typeface="Calibri"/>
                <a:cs typeface="Calibri"/>
                <a:sym typeface="Calibri"/>
              </a:rPr>
              <a:t> seeks to improve yields, reduce resource usage, and achieve high-quality production while ensuring environmental stewardship.</a:t>
            </a:r>
            <a:endParaRPr sz="2000">
              <a:solidFill>
                <a:schemeClr val="dk1"/>
              </a:solidFill>
              <a:latin typeface="Calibri"/>
              <a:ea typeface="Calibri"/>
              <a:cs typeface="Calibri"/>
              <a:sym typeface="Calibri"/>
            </a:endParaRPr>
          </a:p>
          <a:p>
            <a:pPr marL="0" marR="0" lvl="0" indent="0" algn="l" rtl="0">
              <a:lnSpc>
                <a:spcPct val="107000"/>
              </a:lnSpc>
              <a:spcBef>
                <a:spcPts val="80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4"/>
          <p:cNvSpPr/>
          <p:nvPr/>
        </p:nvSpPr>
        <p:spPr>
          <a:xfrm>
            <a:off x="0" y="0"/>
            <a:ext cx="14630400" cy="8229600"/>
          </a:xfrm>
          <a:prstGeom prst="rect">
            <a:avLst/>
          </a:prstGeom>
          <a:solidFill>
            <a:srgbClr val="DDC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4"/>
          <p:cNvSpPr/>
          <p:nvPr/>
        </p:nvSpPr>
        <p:spPr>
          <a:xfrm>
            <a:off x="0" y="0"/>
            <a:ext cx="14630400" cy="8229600"/>
          </a:xfrm>
          <a:prstGeom prst="rect">
            <a:avLst/>
          </a:prstGeom>
          <a:solidFill>
            <a:srgbClr val="F9F6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4"/>
          <p:cNvSpPr/>
          <p:nvPr/>
        </p:nvSpPr>
        <p:spPr>
          <a:xfrm>
            <a:off x="444488" y="305321"/>
            <a:ext cx="6172200" cy="7715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5400">
                <a:solidFill>
                  <a:schemeClr val="accent1"/>
                </a:solidFill>
                <a:latin typeface="Aparajita"/>
                <a:ea typeface="Aparajita"/>
                <a:cs typeface="Aparajita"/>
                <a:sym typeface="Aparajita"/>
              </a:rPr>
              <a:t>References</a:t>
            </a:r>
            <a:endParaRPr/>
          </a:p>
        </p:txBody>
      </p:sp>
      <p:sp>
        <p:nvSpPr>
          <p:cNvPr id="188" name="Google Shape;188;p14"/>
          <p:cNvSpPr/>
          <p:nvPr/>
        </p:nvSpPr>
        <p:spPr>
          <a:xfrm>
            <a:off x="777975" y="1780821"/>
            <a:ext cx="12536245" cy="5970865"/>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Calibri"/>
              <a:buNone/>
            </a:pPr>
            <a:r>
              <a:rPr lang="en-IN" sz="1800">
                <a:solidFill>
                  <a:schemeClr val="dk1"/>
                </a:solidFill>
                <a:latin typeface="Calibri"/>
                <a:ea typeface="Calibri"/>
                <a:cs typeface="Calibri"/>
                <a:sym typeface="Calibri"/>
              </a:rPr>
              <a:t>1] Effect for a Paddy Weeding Robot in Wet Rice Culture Hitoshi Sori∗, Hiroyuki Inoue∗, Hiroyuki Hatta∗∗, and Yasuhiro Ando∗∗ ∗National Institute of Technology, Tsuyama College 624-1 Numa, Tsuyama-city, Okayama 708-8509, Japan E-mail: sori@tsuyama-ct.ac.jp ∗∗IKOMA Robotech Corporation 634-28 Toshima, Tsuyama-city, Okayama 708-0016, Japan [Received September 20, 2017; accepted February 27, 2018]</a:t>
            </a:r>
            <a:endParaRPr/>
          </a:p>
          <a:p>
            <a:pPr marL="0" marR="0" lvl="0" indent="0" algn="l" rtl="0">
              <a:lnSpc>
                <a:spcPct val="100000"/>
              </a:lnSpc>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IN" sz="1800">
                <a:solidFill>
                  <a:schemeClr val="dk1"/>
                </a:solidFill>
                <a:latin typeface="Calibri"/>
                <a:ea typeface="Calibri"/>
                <a:cs typeface="Calibri"/>
                <a:sym typeface="Calibri"/>
              </a:rPr>
              <a:t>2] Smart farming for improving agricultural management Elsayed Said Mohamed a,⇑ , AA. Belal a , Sameh Kotb Abd-Elmabod b , Mohammed A El-Shirbeny a , A. Gad a , Mohamed B Zahran a aNational Authority for Remote Sensing and Space Sciences (NARSS), Cairo 11843, Egypt b Soils &amp; Water Use Department, Agricultural and Biological Research Division, National Research Centre, Cairo 12622, Egypt</a:t>
            </a:r>
            <a:endParaRPr/>
          </a:p>
          <a:p>
            <a:pPr marL="0" marR="0" lvl="0" indent="0" algn="l" rtl="0">
              <a:lnSpc>
                <a:spcPct val="100000"/>
              </a:lnSpc>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IN" sz="1800">
                <a:solidFill>
                  <a:schemeClr val="dk1"/>
                </a:solidFill>
                <a:latin typeface="Calibri"/>
                <a:ea typeface="Calibri"/>
                <a:cs typeface="Calibri"/>
                <a:sym typeface="Calibri"/>
              </a:rPr>
              <a:t>3] Image Processing Techniques for Diagnosing Rice Plant Disease: A Survey Prabira Kumar Sethya *, Nalini Kanta Barpandaa , Amiya Kumar Rathb , Santi Kumari Beherab a Department of Electronics, Sambalpur University, Jyoti Vihar, Burla and 768019, India b Department of Computer Science and Engineering, Veer Surendra Sai University of Technology, Burla and 768017, India </a:t>
            </a:r>
            <a:endParaRPr/>
          </a:p>
          <a:p>
            <a:pPr marL="0" marR="0" lvl="0" indent="0" algn="l" rtl="0">
              <a:lnSpc>
                <a:spcPct val="100000"/>
              </a:lnSpc>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IN" sz="1800">
                <a:solidFill>
                  <a:schemeClr val="dk1"/>
                </a:solidFill>
                <a:latin typeface="Calibri"/>
                <a:ea typeface="Calibri"/>
                <a:cs typeface="Calibri"/>
                <a:sym typeface="Calibri"/>
              </a:rPr>
              <a:t>4] Rice Grain Identification and Quality Analysis using Image Processing based on Principal Component Analysis Muhammad Junaid Asif [1], [4], Tayyab Shahbaz [2], Dr. Syed Tahir Hussain Rizvi [3], Sajid Iqbal[1] [1] Department of Mechatronics &amp; Control Engineering, University of Engineering &amp; Technology, Lahore. [2] Department of Electrical Engineering, University of Engineering &amp; Technology, Lahore. [3] Dipartimento di Automatica e Informatica, Politecnico di Torino, Turin, Italy. [4] R&amp;D Engineer, AMBER Capacitors Limited, Lahore, Pakistan. </a:t>
            </a:r>
            <a:endParaRPr/>
          </a:p>
          <a:p>
            <a:pPr marL="0" marR="0" lvl="0" indent="0" algn="l" rtl="0">
              <a:lnSpc>
                <a:spcPct val="100000"/>
              </a:lnSpc>
              <a:spcBef>
                <a:spcPts val="0"/>
              </a:spcBef>
              <a:spcAft>
                <a:spcPts val="0"/>
              </a:spcAft>
              <a:buClr>
                <a:schemeClr val="dk1"/>
              </a:buClr>
              <a:buSzPts val="2000"/>
              <a:buFont typeface="Calibri"/>
              <a:buNone/>
            </a:pPr>
            <a:endParaRPr sz="20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Calibri"/>
              <a:buNone/>
            </a:pPr>
            <a:endParaRPr sz="2000" b="0" i="0" u="none" strike="noStrike" cap="non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5"/>
          <p:cNvSpPr/>
          <p:nvPr/>
        </p:nvSpPr>
        <p:spPr>
          <a:xfrm>
            <a:off x="0" y="0"/>
            <a:ext cx="14630400" cy="8229600"/>
          </a:xfrm>
          <a:prstGeom prst="rect">
            <a:avLst/>
          </a:prstGeom>
          <a:solidFill>
            <a:srgbClr val="DDC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0" y="0"/>
            <a:ext cx="14630400" cy="8229600"/>
          </a:xfrm>
          <a:prstGeom prst="rect">
            <a:avLst/>
          </a:prstGeom>
          <a:solidFill>
            <a:srgbClr val="F9F6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444488" y="305321"/>
            <a:ext cx="6172200" cy="7715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5400">
                <a:solidFill>
                  <a:schemeClr val="accent1"/>
                </a:solidFill>
                <a:latin typeface="Aparajita"/>
                <a:ea typeface="Aparajita"/>
                <a:cs typeface="Aparajita"/>
                <a:sym typeface="Aparajita"/>
              </a:rPr>
              <a:t>References</a:t>
            </a:r>
            <a:endParaRPr/>
          </a:p>
        </p:txBody>
      </p:sp>
      <p:sp>
        <p:nvSpPr>
          <p:cNvPr id="197" name="Google Shape;197;p15"/>
          <p:cNvSpPr txBox="1"/>
          <p:nvPr/>
        </p:nvSpPr>
        <p:spPr>
          <a:xfrm>
            <a:off x="444488" y="1361733"/>
            <a:ext cx="12349779" cy="59093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Calibri"/>
                <a:ea typeface="Calibri"/>
                <a:cs typeface="Calibri"/>
                <a:sym typeface="Calibri"/>
              </a:rPr>
              <a:t>5] ROBOTICS APPLICATION IN AGRICULTURE Pramod Kumar Sahoo,Dilip Kumar Kushwaha, NrusinghCharanPradhan, YashMakwana, Mohit Kumar, MahendraJatoliya,MudeArjunNaik, Indra Mani Division of Agricultural Engineering, Indian Agricultural Research Institute, New Delhi 110012, India.</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6] Design and Development of an Agricultural Robot for Crop Seeding Hussain Nor Azmia , Sami Salama Hussen Hajjajb,c* , Kisheen Rao Gsangayaa , Mohamed Thariq Hameed Sultand,e,f* , Mohd Fazly Mailg , Lee Seng Huah aDepartment of Mechanical Engineering, Universiti Tenaga Nasional, Jalan IKRAM-UNITEN, 43000 Kajang, Selangor Darul Ehsan, Malaysia. bCentre for Advanced Mechatronics and Robotics (CaMaRo), Universiti Tenaga Nasional, Jalan IKRAM-UNITEN, 43000 Kajang, Selangor Darul Ehsan, Malaysia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7] Robotics and Automation in Agriculture: Present and Future Applications Mohd Saiful Azimi Mahmud* , Mohamad Shukri Zainal Abidin, Abioye Abiodun Emmanuel and Hameedah Sahib Hasan School of Electrical Engineering, Faculty of Engineering, Universiti Teknologi Malaysia, 81310 UTM Skudai, Johor, Malaysia *Corresponding author: azimi@utm.my Submitted 08 March 2020, Revised 31 March 2020, Accepted 01 April 2020.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8] Detection of unhealthy region of plant leaves using Image Processing and Genetic Algorithm Vijai Singh Asst Professor IMS Engg college Ghaziabad, UP ,India vijai.cs@gmail.com Varsha Asst Professor JSSATE Noida, Uttar Pradesh, India Prof. A K Misra Professor, MNNIT Allahabad, Uttar Pradesh, India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9] A Robot System for Paddy Field Farming in Japan K. Tamaki*, Y. Nagasaka*, K. Nishiwaki*, M. Saito*, Y. Kikuchi*, K. Motobayashi* * National Agriculture and Food Research Organization Tsukuba, Japan (Tel: +81-29-838-8815; e-mail: tama@affrc.go.jp)</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6"/>
          <p:cNvSpPr/>
          <p:nvPr/>
        </p:nvSpPr>
        <p:spPr>
          <a:xfrm>
            <a:off x="0" y="0"/>
            <a:ext cx="14630400" cy="8229600"/>
          </a:xfrm>
          <a:prstGeom prst="rect">
            <a:avLst/>
          </a:prstGeom>
          <a:solidFill>
            <a:srgbClr val="F9F6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6"/>
          <p:cNvSpPr/>
          <p:nvPr/>
        </p:nvSpPr>
        <p:spPr>
          <a:xfrm>
            <a:off x="3160822" y="2753957"/>
            <a:ext cx="8308756" cy="22159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3800" b="1" cap="none">
                <a:solidFill>
                  <a:srgbClr val="D8E2F3"/>
                </a:solidFill>
                <a:latin typeface="Calibri"/>
                <a:ea typeface="Calibri"/>
                <a:cs typeface="Calibri"/>
                <a:sym typeface="Calibri"/>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
        <p:cNvGrpSpPr/>
        <p:nvPr/>
      </p:nvGrpSpPr>
      <p:grpSpPr>
        <a:xfrm>
          <a:off x="0" y="0"/>
          <a:ext cx="0" cy="0"/>
          <a:chOff x="0" y="0"/>
          <a:chExt cx="0" cy="0"/>
        </a:xfrm>
      </p:grpSpPr>
      <p:sp>
        <p:nvSpPr>
          <p:cNvPr id="24" name="Google Shape;24;p2"/>
          <p:cNvSpPr/>
          <p:nvPr/>
        </p:nvSpPr>
        <p:spPr>
          <a:xfrm>
            <a:off x="0" y="0"/>
            <a:ext cx="14630400" cy="8229600"/>
          </a:xfrm>
          <a:prstGeom prst="rect">
            <a:avLst/>
          </a:prstGeom>
          <a:solidFill>
            <a:srgbClr val="F9F6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64037" y="1022509"/>
            <a:ext cx="6513671" cy="7715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5400">
              <a:solidFill>
                <a:schemeClr val="accent1"/>
              </a:solidFill>
              <a:latin typeface="Aparajita"/>
              <a:ea typeface="Aparajita"/>
              <a:cs typeface="Aparajita"/>
              <a:sym typeface="Aparajita"/>
            </a:endParaRPr>
          </a:p>
        </p:txBody>
      </p:sp>
      <p:sp>
        <p:nvSpPr>
          <p:cNvPr id="26" name="Google Shape;26;p2"/>
          <p:cNvSpPr/>
          <p:nvPr/>
        </p:nvSpPr>
        <p:spPr>
          <a:xfrm>
            <a:off x="864037" y="2411135"/>
            <a:ext cx="3898821" cy="771525"/>
          </a:xfrm>
          <a:prstGeom prst="rect">
            <a:avLst/>
          </a:prstGeom>
          <a:noFill/>
          <a:ln>
            <a:noFill/>
          </a:ln>
        </p:spPr>
        <p:txBody>
          <a:bodyPr spcFirstLastPara="1" wrap="square" lIns="91425" tIns="45700" rIns="91425" bIns="45700" anchor="t" anchorCtr="0">
            <a:noAutofit/>
          </a:bodyPr>
          <a:lstStyle/>
          <a:p>
            <a:pPr marL="0" marR="0" lvl="0" indent="0" algn="l" rtl="0">
              <a:lnSpc>
                <a:spcPct val="125020"/>
              </a:lnSpc>
              <a:spcBef>
                <a:spcPts val="0"/>
              </a:spcBef>
              <a:spcAft>
                <a:spcPts val="0"/>
              </a:spcAft>
              <a:buClr>
                <a:schemeClr val="dk1"/>
              </a:buClr>
              <a:buSzPts val="2430"/>
              <a:buFont typeface="Calibri"/>
              <a:buNone/>
            </a:pPr>
            <a:endParaRPr sz="2430" b="1">
              <a:solidFill>
                <a:schemeClr val="dk1"/>
              </a:solidFill>
              <a:latin typeface="Calibri"/>
              <a:ea typeface="Calibri"/>
              <a:cs typeface="Calibri"/>
              <a:sym typeface="Calibri"/>
            </a:endParaRPr>
          </a:p>
        </p:txBody>
      </p:sp>
      <p:sp>
        <p:nvSpPr>
          <p:cNvPr id="27" name="Google Shape;27;p2"/>
          <p:cNvSpPr/>
          <p:nvPr/>
        </p:nvSpPr>
        <p:spPr>
          <a:xfrm>
            <a:off x="864037" y="3429476"/>
            <a:ext cx="3898821" cy="3555444"/>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endParaRPr sz="2000">
              <a:solidFill>
                <a:schemeClr val="dk1"/>
              </a:solidFill>
              <a:latin typeface="Calibri"/>
              <a:ea typeface="Calibri"/>
              <a:cs typeface="Calibri"/>
              <a:sym typeface="Calibri"/>
            </a:endParaRPr>
          </a:p>
        </p:txBody>
      </p:sp>
      <p:sp>
        <p:nvSpPr>
          <p:cNvPr id="28" name="Google Shape;28;p2"/>
          <p:cNvSpPr/>
          <p:nvPr/>
        </p:nvSpPr>
        <p:spPr>
          <a:xfrm>
            <a:off x="5372695" y="2411135"/>
            <a:ext cx="3086100" cy="385763"/>
          </a:xfrm>
          <a:prstGeom prst="rect">
            <a:avLst/>
          </a:prstGeom>
          <a:noFill/>
          <a:ln>
            <a:noFill/>
          </a:ln>
        </p:spPr>
        <p:txBody>
          <a:bodyPr spcFirstLastPara="1" wrap="square" lIns="91425" tIns="45700" rIns="91425" bIns="45700" anchor="t" anchorCtr="0">
            <a:noAutofit/>
          </a:bodyPr>
          <a:lstStyle/>
          <a:p>
            <a:pPr marL="0" marR="0" lvl="0" indent="0" algn="l" rtl="0">
              <a:lnSpc>
                <a:spcPct val="94937"/>
              </a:lnSpc>
              <a:spcBef>
                <a:spcPts val="0"/>
              </a:spcBef>
              <a:spcAft>
                <a:spcPts val="0"/>
              </a:spcAft>
              <a:buClr>
                <a:schemeClr val="dk1"/>
              </a:buClr>
              <a:buSzPts val="3200"/>
              <a:buFont typeface="Calibri"/>
              <a:buNone/>
            </a:pPr>
            <a:endParaRPr sz="3200" b="1">
              <a:solidFill>
                <a:schemeClr val="dk1"/>
              </a:solidFill>
              <a:latin typeface="Calibri"/>
              <a:ea typeface="Calibri"/>
              <a:cs typeface="Calibri"/>
              <a:sym typeface="Calibri"/>
            </a:endParaRPr>
          </a:p>
        </p:txBody>
      </p:sp>
      <p:sp>
        <p:nvSpPr>
          <p:cNvPr id="29" name="Google Shape;29;p2"/>
          <p:cNvSpPr/>
          <p:nvPr/>
        </p:nvSpPr>
        <p:spPr>
          <a:xfrm>
            <a:off x="5372695" y="3043714"/>
            <a:ext cx="3898821" cy="3160395"/>
          </a:xfrm>
          <a:prstGeom prst="rect">
            <a:avLst/>
          </a:prstGeom>
          <a:noFill/>
          <a:ln>
            <a:noFill/>
          </a:ln>
        </p:spPr>
        <p:txBody>
          <a:bodyPr spcFirstLastPara="1" wrap="square" lIns="91425" tIns="45700" rIns="91425" bIns="45700" anchor="t" anchorCtr="0">
            <a:noAutofit/>
          </a:bodyPr>
          <a:lstStyle/>
          <a:p>
            <a:pPr marL="0" marR="0" lvl="0" indent="0" algn="l" rtl="0">
              <a:lnSpc>
                <a:spcPct val="159979"/>
              </a:lnSpc>
              <a:spcBef>
                <a:spcPts val="0"/>
              </a:spcBef>
              <a:spcAft>
                <a:spcPts val="0"/>
              </a:spcAft>
              <a:buClr>
                <a:schemeClr val="dk1"/>
              </a:buClr>
              <a:buSzPts val="1944"/>
              <a:buFont typeface="Calibri"/>
              <a:buNone/>
            </a:pPr>
            <a:endParaRPr sz="1944">
              <a:solidFill>
                <a:schemeClr val="dk1"/>
              </a:solidFill>
              <a:latin typeface="Calibri"/>
              <a:ea typeface="Calibri"/>
              <a:cs typeface="Calibri"/>
              <a:sym typeface="Calibri"/>
            </a:endParaRPr>
          </a:p>
        </p:txBody>
      </p:sp>
      <p:sp>
        <p:nvSpPr>
          <p:cNvPr id="30" name="Google Shape;30;p2"/>
          <p:cNvSpPr/>
          <p:nvPr/>
        </p:nvSpPr>
        <p:spPr>
          <a:xfrm>
            <a:off x="9881354" y="2411135"/>
            <a:ext cx="3086100" cy="385763"/>
          </a:xfrm>
          <a:prstGeom prst="rect">
            <a:avLst/>
          </a:prstGeom>
          <a:noFill/>
          <a:ln>
            <a:noFill/>
          </a:ln>
        </p:spPr>
        <p:txBody>
          <a:bodyPr spcFirstLastPara="1" wrap="square" lIns="91425" tIns="45700" rIns="91425" bIns="45700" anchor="t" anchorCtr="0">
            <a:noAutofit/>
          </a:bodyPr>
          <a:lstStyle/>
          <a:p>
            <a:pPr marL="0" marR="0" lvl="0" indent="0" algn="l" rtl="0">
              <a:lnSpc>
                <a:spcPct val="125020"/>
              </a:lnSpc>
              <a:spcBef>
                <a:spcPts val="0"/>
              </a:spcBef>
              <a:spcAft>
                <a:spcPts val="0"/>
              </a:spcAft>
              <a:buClr>
                <a:schemeClr val="dk1"/>
              </a:buClr>
              <a:buSzPts val="2430"/>
              <a:buFont typeface="Calibri"/>
              <a:buNone/>
            </a:pPr>
            <a:endParaRPr sz="2430">
              <a:solidFill>
                <a:schemeClr val="dk1"/>
              </a:solidFill>
              <a:latin typeface="Calibri"/>
              <a:ea typeface="Calibri"/>
              <a:cs typeface="Calibri"/>
              <a:sym typeface="Calibri"/>
            </a:endParaRPr>
          </a:p>
        </p:txBody>
      </p:sp>
      <p:sp>
        <p:nvSpPr>
          <p:cNvPr id="31" name="Google Shape;31;p2"/>
          <p:cNvSpPr/>
          <p:nvPr/>
        </p:nvSpPr>
        <p:spPr>
          <a:xfrm>
            <a:off x="9881354" y="3043714"/>
            <a:ext cx="3898821" cy="3555444"/>
          </a:xfrm>
          <a:prstGeom prst="rect">
            <a:avLst/>
          </a:prstGeom>
          <a:noFill/>
          <a:ln>
            <a:noFill/>
          </a:ln>
        </p:spPr>
        <p:txBody>
          <a:bodyPr spcFirstLastPara="1" wrap="square" lIns="91425" tIns="45700" rIns="91425" bIns="45700" anchor="t" anchorCtr="0">
            <a:noAutofit/>
          </a:bodyPr>
          <a:lstStyle/>
          <a:p>
            <a:pPr marL="0" marR="0" lvl="0" indent="0" algn="l" rtl="0">
              <a:lnSpc>
                <a:spcPct val="159979"/>
              </a:lnSpc>
              <a:spcBef>
                <a:spcPts val="0"/>
              </a:spcBef>
              <a:spcAft>
                <a:spcPts val="0"/>
              </a:spcAft>
              <a:buClr>
                <a:schemeClr val="dk1"/>
              </a:buClr>
              <a:buSzPts val="1944"/>
              <a:buFont typeface="Calibri"/>
              <a:buNone/>
            </a:pPr>
            <a:endParaRPr sz="1944">
              <a:solidFill>
                <a:schemeClr val="dk1"/>
              </a:solidFill>
              <a:latin typeface="Calibri"/>
              <a:ea typeface="Calibri"/>
              <a:cs typeface="Calibri"/>
              <a:sym typeface="Calibri"/>
            </a:endParaRPr>
          </a:p>
        </p:txBody>
      </p:sp>
      <p:sp>
        <p:nvSpPr>
          <p:cNvPr id="32" name="Google Shape;32;p2"/>
          <p:cNvSpPr txBox="1"/>
          <p:nvPr/>
        </p:nvSpPr>
        <p:spPr>
          <a:xfrm>
            <a:off x="881479" y="1038821"/>
            <a:ext cx="10122575" cy="6001643"/>
          </a:xfrm>
          <a:prstGeom prst="rect">
            <a:avLst/>
          </a:prstGeom>
          <a:noFill/>
          <a:ln>
            <a:noFill/>
          </a:ln>
        </p:spPr>
        <p:txBody>
          <a:bodyPr spcFirstLastPara="1" wrap="square" lIns="91425" tIns="45700" rIns="91425" bIns="45700" anchor="t" anchorCtr="0">
            <a:spAutoFit/>
          </a:bodyPr>
          <a:lstStyle/>
          <a:p>
            <a:pPr marL="274320" marR="0" lvl="0" indent="-121920" algn="just" rtl="0">
              <a:spcBef>
                <a:spcPts val="0"/>
              </a:spcBef>
              <a:spcAft>
                <a:spcPts val="0"/>
              </a:spcAft>
              <a:buClr>
                <a:schemeClr val="accent3"/>
              </a:buClr>
              <a:buSzPts val="2400"/>
              <a:buFont typeface="Noto Sans Symbols"/>
              <a:buNone/>
            </a:pPr>
            <a:endParaRPr sz="2400">
              <a:solidFill>
                <a:schemeClr val="dk1"/>
              </a:solidFill>
              <a:latin typeface="Times New Roman"/>
              <a:ea typeface="Times New Roman"/>
              <a:cs typeface="Times New Roman"/>
              <a:sym typeface="Times New Roman"/>
            </a:endParaRPr>
          </a:p>
          <a:p>
            <a:pPr marL="274320" marR="0" lvl="0" indent="-274320" algn="just" rtl="0">
              <a:spcBef>
                <a:spcPts val="0"/>
              </a:spcBef>
              <a:spcAft>
                <a:spcPts val="0"/>
              </a:spcAft>
              <a:buClr>
                <a:schemeClr val="accent3"/>
              </a:buClr>
              <a:buSzPts val="2400"/>
              <a:buFont typeface="Noto Sans Symbols"/>
              <a:buChar char="⚫"/>
            </a:pPr>
            <a:r>
              <a:rPr lang="en-IN" sz="2400">
                <a:solidFill>
                  <a:schemeClr val="dk1"/>
                </a:solidFill>
                <a:latin typeface="Times New Roman"/>
                <a:ea typeface="Times New Roman"/>
                <a:cs typeface="Times New Roman"/>
                <a:sym typeface="Times New Roman"/>
              </a:rPr>
              <a:t>Problem Identification</a:t>
            </a:r>
            <a:endParaRPr/>
          </a:p>
          <a:p>
            <a:pPr marL="274320" marR="0" lvl="0" indent="-121920" algn="just" rtl="0">
              <a:spcBef>
                <a:spcPts val="0"/>
              </a:spcBef>
              <a:spcAft>
                <a:spcPts val="0"/>
              </a:spcAft>
              <a:buClr>
                <a:schemeClr val="accent3"/>
              </a:buClr>
              <a:buSzPts val="2400"/>
              <a:buFont typeface="Noto Sans Symbols"/>
              <a:buNone/>
            </a:pPr>
            <a:endParaRPr sz="2400">
              <a:solidFill>
                <a:schemeClr val="dk1"/>
              </a:solidFill>
              <a:latin typeface="Times New Roman"/>
              <a:ea typeface="Times New Roman"/>
              <a:cs typeface="Times New Roman"/>
              <a:sym typeface="Times New Roman"/>
            </a:endParaRPr>
          </a:p>
          <a:p>
            <a:pPr marL="274320" marR="0" lvl="0" indent="-274320" algn="just" rtl="0">
              <a:spcBef>
                <a:spcPts val="0"/>
              </a:spcBef>
              <a:spcAft>
                <a:spcPts val="0"/>
              </a:spcAft>
              <a:buClr>
                <a:schemeClr val="accent3"/>
              </a:buClr>
              <a:buSzPts val="2400"/>
              <a:buFont typeface="Noto Sans Symbols"/>
              <a:buChar char="⚫"/>
            </a:pPr>
            <a:r>
              <a:rPr lang="en-IN" sz="2400">
                <a:solidFill>
                  <a:schemeClr val="dk1"/>
                </a:solidFill>
                <a:latin typeface="Times New Roman"/>
                <a:ea typeface="Times New Roman"/>
                <a:cs typeface="Times New Roman"/>
                <a:sym typeface="Times New Roman"/>
              </a:rPr>
              <a:t>Literature Survey</a:t>
            </a:r>
            <a:endParaRPr/>
          </a:p>
          <a:p>
            <a:pPr marL="0" marR="0" lvl="0" indent="0" algn="just" rtl="0">
              <a:spcBef>
                <a:spcPts val="0"/>
              </a:spcBef>
              <a:spcAft>
                <a:spcPts val="0"/>
              </a:spcAft>
              <a:buNone/>
            </a:pPr>
            <a:endParaRPr sz="2400">
              <a:solidFill>
                <a:schemeClr val="dk1"/>
              </a:solidFill>
              <a:latin typeface="Times New Roman"/>
              <a:ea typeface="Times New Roman"/>
              <a:cs typeface="Times New Roman"/>
              <a:sym typeface="Times New Roman"/>
            </a:endParaRPr>
          </a:p>
          <a:p>
            <a:pPr marL="274320" marR="0" lvl="0" indent="-274320" algn="just" rtl="0">
              <a:spcBef>
                <a:spcPts val="0"/>
              </a:spcBef>
              <a:spcAft>
                <a:spcPts val="0"/>
              </a:spcAft>
              <a:buClr>
                <a:schemeClr val="accent3"/>
              </a:buClr>
              <a:buSzPts val="2400"/>
              <a:buFont typeface="Noto Sans Symbols"/>
              <a:buChar char="⚫"/>
            </a:pPr>
            <a:r>
              <a:rPr lang="en-IN" sz="2400">
                <a:solidFill>
                  <a:schemeClr val="dk1"/>
                </a:solidFill>
                <a:latin typeface="Times New Roman"/>
                <a:ea typeface="Times New Roman"/>
                <a:cs typeface="Times New Roman"/>
                <a:sym typeface="Times New Roman"/>
              </a:rPr>
              <a:t>Methodology </a:t>
            </a:r>
            <a:endParaRPr/>
          </a:p>
          <a:p>
            <a:pPr marL="0" marR="0" lvl="0" indent="0" algn="just" rtl="0">
              <a:spcBef>
                <a:spcPts val="0"/>
              </a:spcBef>
              <a:spcAft>
                <a:spcPts val="0"/>
              </a:spcAft>
              <a:buNone/>
            </a:pPr>
            <a:endParaRPr sz="2400">
              <a:solidFill>
                <a:schemeClr val="dk1"/>
              </a:solidFill>
              <a:latin typeface="Times New Roman"/>
              <a:ea typeface="Times New Roman"/>
              <a:cs typeface="Times New Roman"/>
              <a:sym typeface="Times New Roman"/>
            </a:endParaRPr>
          </a:p>
          <a:p>
            <a:pPr marL="274320" marR="0" lvl="0" indent="-274320" algn="just" rtl="0">
              <a:spcBef>
                <a:spcPts val="0"/>
              </a:spcBef>
              <a:spcAft>
                <a:spcPts val="0"/>
              </a:spcAft>
              <a:buClr>
                <a:schemeClr val="accent3"/>
              </a:buClr>
              <a:buSzPts val="2400"/>
              <a:buFont typeface="Noto Sans Symbols"/>
              <a:buChar char="⚫"/>
            </a:pPr>
            <a:r>
              <a:rPr lang="en-IN" sz="2400">
                <a:solidFill>
                  <a:schemeClr val="dk1"/>
                </a:solidFill>
                <a:latin typeface="Times New Roman"/>
                <a:ea typeface="Times New Roman"/>
                <a:cs typeface="Times New Roman"/>
                <a:sym typeface="Times New Roman"/>
              </a:rPr>
              <a:t>Probable Outcomes</a:t>
            </a:r>
            <a:endParaRPr/>
          </a:p>
          <a:p>
            <a:pPr marL="274320" marR="0" lvl="0" indent="-121920" algn="just" rtl="0">
              <a:spcBef>
                <a:spcPts val="0"/>
              </a:spcBef>
              <a:spcAft>
                <a:spcPts val="0"/>
              </a:spcAft>
              <a:buClr>
                <a:schemeClr val="accent3"/>
              </a:buClr>
              <a:buSzPts val="2400"/>
              <a:buFont typeface="Noto Sans Symbols"/>
              <a:buNone/>
            </a:pPr>
            <a:endParaRPr sz="2400">
              <a:solidFill>
                <a:schemeClr val="dk1"/>
              </a:solidFill>
              <a:latin typeface="Times New Roman"/>
              <a:ea typeface="Times New Roman"/>
              <a:cs typeface="Times New Roman"/>
              <a:sym typeface="Times New Roman"/>
            </a:endParaRPr>
          </a:p>
          <a:p>
            <a:pPr marL="274320" marR="0" lvl="0" indent="-274320" algn="just" rtl="0">
              <a:spcBef>
                <a:spcPts val="0"/>
              </a:spcBef>
              <a:spcAft>
                <a:spcPts val="0"/>
              </a:spcAft>
              <a:buClr>
                <a:schemeClr val="accent3"/>
              </a:buClr>
              <a:buSzPts val="2400"/>
              <a:buFont typeface="Noto Sans Symbols"/>
              <a:buChar char="⚫"/>
            </a:pPr>
            <a:r>
              <a:rPr lang="en-IN" sz="2400">
                <a:solidFill>
                  <a:schemeClr val="dk1"/>
                </a:solidFill>
                <a:latin typeface="Times New Roman"/>
                <a:ea typeface="Times New Roman"/>
                <a:cs typeface="Times New Roman"/>
                <a:sym typeface="Times New Roman"/>
              </a:rPr>
              <a:t>Approximate Budget</a:t>
            </a:r>
            <a:endParaRPr/>
          </a:p>
          <a:p>
            <a:pPr marL="274320" marR="0" lvl="0" indent="-121920" algn="just" rtl="0">
              <a:spcBef>
                <a:spcPts val="0"/>
              </a:spcBef>
              <a:spcAft>
                <a:spcPts val="0"/>
              </a:spcAft>
              <a:buClr>
                <a:schemeClr val="accent3"/>
              </a:buClr>
              <a:buSzPts val="2400"/>
              <a:buFont typeface="Noto Sans Symbols"/>
              <a:buNone/>
            </a:pPr>
            <a:endParaRPr sz="2400">
              <a:solidFill>
                <a:schemeClr val="dk1"/>
              </a:solidFill>
              <a:latin typeface="Times New Roman"/>
              <a:ea typeface="Times New Roman"/>
              <a:cs typeface="Times New Roman"/>
              <a:sym typeface="Times New Roman"/>
            </a:endParaRPr>
          </a:p>
          <a:p>
            <a:pPr marL="274320" marR="0" lvl="0" indent="-274320" algn="just" rtl="0">
              <a:spcBef>
                <a:spcPts val="0"/>
              </a:spcBef>
              <a:spcAft>
                <a:spcPts val="0"/>
              </a:spcAft>
              <a:buClr>
                <a:schemeClr val="accent3"/>
              </a:buClr>
              <a:buSzPts val="2400"/>
              <a:buFont typeface="Noto Sans Symbols"/>
              <a:buChar char="⚫"/>
            </a:pPr>
            <a:r>
              <a:rPr lang="en-IN" sz="2400">
                <a:solidFill>
                  <a:schemeClr val="dk1"/>
                </a:solidFill>
                <a:latin typeface="Times New Roman"/>
                <a:ea typeface="Times New Roman"/>
                <a:cs typeface="Times New Roman"/>
                <a:sym typeface="Times New Roman"/>
              </a:rPr>
              <a:t>Project Planner</a:t>
            </a:r>
            <a:endParaRPr/>
          </a:p>
          <a:p>
            <a:pPr marL="0" marR="0" lvl="0" indent="0" algn="just" rtl="0">
              <a:spcBef>
                <a:spcPts val="0"/>
              </a:spcBef>
              <a:spcAft>
                <a:spcPts val="0"/>
              </a:spcAft>
              <a:buNone/>
            </a:pPr>
            <a:endParaRPr sz="2400">
              <a:solidFill>
                <a:schemeClr val="dk1"/>
              </a:solidFill>
              <a:latin typeface="Times New Roman"/>
              <a:ea typeface="Times New Roman"/>
              <a:cs typeface="Times New Roman"/>
              <a:sym typeface="Times New Roman"/>
            </a:endParaRPr>
          </a:p>
          <a:p>
            <a:pPr marL="274320" marR="0" lvl="0" indent="-274320" algn="just" rtl="0">
              <a:spcBef>
                <a:spcPts val="0"/>
              </a:spcBef>
              <a:spcAft>
                <a:spcPts val="0"/>
              </a:spcAft>
              <a:buClr>
                <a:schemeClr val="accent3"/>
              </a:buClr>
              <a:buSzPts val="2400"/>
              <a:buFont typeface="Noto Sans Symbols"/>
              <a:buChar char="⚫"/>
            </a:pPr>
            <a:r>
              <a:rPr lang="en-IN" sz="2400">
                <a:solidFill>
                  <a:schemeClr val="dk1"/>
                </a:solidFill>
                <a:latin typeface="Times New Roman"/>
                <a:ea typeface="Times New Roman"/>
                <a:cs typeface="Times New Roman"/>
                <a:sym typeface="Times New Roman"/>
              </a:rPr>
              <a:t>Conclusion</a:t>
            </a:r>
            <a:endParaRPr/>
          </a:p>
          <a:p>
            <a:pPr marL="274320" marR="0" lvl="0" indent="-121920" algn="just" rtl="0">
              <a:spcBef>
                <a:spcPts val="0"/>
              </a:spcBef>
              <a:spcAft>
                <a:spcPts val="0"/>
              </a:spcAft>
              <a:buClr>
                <a:schemeClr val="accent3"/>
              </a:buClr>
              <a:buSzPts val="2400"/>
              <a:buFont typeface="Noto Sans Symbols"/>
              <a:buNone/>
            </a:pPr>
            <a:endParaRPr sz="2400">
              <a:solidFill>
                <a:schemeClr val="dk1"/>
              </a:solidFill>
              <a:latin typeface="Times New Roman"/>
              <a:ea typeface="Times New Roman"/>
              <a:cs typeface="Times New Roman"/>
              <a:sym typeface="Times New Roman"/>
            </a:endParaRPr>
          </a:p>
          <a:p>
            <a:pPr marL="274320" marR="0" lvl="0" indent="-274320" algn="just" rtl="0">
              <a:spcBef>
                <a:spcPts val="0"/>
              </a:spcBef>
              <a:spcAft>
                <a:spcPts val="0"/>
              </a:spcAft>
              <a:buClr>
                <a:schemeClr val="accent3"/>
              </a:buClr>
              <a:buSzPts val="2400"/>
              <a:buFont typeface="Noto Sans Symbols"/>
              <a:buChar char="⚫"/>
            </a:pPr>
            <a:r>
              <a:rPr lang="en-IN" sz="2400">
                <a:solidFill>
                  <a:schemeClr val="dk1"/>
                </a:solidFill>
                <a:latin typeface="Times New Roman"/>
                <a:ea typeface="Times New Roman"/>
                <a:cs typeface="Times New Roman"/>
                <a:sym typeface="Times New Roman"/>
              </a:rPr>
              <a:t>References</a:t>
            </a:r>
            <a:endParaRPr/>
          </a:p>
        </p:txBody>
      </p:sp>
      <p:sp>
        <p:nvSpPr>
          <p:cNvPr id="33" name="Google Shape;33;p2"/>
          <p:cNvSpPr txBox="1"/>
          <p:nvPr/>
        </p:nvSpPr>
        <p:spPr>
          <a:xfrm>
            <a:off x="864037" y="360194"/>
            <a:ext cx="3898821"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800">
                <a:solidFill>
                  <a:schemeClr val="accent1"/>
                </a:solidFill>
                <a:latin typeface="Aparajita"/>
                <a:ea typeface="Aparajita"/>
                <a:cs typeface="Aparajita"/>
                <a:sym typeface="Aparajita"/>
              </a:rPr>
              <a:t>Index</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Google Shape;39;p3"/>
          <p:cNvSpPr/>
          <p:nvPr/>
        </p:nvSpPr>
        <p:spPr>
          <a:xfrm>
            <a:off x="0" y="0"/>
            <a:ext cx="14630400" cy="8229600"/>
          </a:xfrm>
          <a:prstGeom prst="rect">
            <a:avLst/>
          </a:prstGeom>
          <a:solidFill>
            <a:srgbClr val="DDC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0" y="5596"/>
            <a:ext cx="14630400" cy="8229600"/>
          </a:xfrm>
          <a:prstGeom prst="rect">
            <a:avLst/>
          </a:prstGeom>
          <a:solidFill>
            <a:srgbClr val="F9F6F0"/>
          </a:solidFill>
          <a:ln>
            <a:noFill/>
          </a:ln>
        </p:spPr>
        <p:txBody>
          <a:bodyPr spcFirstLastPara="1" wrap="square" lIns="91425" tIns="45700" rIns="91425" bIns="45700" anchor="t" anchorCtr="0">
            <a:noAutofit/>
          </a:bodyPr>
          <a:lstStyle/>
          <a:p>
            <a:pPr marL="0" marR="0" lvl="0" indent="0" algn="ctr" rtl="0">
              <a:lnSpc>
                <a:spcPct val="114888"/>
              </a:lnSpc>
              <a:spcBef>
                <a:spcPts val="0"/>
              </a:spcBef>
              <a:spcAft>
                <a:spcPts val="0"/>
              </a:spcAft>
              <a:buClr>
                <a:srgbClr val="484237"/>
              </a:buClr>
              <a:buSzPts val="1800"/>
              <a:buFont typeface="Gelasio"/>
              <a:buNone/>
            </a:pPr>
            <a:r>
              <a:rPr lang="en-IN" sz="1800" b="1">
                <a:solidFill>
                  <a:srgbClr val="484237"/>
                </a:solidFill>
                <a:latin typeface="Gelasio"/>
                <a:ea typeface="Gelasio"/>
                <a:cs typeface="Gelasio"/>
                <a:sym typeface="Gelasio"/>
              </a:rPr>
              <a:t>2</a:t>
            </a:r>
            <a:endParaRPr sz="1800">
              <a:solidFill>
                <a:schemeClr val="dk1"/>
              </a:solidFill>
              <a:latin typeface="Calibri"/>
              <a:ea typeface="Calibri"/>
              <a:cs typeface="Calibri"/>
              <a:sym typeface="Calibri"/>
            </a:endParaRPr>
          </a:p>
        </p:txBody>
      </p:sp>
      <p:pic>
        <p:nvPicPr>
          <p:cNvPr id="41" name="Google Shape;41;p3" descr="preencoded.png"/>
          <p:cNvPicPr preferRelativeResize="0"/>
          <p:nvPr/>
        </p:nvPicPr>
        <p:blipFill rotWithShape="1">
          <a:blip r:embed="rId3">
            <a:alphaModFix/>
          </a:blip>
          <a:srcRect/>
          <a:stretch/>
        </p:blipFill>
        <p:spPr>
          <a:xfrm>
            <a:off x="0" y="0"/>
            <a:ext cx="3657600" cy="8229600"/>
          </a:xfrm>
          <a:prstGeom prst="rect">
            <a:avLst/>
          </a:prstGeom>
          <a:noFill/>
          <a:ln>
            <a:noFill/>
          </a:ln>
        </p:spPr>
      </p:pic>
      <p:sp>
        <p:nvSpPr>
          <p:cNvPr id="42" name="Google Shape;42;p3"/>
          <p:cNvSpPr/>
          <p:nvPr/>
        </p:nvSpPr>
        <p:spPr>
          <a:xfrm>
            <a:off x="4362212" y="1041916"/>
            <a:ext cx="4376857" cy="54709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3600">
                <a:solidFill>
                  <a:schemeClr val="accent1"/>
                </a:solidFill>
                <a:latin typeface="Aparajita"/>
                <a:ea typeface="Aparajita"/>
                <a:cs typeface="Aparajita"/>
                <a:sym typeface="Aparajita"/>
              </a:rPr>
              <a:t>Problem Identification</a:t>
            </a:r>
            <a:endParaRPr/>
          </a:p>
        </p:txBody>
      </p:sp>
      <p:sp>
        <p:nvSpPr>
          <p:cNvPr id="43" name="Google Shape;43;p3"/>
          <p:cNvSpPr/>
          <p:nvPr/>
        </p:nvSpPr>
        <p:spPr>
          <a:xfrm>
            <a:off x="4607242" y="1851541"/>
            <a:ext cx="45719" cy="4372475"/>
          </a:xfrm>
          <a:prstGeom prst="rect">
            <a:avLst/>
          </a:prstGeom>
          <a:solidFill>
            <a:srgbClr val="D2CCC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 name="Google Shape;44;p3"/>
          <p:cNvSpPr/>
          <p:nvPr/>
        </p:nvSpPr>
        <p:spPr>
          <a:xfrm>
            <a:off x="4821674" y="2227898"/>
            <a:ext cx="612696" cy="35004"/>
          </a:xfrm>
          <a:prstGeom prst="rect">
            <a:avLst/>
          </a:prstGeom>
          <a:solidFill>
            <a:srgbClr val="D2CC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4427815" y="2048470"/>
            <a:ext cx="393859" cy="393859"/>
          </a:xfrm>
          <a:prstGeom prst="roundRect">
            <a:avLst>
              <a:gd name="adj" fmla="val 26671"/>
            </a:avLst>
          </a:prstGeom>
          <a:solidFill>
            <a:srgbClr val="EFE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4562713" y="2114074"/>
            <a:ext cx="123944" cy="26265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484237"/>
              </a:buClr>
              <a:buSzPts val="2068"/>
              <a:buFont typeface="Gelasio"/>
              <a:buNone/>
            </a:pPr>
            <a:r>
              <a:rPr lang="en-IN" sz="2068" b="1">
                <a:solidFill>
                  <a:srgbClr val="484237"/>
                </a:solidFill>
                <a:latin typeface="Gelasio"/>
                <a:ea typeface="Gelasio"/>
                <a:cs typeface="Gelasio"/>
                <a:sym typeface="Gelasio"/>
              </a:rPr>
              <a:t>1</a:t>
            </a:r>
            <a:endParaRPr sz="2068">
              <a:solidFill>
                <a:schemeClr val="dk1"/>
              </a:solidFill>
              <a:latin typeface="Calibri"/>
              <a:ea typeface="Calibri"/>
              <a:cs typeface="Calibri"/>
              <a:sym typeface="Calibri"/>
            </a:endParaRPr>
          </a:p>
        </p:txBody>
      </p:sp>
      <p:sp>
        <p:nvSpPr>
          <p:cNvPr id="47" name="Google Shape;47;p3"/>
          <p:cNvSpPr/>
          <p:nvPr/>
        </p:nvSpPr>
        <p:spPr>
          <a:xfrm>
            <a:off x="5587603" y="2026563"/>
            <a:ext cx="2456974" cy="273487"/>
          </a:xfrm>
          <a:prstGeom prst="rect">
            <a:avLst/>
          </a:prstGeom>
          <a:noFill/>
          <a:ln>
            <a:noFill/>
          </a:ln>
        </p:spPr>
        <p:txBody>
          <a:bodyPr spcFirstLastPara="1" wrap="square" lIns="91425" tIns="45700" rIns="91425" bIns="45700" anchor="t" anchorCtr="0">
            <a:noAutofit/>
          </a:bodyPr>
          <a:lstStyle/>
          <a:p>
            <a:pPr marL="0" marR="0" lvl="0" indent="0" algn="l" rtl="0">
              <a:lnSpc>
                <a:spcPct val="125014"/>
              </a:lnSpc>
              <a:spcBef>
                <a:spcPts val="0"/>
              </a:spcBef>
              <a:spcAft>
                <a:spcPts val="0"/>
              </a:spcAft>
              <a:buClr>
                <a:schemeClr val="dk1"/>
              </a:buClr>
              <a:buSzPts val="1723"/>
              <a:buFont typeface="Calibri"/>
              <a:buNone/>
            </a:pPr>
            <a:endParaRPr sz="1723">
              <a:solidFill>
                <a:schemeClr val="dk1"/>
              </a:solidFill>
              <a:latin typeface="Calibri"/>
              <a:ea typeface="Calibri"/>
              <a:cs typeface="Calibri"/>
              <a:sym typeface="Calibri"/>
            </a:endParaRPr>
          </a:p>
        </p:txBody>
      </p:sp>
      <p:sp>
        <p:nvSpPr>
          <p:cNvPr id="48" name="Google Shape;48;p3"/>
          <p:cNvSpPr/>
          <p:nvPr/>
        </p:nvSpPr>
        <p:spPr>
          <a:xfrm>
            <a:off x="5587603" y="2405063"/>
            <a:ext cx="8338066" cy="840105"/>
          </a:xfrm>
          <a:prstGeom prst="rect">
            <a:avLst/>
          </a:prstGeom>
          <a:noFill/>
          <a:ln>
            <a:noFill/>
          </a:ln>
        </p:spPr>
        <p:txBody>
          <a:bodyPr spcFirstLastPara="1" wrap="square" lIns="91425" tIns="45700" rIns="91425" bIns="45700" anchor="t" anchorCtr="0">
            <a:noAutofit/>
          </a:bodyPr>
          <a:lstStyle/>
          <a:p>
            <a:pPr marL="0" marR="0" lvl="0" indent="0" algn="l" rtl="0">
              <a:lnSpc>
                <a:spcPct val="159971"/>
              </a:lnSpc>
              <a:spcBef>
                <a:spcPts val="0"/>
              </a:spcBef>
              <a:spcAft>
                <a:spcPts val="0"/>
              </a:spcAft>
              <a:buClr>
                <a:schemeClr val="dk1"/>
              </a:buClr>
              <a:buSzPts val="1379"/>
              <a:buFont typeface="Calibri"/>
              <a:buNone/>
            </a:pPr>
            <a:endParaRPr sz="1379">
              <a:solidFill>
                <a:schemeClr val="dk1"/>
              </a:solidFill>
              <a:latin typeface="Calibri"/>
              <a:ea typeface="Calibri"/>
              <a:cs typeface="Calibri"/>
              <a:sym typeface="Calibri"/>
            </a:endParaRPr>
          </a:p>
        </p:txBody>
      </p:sp>
      <p:sp>
        <p:nvSpPr>
          <p:cNvPr id="49" name="Google Shape;49;p3"/>
          <p:cNvSpPr/>
          <p:nvPr/>
        </p:nvSpPr>
        <p:spPr>
          <a:xfrm>
            <a:off x="4821674" y="3971568"/>
            <a:ext cx="612696" cy="35004"/>
          </a:xfrm>
          <a:prstGeom prst="rect">
            <a:avLst/>
          </a:prstGeom>
          <a:solidFill>
            <a:srgbClr val="D2CC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4427815" y="3792141"/>
            <a:ext cx="393859" cy="393859"/>
          </a:xfrm>
          <a:prstGeom prst="roundRect">
            <a:avLst>
              <a:gd name="adj" fmla="val 26671"/>
            </a:avLst>
          </a:prstGeom>
          <a:solidFill>
            <a:srgbClr val="EFE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4545092" y="3857744"/>
            <a:ext cx="159187" cy="26265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484237"/>
              </a:buClr>
              <a:buSzPts val="2068"/>
              <a:buFont typeface="Gelasio"/>
              <a:buNone/>
            </a:pPr>
            <a:r>
              <a:rPr lang="en-IN" sz="2068" b="1">
                <a:solidFill>
                  <a:srgbClr val="484237"/>
                </a:solidFill>
                <a:latin typeface="Gelasio"/>
                <a:ea typeface="Gelasio"/>
                <a:cs typeface="Gelasio"/>
                <a:sym typeface="Gelasio"/>
              </a:rPr>
              <a:t>2</a:t>
            </a:r>
            <a:endParaRPr sz="2068">
              <a:solidFill>
                <a:schemeClr val="dk1"/>
              </a:solidFill>
              <a:latin typeface="Calibri"/>
              <a:ea typeface="Calibri"/>
              <a:cs typeface="Calibri"/>
              <a:sym typeface="Calibri"/>
            </a:endParaRPr>
          </a:p>
        </p:txBody>
      </p:sp>
      <p:sp>
        <p:nvSpPr>
          <p:cNvPr id="52" name="Google Shape;52;p3"/>
          <p:cNvSpPr/>
          <p:nvPr/>
        </p:nvSpPr>
        <p:spPr>
          <a:xfrm>
            <a:off x="5456455" y="1942326"/>
            <a:ext cx="4208985" cy="273487"/>
          </a:xfrm>
          <a:prstGeom prst="rect">
            <a:avLst/>
          </a:prstGeom>
          <a:noFill/>
          <a:ln>
            <a:noFill/>
          </a:ln>
        </p:spPr>
        <p:txBody>
          <a:bodyPr spcFirstLastPara="1" wrap="square" lIns="91425" tIns="45700" rIns="91425" bIns="45700" anchor="t" anchorCtr="0">
            <a:noAutofit/>
          </a:bodyPr>
          <a:lstStyle/>
          <a:p>
            <a:pPr marL="0" marR="0" lvl="0" indent="0" algn="l" rtl="0">
              <a:lnSpc>
                <a:spcPct val="107700"/>
              </a:lnSpc>
              <a:spcBef>
                <a:spcPts val="0"/>
              </a:spcBef>
              <a:spcAft>
                <a:spcPts val="0"/>
              </a:spcAft>
              <a:buNone/>
            </a:pPr>
            <a:r>
              <a:rPr lang="en-IN" sz="2000" b="1">
                <a:solidFill>
                  <a:schemeClr val="dk1"/>
                </a:solidFill>
                <a:latin typeface="Calibri"/>
                <a:ea typeface="Calibri"/>
                <a:cs typeface="Calibri"/>
                <a:sym typeface="Calibri"/>
              </a:rPr>
              <a:t>Snakes in Rice fields and bushes :</a:t>
            </a:r>
            <a:endParaRPr sz="2000" b="1">
              <a:solidFill>
                <a:schemeClr val="dk1"/>
              </a:solidFill>
              <a:latin typeface="Calibri"/>
              <a:ea typeface="Calibri"/>
              <a:cs typeface="Calibri"/>
              <a:sym typeface="Calibri"/>
            </a:endParaRPr>
          </a:p>
        </p:txBody>
      </p:sp>
      <p:sp>
        <p:nvSpPr>
          <p:cNvPr id="53" name="Google Shape;53;p3"/>
          <p:cNvSpPr/>
          <p:nvPr/>
        </p:nvSpPr>
        <p:spPr>
          <a:xfrm>
            <a:off x="4545568" y="5601414"/>
            <a:ext cx="158234" cy="26265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068"/>
              <a:buFont typeface="Calibri"/>
              <a:buNone/>
            </a:pPr>
            <a:endParaRPr sz="2068">
              <a:solidFill>
                <a:schemeClr val="dk1"/>
              </a:solidFill>
              <a:latin typeface="Calibri"/>
              <a:ea typeface="Calibri"/>
              <a:cs typeface="Calibri"/>
              <a:sym typeface="Calibri"/>
            </a:endParaRPr>
          </a:p>
        </p:txBody>
      </p:sp>
      <p:sp>
        <p:nvSpPr>
          <p:cNvPr id="54" name="Google Shape;54;p3"/>
          <p:cNvSpPr/>
          <p:nvPr/>
        </p:nvSpPr>
        <p:spPr>
          <a:xfrm>
            <a:off x="5456455" y="3721000"/>
            <a:ext cx="3870425" cy="393800"/>
          </a:xfrm>
          <a:prstGeom prst="rect">
            <a:avLst/>
          </a:prstGeom>
          <a:noFill/>
          <a:ln>
            <a:noFill/>
          </a:ln>
        </p:spPr>
        <p:txBody>
          <a:bodyPr spcFirstLastPara="1" wrap="square" lIns="91425" tIns="45700" rIns="91425" bIns="45700" anchor="t" anchorCtr="0">
            <a:noAutofit/>
          </a:bodyPr>
          <a:lstStyle/>
          <a:p>
            <a:pPr marL="0" marR="0" lvl="0" indent="0" algn="l" rtl="0">
              <a:lnSpc>
                <a:spcPct val="107700"/>
              </a:lnSpc>
              <a:spcBef>
                <a:spcPts val="0"/>
              </a:spcBef>
              <a:spcAft>
                <a:spcPts val="0"/>
              </a:spcAft>
              <a:buClr>
                <a:schemeClr val="dk1"/>
              </a:buClr>
              <a:buSzPts val="2000"/>
              <a:buFont typeface="Calibri"/>
              <a:buNone/>
            </a:pPr>
            <a:r>
              <a:rPr lang="en-IN" sz="2000" b="1">
                <a:solidFill>
                  <a:schemeClr val="dk1"/>
                </a:solidFill>
                <a:latin typeface="Calibri"/>
                <a:ea typeface="Calibri"/>
                <a:cs typeface="Calibri"/>
                <a:sym typeface="Calibri"/>
              </a:rPr>
              <a:t>Inconsistent Quality Control:</a:t>
            </a:r>
            <a:endParaRPr sz="2000" b="1">
              <a:solidFill>
                <a:schemeClr val="dk1"/>
              </a:solidFill>
              <a:latin typeface="Calibri"/>
              <a:ea typeface="Calibri"/>
              <a:cs typeface="Calibri"/>
              <a:sym typeface="Calibri"/>
            </a:endParaRPr>
          </a:p>
        </p:txBody>
      </p:sp>
      <p:sp>
        <p:nvSpPr>
          <p:cNvPr id="55" name="Google Shape;55;p3"/>
          <p:cNvSpPr/>
          <p:nvPr/>
        </p:nvSpPr>
        <p:spPr>
          <a:xfrm>
            <a:off x="5434370" y="4088044"/>
            <a:ext cx="9082359" cy="923330"/>
          </a:xfrm>
          <a:prstGeom prst="rect">
            <a:avLst/>
          </a:prstGeom>
          <a:noFill/>
          <a:ln>
            <a:noFill/>
          </a:ln>
        </p:spPr>
        <p:txBody>
          <a:bodyPr spcFirstLastPara="1" wrap="square" lIns="91425" tIns="45700" rIns="91425" bIns="45700" anchor="ctr" anchorCtr="0">
            <a:spAutoFit/>
          </a:bodyPr>
          <a:lstStyle/>
          <a:p>
            <a:pPr marL="0" marR="0" lvl="0" indent="-114300" algn="l" rtl="0">
              <a:lnSpc>
                <a:spcPct val="100000"/>
              </a:lnSpc>
              <a:spcBef>
                <a:spcPts val="0"/>
              </a:spcBef>
              <a:spcAft>
                <a:spcPts val="0"/>
              </a:spcAft>
              <a:buClr>
                <a:schemeClr val="dk1"/>
              </a:buClr>
              <a:buSzPts val="1800"/>
              <a:buFont typeface="Arial"/>
              <a:buChar char="•"/>
            </a:pPr>
            <a:r>
              <a:rPr lang="en-IN" sz="1800" b="1" i="0" u="none" strike="noStrike" cap="none">
                <a:solidFill>
                  <a:schemeClr val="dk1"/>
                </a:solidFill>
                <a:latin typeface="Arial"/>
                <a:ea typeface="Arial"/>
                <a:cs typeface="Arial"/>
                <a:sym typeface="Arial"/>
              </a:rPr>
              <a:t>Issue:</a:t>
            </a:r>
            <a:r>
              <a:rPr lang="en-IN" sz="1800" b="0" i="0" u="none" strike="noStrike" cap="none">
                <a:solidFill>
                  <a:schemeClr val="dk1"/>
                </a:solidFill>
                <a:latin typeface="Arial"/>
                <a:ea typeface="Arial"/>
                <a:cs typeface="Arial"/>
                <a:sym typeface="Arial"/>
              </a:rPr>
              <a:t> Ensuring high and consistent rice quality is challenging without comprehensive quality control measures.</a:t>
            </a:r>
            <a:endParaRPr/>
          </a:p>
          <a:p>
            <a:pPr marL="0" marR="0" lvl="0" indent="-114300" algn="l" rtl="0">
              <a:lnSpc>
                <a:spcPct val="100000"/>
              </a:lnSpc>
              <a:spcBef>
                <a:spcPts val="0"/>
              </a:spcBef>
              <a:spcAft>
                <a:spcPts val="0"/>
              </a:spcAft>
              <a:buClr>
                <a:schemeClr val="dk1"/>
              </a:buClr>
              <a:buSzPts val="1800"/>
              <a:buFont typeface="Arial"/>
              <a:buChar char="•"/>
            </a:pPr>
            <a:r>
              <a:rPr lang="en-IN" sz="1800" b="1" i="0" u="none" strike="noStrike" cap="none">
                <a:solidFill>
                  <a:schemeClr val="dk1"/>
                </a:solidFill>
                <a:latin typeface="Arial"/>
                <a:ea typeface="Arial"/>
                <a:cs typeface="Arial"/>
                <a:sym typeface="Arial"/>
              </a:rPr>
              <a:t>Impact:</a:t>
            </a:r>
            <a:r>
              <a:rPr lang="en-IN" sz="1800" b="0" i="0" u="none" strike="noStrike" cap="none">
                <a:solidFill>
                  <a:schemeClr val="dk1"/>
                </a:solidFill>
                <a:latin typeface="Arial"/>
                <a:ea typeface="Arial"/>
                <a:cs typeface="Arial"/>
                <a:sym typeface="Arial"/>
              </a:rPr>
              <a:t> Variability in rice quality can affect market value and consumer trust. </a:t>
            </a:r>
            <a:endParaRPr/>
          </a:p>
        </p:txBody>
      </p:sp>
      <p:sp>
        <p:nvSpPr>
          <p:cNvPr id="56" name="Google Shape;56;p3"/>
          <p:cNvSpPr txBox="1"/>
          <p:nvPr/>
        </p:nvSpPr>
        <p:spPr>
          <a:xfrm>
            <a:off x="5473994" y="2314813"/>
            <a:ext cx="8108093" cy="923330"/>
          </a:xfrm>
          <a:prstGeom prst="rect">
            <a:avLst/>
          </a:prstGeom>
          <a:noFill/>
          <a:ln>
            <a:noFill/>
          </a:ln>
        </p:spPr>
        <p:txBody>
          <a:bodyPr spcFirstLastPara="1" wrap="square" lIns="91425" tIns="45700" rIns="91425" bIns="45700" anchor="t" anchorCtr="0">
            <a:spAutoFit/>
          </a:bodyPr>
          <a:lstStyle/>
          <a:p>
            <a:pPr marL="0" marR="0" lvl="0" indent="-114300" algn="l" rtl="0">
              <a:lnSpc>
                <a:spcPct val="100000"/>
              </a:lnSpc>
              <a:spcBef>
                <a:spcPts val="0"/>
              </a:spcBef>
              <a:spcAft>
                <a:spcPts val="0"/>
              </a:spcAft>
              <a:buClr>
                <a:schemeClr val="dk1"/>
              </a:buClr>
              <a:buSzPts val="1800"/>
              <a:buFont typeface="Arial"/>
              <a:buChar char="•"/>
            </a:pPr>
            <a:r>
              <a:rPr lang="en-IN" sz="1800" b="1" i="0" u="none" strike="noStrike" cap="none">
                <a:solidFill>
                  <a:schemeClr val="dk1"/>
                </a:solidFill>
                <a:latin typeface="Arial"/>
                <a:ea typeface="Arial"/>
                <a:cs typeface="Arial"/>
                <a:sym typeface="Arial"/>
              </a:rPr>
              <a:t>Issue:</a:t>
            </a:r>
            <a:r>
              <a:rPr lang="en-IN" sz="1800" b="0" i="0" u="none" strike="noStrike" cap="none">
                <a:solidFill>
                  <a:schemeClr val="dk1"/>
                </a:solidFill>
                <a:latin typeface="Arial"/>
                <a:ea typeface="Arial"/>
                <a:cs typeface="Arial"/>
                <a:sym typeface="Arial"/>
              </a:rPr>
              <a:t> Danger to th</a:t>
            </a:r>
            <a:r>
              <a:rPr lang="en-IN" sz="1800">
                <a:solidFill>
                  <a:schemeClr val="dk1"/>
                </a:solidFill>
                <a:latin typeface="Arial"/>
                <a:ea typeface="Arial"/>
                <a:cs typeface="Arial"/>
                <a:sym typeface="Arial"/>
              </a:rPr>
              <a:t>e farmers life due to the hazardous insects and snakes.</a:t>
            </a:r>
            <a:r>
              <a:rPr lang="en-IN" sz="1800" b="0" i="0" u="none" strike="noStrike" cap="none">
                <a:solidFill>
                  <a:schemeClr val="dk1"/>
                </a:solidFill>
                <a:latin typeface="Arial"/>
                <a:ea typeface="Arial"/>
                <a:cs typeface="Arial"/>
                <a:sym typeface="Arial"/>
              </a:rPr>
              <a:t> </a:t>
            </a:r>
            <a:endParaRPr/>
          </a:p>
          <a:p>
            <a:pPr marL="0" marR="0" lvl="0" indent="-114300" algn="l" rtl="0">
              <a:lnSpc>
                <a:spcPct val="100000"/>
              </a:lnSpc>
              <a:spcBef>
                <a:spcPts val="0"/>
              </a:spcBef>
              <a:spcAft>
                <a:spcPts val="0"/>
              </a:spcAft>
              <a:buClr>
                <a:schemeClr val="dk1"/>
              </a:buClr>
              <a:buSzPts val="1800"/>
              <a:buFont typeface="Arial"/>
              <a:buChar char="•"/>
            </a:pPr>
            <a:r>
              <a:rPr lang="en-IN" sz="1800" b="1" i="0" u="none" strike="noStrike" cap="none">
                <a:solidFill>
                  <a:schemeClr val="dk1"/>
                </a:solidFill>
                <a:latin typeface="Arial"/>
                <a:ea typeface="Arial"/>
                <a:cs typeface="Arial"/>
                <a:sym typeface="Arial"/>
              </a:rPr>
              <a:t>Impact:</a:t>
            </a:r>
            <a:r>
              <a:rPr lang="en-IN" sz="1800" b="0" i="0" u="none" strike="noStrike" cap="none">
                <a:solidFill>
                  <a:schemeClr val="dk1"/>
                </a:solidFill>
                <a:latin typeface="Arial"/>
                <a:ea typeface="Arial"/>
                <a:cs typeface="Arial"/>
                <a:sym typeface="Arial"/>
              </a:rPr>
              <a:t> This can cause issues such as not sufficient labour</a:t>
            </a:r>
            <a:r>
              <a:rPr lang="en-IN" sz="1800">
                <a:solidFill>
                  <a:schemeClr val="dk1"/>
                </a:solidFill>
                <a:latin typeface="Arial"/>
                <a:ea typeface="Arial"/>
                <a:cs typeface="Arial"/>
                <a:sym typeface="Arial"/>
              </a:rPr>
              <a:t> for the work into the fields.</a:t>
            </a:r>
            <a:endParaRPr sz="1800">
              <a:solidFill>
                <a:schemeClr val="dk1"/>
              </a:solidFill>
              <a:latin typeface="Calibri"/>
              <a:ea typeface="Calibri"/>
              <a:cs typeface="Calibri"/>
              <a:sym typeface="Calibri"/>
            </a:endParaRPr>
          </a:p>
        </p:txBody>
      </p:sp>
      <p:sp>
        <p:nvSpPr>
          <p:cNvPr id="57" name="Google Shape;57;p3"/>
          <p:cNvSpPr/>
          <p:nvPr/>
        </p:nvSpPr>
        <p:spPr>
          <a:xfrm>
            <a:off x="4456031" y="5649635"/>
            <a:ext cx="393859" cy="393859"/>
          </a:xfrm>
          <a:prstGeom prst="roundRect">
            <a:avLst>
              <a:gd name="adj" fmla="val 26671"/>
            </a:avLst>
          </a:prstGeom>
          <a:solidFill>
            <a:srgbClr val="EFE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txBox="1"/>
          <p:nvPr/>
        </p:nvSpPr>
        <p:spPr>
          <a:xfrm>
            <a:off x="4501868" y="5679400"/>
            <a:ext cx="80467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a:solidFill>
                  <a:srgbClr val="484237"/>
                </a:solidFill>
                <a:latin typeface="Gelasio"/>
                <a:ea typeface="Gelasio"/>
                <a:cs typeface="Gelasio"/>
                <a:sym typeface="Gelasio"/>
              </a:rPr>
              <a:t>3</a:t>
            </a:r>
            <a:endParaRPr sz="1800">
              <a:solidFill>
                <a:schemeClr val="dk1"/>
              </a:solidFill>
              <a:latin typeface="Calibri"/>
              <a:ea typeface="Calibri"/>
              <a:cs typeface="Calibri"/>
              <a:sym typeface="Calibri"/>
            </a:endParaRPr>
          </a:p>
        </p:txBody>
      </p:sp>
      <p:sp>
        <p:nvSpPr>
          <p:cNvPr id="59" name="Google Shape;59;p3"/>
          <p:cNvSpPr/>
          <p:nvPr/>
        </p:nvSpPr>
        <p:spPr>
          <a:xfrm>
            <a:off x="4834854" y="5843349"/>
            <a:ext cx="612696" cy="35004"/>
          </a:xfrm>
          <a:prstGeom prst="rect">
            <a:avLst/>
          </a:prstGeom>
          <a:solidFill>
            <a:srgbClr val="D2CC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txBox="1"/>
          <p:nvPr/>
        </p:nvSpPr>
        <p:spPr>
          <a:xfrm>
            <a:off x="5434370" y="5378418"/>
            <a:ext cx="5216733" cy="67710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b="1">
                <a:solidFill>
                  <a:schemeClr val="dk1"/>
                </a:solidFill>
                <a:latin typeface="Calibri"/>
                <a:ea typeface="Calibri"/>
                <a:cs typeface="Calibri"/>
                <a:sym typeface="Calibri"/>
              </a:rPr>
              <a:t>Insufficient Labour Power:</a:t>
            </a: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 name="Google Shape;61;p3"/>
          <p:cNvSpPr txBox="1"/>
          <p:nvPr/>
        </p:nvSpPr>
        <p:spPr>
          <a:xfrm>
            <a:off x="5485211" y="5872707"/>
            <a:ext cx="7782547" cy="1200329"/>
          </a:xfrm>
          <a:prstGeom prst="rect">
            <a:avLst/>
          </a:prstGeom>
          <a:noFill/>
          <a:ln>
            <a:noFill/>
          </a:ln>
        </p:spPr>
        <p:txBody>
          <a:bodyPr spcFirstLastPara="1" wrap="square" lIns="91425" tIns="45700" rIns="91425" bIns="45700" anchor="t" anchorCtr="0">
            <a:spAutoFit/>
          </a:bodyPr>
          <a:lstStyle/>
          <a:p>
            <a:pPr marL="0" marR="0" lvl="0" indent="-114300" algn="l" rtl="0">
              <a:lnSpc>
                <a:spcPct val="100000"/>
              </a:lnSpc>
              <a:spcBef>
                <a:spcPts val="0"/>
              </a:spcBef>
              <a:spcAft>
                <a:spcPts val="0"/>
              </a:spcAft>
              <a:buClr>
                <a:schemeClr val="dk1"/>
              </a:buClr>
              <a:buSzPts val="1800"/>
              <a:buFont typeface="Arial"/>
              <a:buChar char="•"/>
            </a:pPr>
            <a:r>
              <a:rPr lang="en-IN" sz="1800" b="1" i="0" u="none" strike="noStrike" cap="none">
                <a:solidFill>
                  <a:schemeClr val="dk1"/>
                </a:solidFill>
                <a:latin typeface="Arial"/>
                <a:ea typeface="Arial"/>
                <a:cs typeface="Arial"/>
                <a:sym typeface="Arial"/>
              </a:rPr>
              <a:t>Issue:</a:t>
            </a:r>
            <a:r>
              <a:rPr lang="en-IN" sz="1800" b="0" i="0" u="none" strike="noStrike" cap="none">
                <a:solidFill>
                  <a:schemeClr val="dk1"/>
                </a:solidFill>
                <a:latin typeface="Arial"/>
                <a:ea typeface="Arial"/>
                <a:cs typeface="Arial"/>
                <a:sym typeface="Arial"/>
              </a:rPr>
              <a:t> Due </a:t>
            </a:r>
            <a:r>
              <a:rPr lang="en-IN" sz="1800">
                <a:solidFill>
                  <a:schemeClr val="dk1"/>
                </a:solidFill>
                <a:latin typeface="Arial"/>
                <a:ea typeface="Arial"/>
                <a:cs typeface="Arial"/>
                <a:sym typeface="Arial"/>
              </a:rPr>
              <a:t>to high labour requirement and uncomfortable conditions for for farmer due to rice planting field.</a:t>
            </a:r>
            <a:endParaRPr sz="1800" b="0" i="0" u="none" strike="noStrike" cap="none">
              <a:solidFill>
                <a:schemeClr val="dk1"/>
              </a:solidFill>
              <a:latin typeface="Arial"/>
              <a:ea typeface="Arial"/>
              <a:cs typeface="Arial"/>
              <a:sym typeface="Arial"/>
            </a:endParaRPr>
          </a:p>
          <a:p>
            <a:pPr marL="0" marR="0" lvl="0" indent="-114300" algn="l" rtl="0">
              <a:lnSpc>
                <a:spcPct val="100000"/>
              </a:lnSpc>
              <a:spcBef>
                <a:spcPts val="0"/>
              </a:spcBef>
              <a:spcAft>
                <a:spcPts val="0"/>
              </a:spcAft>
              <a:buClr>
                <a:schemeClr val="dk1"/>
              </a:buClr>
              <a:buSzPts val="1800"/>
              <a:buFont typeface="Arial"/>
              <a:buChar char="•"/>
            </a:pPr>
            <a:r>
              <a:rPr lang="en-IN" sz="1800" b="1" i="0" u="none" strike="noStrike" cap="none">
                <a:solidFill>
                  <a:schemeClr val="dk1"/>
                </a:solidFill>
                <a:latin typeface="Arial"/>
                <a:ea typeface="Arial"/>
                <a:cs typeface="Arial"/>
                <a:sym typeface="Arial"/>
              </a:rPr>
              <a:t>Impact:</a:t>
            </a:r>
            <a:r>
              <a:rPr lang="en-IN" sz="1800" b="0" i="0" u="none" strike="noStrike" cap="none">
                <a:solidFill>
                  <a:schemeClr val="dk1"/>
                </a:solidFill>
                <a:latin typeface="Arial"/>
                <a:ea typeface="Arial"/>
                <a:cs typeface="Arial"/>
                <a:sym typeface="Arial"/>
              </a:rPr>
              <a:t> Highly paid labour, cost effective on the overall rice farming.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4"/>
          <p:cNvSpPr/>
          <p:nvPr/>
        </p:nvSpPr>
        <p:spPr>
          <a:xfrm>
            <a:off x="0" y="0"/>
            <a:ext cx="14630400" cy="8229600"/>
          </a:xfrm>
          <a:prstGeom prst="rect">
            <a:avLst/>
          </a:prstGeom>
          <a:solidFill>
            <a:srgbClr val="DDC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p:nvPr/>
        </p:nvSpPr>
        <p:spPr>
          <a:xfrm>
            <a:off x="0" y="0"/>
            <a:ext cx="14630400" cy="8229600"/>
          </a:xfrm>
          <a:prstGeom prst="rect">
            <a:avLst/>
          </a:prstGeom>
          <a:solidFill>
            <a:srgbClr val="F9F6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864037" y="1022509"/>
            <a:ext cx="6513671" cy="7715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5400">
                <a:solidFill>
                  <a:schemeClr val="accent1"/>
                </a:solidFill>
                <a:latin typeface="Aparajita"/>
                <a:ea typeface="Aparajita"/>
                <a:cs typeface="Aparajita"/>
                <a:sym typeface="Aparajita"/>
              </a:rPr>
              <a:t>Objectives</a:t>
            </a:r>
            <a:endParaRPr/>
          </a:p>
        </p:txBody>
      </p:sp>
      <p:sp>
        <p:nvSpPr>
          <p:cNvPr id="70" name="Google Shape;70;p4"/>
          <p:cNvSpPr/>
          <p:nvPr/>
        </p:nvSpPr>
        <p:spPr>
          <a:xfrm>
            <a:off x="864037" y="2411135"/>
            <a:ext cx="3898821" cy="771525"/>
          </a:xfrm>
          <a:prstGeom prst="rect">
            <a:avLst/>
          </a:prstGeom>
          <a:noFill/>
          <a:ln>
            <a:noFill/>
          </a:ln>
        </p:spPr>
        <p:txBody>
          <a:bodyPr spcFirstLastPara="1" wrap="square" lIns="91425" tIns="45700" rIns="91425" bIns="45700" anchor="t" anchorCtr="0">
            <a:noAutofit/>
          </a:bodyPr>
          <a:lstStyle/>
          <a:p>
            <a:pPr marL="0" marR="0" lvl="0" indent="0" algn="l" rtl="0">
              <a:lnSpc>
                <a:spcPct val="108500"/>
              </a:lnSpc>
              <a:spcBef>
                <a:spcPts val="0"/>
              </a:spcBef>
              <a:spcAft>
                <a:spcPts val="0"/>
              </a:spcAft>
              <a:buClr>
                <a:schemeClr val="dk1"/>
              </a:buClr>
              <a:buSzPts val="2800"/>
              <a:buFont typeface="Calibri"/>
              <a:buNone/>
            </a:pPr>
            <a:r>
              <a:rPr lang="en-IN" sz="2800" b="1">
                <a:solidFill>
                  <a:schemeClr val="dk1"/>
                </a:solidFill>
                <a:latin typeface="Calibri"/>
                <a:ea typeface="Calibri"/>
                <a:cs typeface="Calibri"/>
                <a:sym typeface="Calibri"/>
              </a:rPr>
              <a:t>Main Objective:</a:t>
            </a:r>
            <a:endParaRPr sz="2430" b="1">
              <a:solidFill>
                <a:schemeClr val="dk1"/>
              </a:solidFill>
              <a:latin typeface="Calibri"/>
              <a:ea typeface="Calibri"/>
              <a:cs typeface="Calibri"/>
              <a:sym typeface="Calibri"/>
            </a:endParaRPr>
          </a:p>
        </p:txBody>
      </p:sp>
      <p:sp>
        <p:nvSpPr>
          <p:cNvPr id="71" name="Google Shape;71;p4"/>
          <p:cNvSpPr/>
          <p:nvPr/>
        </p:nvSpPr>
        <p:spPr>
          <a:xfrm>
            <a:off x="864037" y="3429476"/>
            <a:ext cx="3898821" cy="3555444"/>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r>
              <a:rPr lang="en-IN" sz="2000">
                <a:solidFill>
                  <a:schemeClr val="dk1"/>
                </a:solidFill>
                <a:latin typeface="Calibri"/>
                <a:ea typeface="Calibri"/>
                <a:cs typeface="Calibri"/>
                <a:sym typeface="Calibri"/>
              </a:rPr>
              <a:t>Develop an, </a:t>
            </a:r>
            <a:r>
              <a:rPr lang="en-IN" sz="2000" i="1">
                <a:solidFill>
                  <a:schemeClr val="dk1"/>
                </a:solidFill>
                <a:latin typeface="Calibri"/>
                <a:ea typeface="Calibri"/>
                <a:cs typeface="Calibri"/>
                <a:sym typeface="Calibri"/>
              </a:rPr>
              <a:t>Agribot</a:t>
            </a:r>
            <a:r>
              <a:rPr lang="en-IN" sz="2000">
                <a:solidFill>
                  <a:schemeClr val="dk1"/>
                </a:solidFill>
                <a:latin typeface="Calibri"/>
                <a:ea typeface="Calibri"/>
                <a:cs typeface="Calibri"/>
                <a:sym typeface="Calibri"/>
              </a:rPr>
              <a:t>, machinery to enhance the quality of rice plantation through crop quality detection and rice planting aiming for increased yields through the use of the innovative solution that can help poor and moderate farmer.</a:t>
            </a:r>
            <a:endParaRPr sz="2000">
              <a:solidFill>
                <a:schemeClr val="dk1"/>
              </a:solidFill>
              <a:latin typeface="Calibri"/>
              <a:ea typeface="Calibri"/>
              <a:cs typeface="Calibri"/>
              <a:sym typeface="Calibri"/>
            </a:endParaRPr>
          </a:p>
        </p:txBody>
      </p:sp>
      <p:sp>
        <p:nvSpPr>
          <p:cNvPr id="72" name="Google Shape;72;p4"/>
          <p:cNvSpPr/>
          <p:nvPr/>
        </p:nvSpPr>
        <p:spPr>
          <a:xfrm>
            <a:off x="5372695" y="2411135"/>
            <a:ext cx="3086100" cy="385763"/>
          </a:xfrm>
          <a:prstGeom prst="rect">
            <a:avLst/>
          </a:prstGeom>
          <a:noFill/>
          <a:ln>
            <a:noFill/>
          </a:ln>
        </p:spPr>
        <p:txBody>
          <a:bodyPr spcFirstLastPara="1" wrap="square" lIns="91425" tIns="45700" rIns="91425" bIns="45700" anchor="t" anchorCtr="0">
            <a:noAutofit/>
          </a:bodyPr>
          <a:lstStyle/>
          <a:p>
            <a:pPr marL="0" marR="0" lvl="0" indent="0" algn="l" rtl="0">
              <a:lnSpc>
                <a:spcPct val="126583"/>
              </a:lnSpc>
              <a:spcBef>
                <a:spcPts val="0"/>
              </a:spcBef>
              <a:spcAft>
                <a:spcPts val="0"/>
              </a:spcAft>
              <a:buClr>
                <a:schemeClr val="dk1"/>
              </a:buClr>
              <a:buSzPts val="2400"/>
              <a:buFont typeface="Calibri"/>
              <a:buNone/>
            </a:pPr>
            <a:r>
              <a:rPr lang="en-IN" sz="2400" b="1">
                <a:solidFill>
                  <a:schemeClr val="dk1"/>
                </a:solidFill>
                <a:latin typeface="Calibri"/>
                <a:ea typeface="Calibri"/>
                <a:cs typeface="Calibri"/>
                <a:sym typeface="Calibri"/>
              </a:rPr>
              <a:t>Specific Goals:</a:t>
            </a:r>
            <a:endParaRPr sz="3200" b="1">
              <a:solidFill>
                <a:schemeClr val="dk1"/>
              </a:solidFill>
              <a:latin typeface="Calibri"/>
              <a:ea typeface="Calibri"/>
              <a:cs typeface="Calibri"/>
              <a:sym typeface="Calibri"/>
            </a:endParaRPr>
          </a:p>
        </p:txBody>
      </p:sp>
      <p:sp>
        <p:nvSpPr>
          <p:cNvPr id="73" name="Google Shape;73;p4"/>
          <p:cNvSpPr/>
          <p:nvPr/>
        </p:nvSpPr>
        <p:spPr>
          <a:xfrm>
            <a:off x="5372695" y="3043714"/>
            <a:ext cx="3898821" cy="3160395"/>
          </a:xfrm>
          <a:prstGeom prst="rect">
            <a:avLst/>
          </a:prstGeom>
          <a:noFill/>
          <a:ln>
            <a:noFill/>
          </a:ln>
        </p:spPr>
        <p:txBody>
          <a:bodyPr spcFirstLastPara="1" wrap="square" lIns="91425" tIns="45700" rIns="91425" bIns="45700" anchor="t" anchorCtr="0">
            <a:noAutofit/>
          </a:bodyPr>
          <a:lstStyle/>
          <a:p>
            <a:pPr marL="0" marR="0" lvl="0" indent="0" algn="l" rtl="0">
              <a:lnSpc>
                <a:spcPct val="159979"/>
              </a:lnSpc>
              <a:spcBef>
                <a:spcPts val="0"/>
              </a:spcBef>
              <a:spcAft>
                <a:spcPts val="0"/>
              </a:spcAft>
              <a:buClr>
                <a:schemeClr val="dk1"/>
              </a:buClr>
              <a:buSzPts val="1944"/>
              <a:buFont typeface="Calibri"/>
              <a:buNone/>
            </a:pPr>
            <a:endParaRPr sz="1944">
              <a:solidFill>
                <a:schemeClr val="dk1"/>
              </a:solidFill>
              <a:latin typeface="Calibri"/>
              <a:ea typeface="Calibri"/>
              <a:cs typeface="Calibri"/>
              <a:sym typeface="Calibri"/>
            </a:endParaRPr>
          </a:p>
        </p:txBody>
      </p:sp>
      <p:sp>
        <p:nvSpPr>
          <p:cNvPr id="74" name="Google Shape;74;p4"/>
          <p:cNvSpPr/>
          <p:nvPr/>
        </p:nvSpPr>
        <p:spPr>
          <a:xfrm>
            <a:off x="9881354" y="2411135"/>
            <a:ext cx="3086100" cy="385763"/>
          </a:xfrm>
          <a:prstGeom prst="rect">
            <a:avLst/>
          </a:prstGeom>
          <a:noFill/>
          <a:ln>
            <a:noFill/>
          </a:ln>
        </p:spPr>
        <p:txBody>
          <a:bodyPr spcFirstLastPara="1" wrap="square" lIns="91425" tIns="45700" rIns="91425" bIns="45700" anchor="t" anchorCtr="0">
            <a:noAutofit/>
          </a:bodyPr>
          <a:lstStyle/>
          <a:p>
            <a:pPr marL="0" marR="0" lvl="0" indent="0" algn="l" rtl="0">
              <a:lnSpc>
                <a:spcPct val="125020"/>
              </a:lnSpc>
              <a:spcBef>
                <a:spcPts val="0"/>
              </a:spcBef>
              <a:spcAft>
                <a:spcPts val="0"/>
              </a:spcAft>
              <a:buClr>
                <a:schemeClr val="dk1"/>
              </a:buClr>
              <a:buSzPts val="2430"/>
              <a:buFont typeface="Calibri"/>
              <a:buNone/>
            </a:pPr>
            <a:endParaRPr sz="2430">
              <a:solidFill>
                <a:schemeClr val="dk1"/>
              </a:solidFill>
              <a:latin typeface="Calibri"/>
              <a:ea typeface="Calibri"/>
              <a:cs typeface="Calibri"/>
              <a:sym typeface="Calibri"/>
            </a:endParaRPr>
          </a:p>
        </p:txBody>
      </p:sp>
      <p:sp>
        <p:nvSpPr>
          <p:cNvPr id="75" name="Google Shape;75;p4"/>
          <p:cNvSpPr/>
          <p:nvPr/>
        </p:nvSpPr>
        <p:spPr>
          <a:xfrm>
            <a:off x="9881354" y="3043714"/>
            <a:ext cx="3898821" cy="3555444"/>
          </a:xfrm>
          <a:prstGeom prst="rect">
            <a:avLst/>
          </a:prstGeom>
          <a:noFill/>
          <a:ln>
            <a:noFill/>
          </a:ln>
        </p:spPr>
        <p:txBody>
          <a:bodyPr spcFirstLastPara="1" wrap="square" lIns="91425" tIns="45700" rIns="91425" bIns="45700" anchor="t" anchorCtr="0">
            <a:noAutofit/>
          </a:bodyPr>
          <a:lstStyle/>
          <a:p>
            <a:pPr marL="0" marR="0" lvl="0" indent="0" algn="l" rtl="0">
              <a:lnSpc>
                <a:spcPct val="159979"/>
              </a:lnSpc>
              <a:spcBef>
                <a:spcPts val="0"/>
              </a:spcBef>
              <a:spcAft>
                <a:spcPts val="0"/>
              </a:spcAft>
              <a:buClr>
                <a:schemeClr val="dk1"/>
              </a:buClr>
              <a:buSzPts val="1944"/>
              <a:buFont typeface="Calibri"/>
              <a:buNone/>
            </a:pPr>
            <a:endParaRPr sz="1944">
              <a:solidFill>
                <a:schemeClr val="dk1"/>
              </a:solidFill>
              <a:latin typeface="Calibri"/>
              <a:ea typeface="Calibri"/>
              <a:cs typeface="Calibri"/>
              <a:sym typeface="Calibri"/>
            </a:endParaRPr>
          </a:p>
        </p:txBody>
      </p:sp>
      <p:sp>
        <p:nvSpPr>
          <p:cNvPr id="76" name="Google Shape;76;p4"/>
          <p:cNvSpPr txBox="1"/>
          <p:nvPr/>
        </p:nvSpPr>
        <p:spPr>
          <a:xfrm>
            <a:off x="5121491" y="3186984"/>
            <a:ext cx="9150275" cy="3122393"/>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chemeClr val="dk1"/>
              </a:buClr>
              <a:buSzPts val="2000"/>
              <a:buFont typeface="Arial"/>
              <a:buChar char="•"/>
            </a:pPr>
            <a:r>
              <a:rPr lang="en-IN" sz="2000">
                <a:solidFill>
                  <a:schemeClr val="dk1"/>
                </a:solidFill>
                <a:latin typeface="Calibri"/>
                <a:ea typeface="Calibri"/>
                <a:cs typeface="Calibri"/>
                <a:sym typeface="Calibri"/>
              </a:rPr>
              <a:t> Implement Rice plantation Agribot to Reduce labour costs and manual errors.</a:t>
            </a:r>
            <a:endParaRPr/>
          </a:p>
          <a:p>
            <a:pPr marL="342900" marR="0" lvl="0" indent="-342900" algn="l" rtl="0">
              <a:lnSpc>
                <a:spcPct val="150000"/>
              </a:lnSpc>
              <a:spcBef>
                <a:spcPts val="800"/>
              </a:spcBef>
              <a:spcAft>
                <a:spcPts val="0"/>
              </a:spcAft>
              <a:buClr>
                <a:schemeClr val="dk1"/>
              </a:buClr>
              <a:buSzPts val="2000"/>
              <a:buFont typeface="Arial"/>
              <a:buChar char="•"/>
            </a:pPr>
            <a:r>
              <a:rPr lang="en-IN" sz="2000">
                <a:solidFill>
                  <a:schemeClr val="dk1"/>
                </a:solidFill>
                <a:latin typeface="Calibri"/>
                <a:ea typeface="Calibri"/>
                <a:cs typeface="Calibri"/>
                <a:sym typeface="Calibri"/>
              </a:rPr>
              <a:t>Achieve a improvement in rice quality through AI-driven crop quality control measures.</a:t>
            </a:r>
            <a:endParaRPr/>
          </a:p>
          <a:p>
            <a:pPr marL="342900" marR="0" lvl="0" indent="-342900" algn="l" rtl="0">
              <a:lnSpc>
                <a:spcPct val="150000"/>
              </a:lnSpc>
              <a:spcBef>
                <a:spcPts val="800"/>
              </a:spcBef>
              <a:spcAft>
                <a:spcPts val="0"/>
              </a:spcAft>
              <a:buClr>
                <a:schemeClr val="dk1"/>
              </a:buClr>
              <a:buSzPts val="2000"/>
              <a:buFont typeface="Arial"/>
              <a:buChar char="•"/>
            </a:pPr>
            <a:r>
              <a:rPr lang="en-IN" sz="2000">
                <a:solidFill>
                  <a:schemeClr val="dk1"/>
                </a:solidFill>
                <a:latin typeface="Calibri"/>
                <a:ea typeface="Calibri"/>
                <a:cs typeface="Calibri"/>
                <a:sym typeface="Calibri"/>
              </a:rPr>
              <a:t>Identify potential issues after specific period from the day plantation to spray the fertilizers before the crucial impact on the crop.</a:t>
            </a:r>
            <a:endParaRPr sz="2000">
              <a:solidFill>
                <a:schemeClr val="dk1"/>
              </a:solidFill>
              <a:latin typeface="Calibri"/>
              <a:ea typeface="Calibri"/>
              <a:cs typeface="Calibri"/>
              <a:sym typeface="Calibri"/>
            </a:endParaRPr>
          </a:p>
          <a:p>
            <a:pPr marL="342900" marR="0" lvl="0" indent="-342900" algn="l" rtl="0">
              <a:lnSpc>
                <a:spcPct val="150000"/>
              </a:lnSpc>
              <a:spcBef>
                <a:spcPts val="800"/>
              </a:spcBef>
              <a:spcAft>
                <a:spcPts val="0"/>
              </a:spcAft>
              <a:buClr>
                <a:schemeClr val="dk1"/>
              </a:buClr>
              <a:buSzPts val="2000"/>
              <a:buFont typeface="Arial"/>
              <a:buChar char="•"/>
            </a:pPr>
            <a:r>
              <a:rPr lang="en-IN" sz="2000">
                <a:solidFill>
                  <a:schemeClr val="dk1"/>
                </a:solidFill>
                <a:latin typeface="Calibri"/>
                <a:ea typeface="Calibri"/>
                <a:cs typeface="Calibri"/>
                <a:sym typeface="Calibri"/>
              </a:rPr>
              <a:t>Smart and continuous farming through optimized rice planting machinery.</a:t>
            </a:r>
            <a:endParaRPr sz="20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5"/>
          <p:cNvSpPr/>
          <p:nvPr/>
        </p:nvSpPr>
        <p:spPr>
          <a:xfrm>
            <a:off x="121759" y="25199"/>
            <a:ext cx="10633591" cy="7715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5400">
                <a:solidFill>
                  <a:schemeClr val="accent1"/>
                </a:solidFill>
                <a:latin typeface="Aparajita"/>
                <a:ea typeface="Aparajita"/>
                <a:cs typeface="Aparajita"/>
                <a:sym typeface="Aparajita"/>
              </a:rPr>
              <a:t>Literature Survey</a:t>
            </a:r>
            <a:endParaRPr/>
          </a:p>
        </p:txBody>
      </p:sp>
      <p:graphicFrame>
        <p:nvGraphicFramePr>
          <p:cNvPr id="83" name="Google Shape;83;p5"/>
          <p:cNvGraphicFramePr/>
          <p:nvPr>
            <p:extLst>
              <p:ext uri="{D42A27DB-BD31-4B8C-83A1-F6EECF244321}">
                <p14:modId xmlns:p14="http://schemas.microsoft.com/office/powerpoint/2010/main" val="4149922383"/>
              </p:ext>
            </p:extLst>
          </p:nvPr>
        </p:nvGraphicFramePr>
        <p:xfrm>
          <a:off x="153375" y="1086521"/>
          <a:ext cx="14323625" cy="4859115"/>
        </p:xfrm>
        <a:graphic>
          <a:graphicData uri="http://schemas.openxmlformats.org/drawingml/2006/table">
            <a:tbl>
              <a:tblPr firstRow="1" bandRow="1">
                <a:noFill/>
                <a:tableStyleId>{EFA31E63-AD88-464B-A117-9B8DE1D188AD}</a:tableStyleId>
              </a:tblPr>
              <a:tblGrid>
                <a:gridCol w="581075">
                  <a:extLst>
                    <a:ext uri="{9D8B030D-6E8A-4147-A177-3AD203B41FA5}">
                      <a16:colId xmlns:a16="http://schemas.microsoft.com/office/drawing/2014/main" val="20000"/>
                    </a:ext>
                  </a:extLst>
                </a:gridCol>
                <a:gridCol w="2998450">
                  <a:extLst>
                    <a:ext uri="{9D8B030D-6E8A-4147-A177-3AD203B41FA5}">
                      <a16:colId xmlns:a16="http://schemas.microsoft.com/office/drawing/2014/main" val="20001"/>
                    </a:ext>
                  </a:extLst>
                </a:gridCol>
                <a:gridCol w="4905475">
                  <a:extLst>
                    <a:ext uri="{9D8B030D-6E8A-4147-A177-3AD203B41FA5}">
                      <a16:colId xmlns:a16="http://schemas.microsoft.com/office/drawing/2014/main" val="20002"/>
                    </a:ext>
                  </a:extLst>
                </a:gridCol>
                <a:gridCol w="5838625">
                  <a:extLst>
                    <a:ext uri="{9D8B030D-6E8A-4147-A177-3AD203B41FA5}">
                      <a16:colId xmlns:a16="http://schemas.microsoft.com/office/drawing/2014/main" val="20003"/>
                    </a:ext>
                  </a:extLst>
                </a:gridCol>
              </a:tblGrid>
              <a:tr h="61832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r>
                        <a:rPr lang="en-IN" sz="1800" b="1" u="none" dirty="0" err="1">
                          <a:solidFill>
                            <a:schemeClr val="tx1"/>
                          </a:solidFill>
                        </a:rPr>
                        <a:t>Sr.no</a:t>
                      </a:r>
                      <a:endParaRPr lang="en-IN" sz="1800" b="1" u="none" dirty="0">
                        <a:solidFill>
                          <a:schemeClr val="tx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b="1" u="none" strike="noStrike" cap="none" dirty="0">
                          <a:solidFill>
                            <a:schemeClr val="tx1"/>
                          </a:solidFill>
                          <a:latin typeface="Times New Roman"/>
                          <a:ea typeface="Times New Roman"/>
                          <a:cs typeface="Times New Roman"/>
                          <a:sym typeface="Times New Roman"/>
                        </a:rPr>
                        <a:t>Paper Name</a:t>
                      </a:r>
                      <a:endParaRPr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b="1" u="none" strike="noStrike" cap="none" dirty="0">
                          <a:solidFill>
                            <a:schemeClr val="tx1"/>
                          </a:solidFill>
                          <a:latin typeface="Times New Roman"/>
                          <a:ea typeface="Times New Roman"/>
                          <a:cs typeface="Times New Roman"/>
                          <a:sym typeface="Times New Roman"/>
                        </a:rPr>
                        <a:t>Methodology </a:t>
                      </a:r>
                      <a:endParaRPr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b="1" u="none" strike="noStrike" cap="none" dirty="0">
                          <a:solidFill>
                            <a:schemeClr val="tx1"/>
                          </a:solidFill>
                          <a:latin typeface="Times New Roman"/>
                          <a:ea typeface="Times New Roman"/>
                          <a:cs typeface="Times New Roman"/>
                          <a:sym typeface="Times New Roman"/>
                        </a:rPr>
                        <a:t>Result</a:t>
                      </a:r>
                      <a:endParaRPr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081375">
                <a:tc>
                  <a:txBody>
                    <a:bodyPr/>
                    <a:lstStyle/>
                    <a:p>
                      <a:pPr marL="0" marR="0" lvl="0" indent="0" algn="ctr" rtl="0">
                        <a:spcBef>
                          <a:spcPts val="0"/>
                        </a:spcBef>
                        <a:spcAft>
                          <a:spcPts val="0"/>
                        </a:spcAft>
                        <a:buNone/>
                      </a:pPr>
                      <a:r>
                        <a:rPr lang="en-IN" sz="1800" u="none" strike="noStrike" cap="none">
                          <a:solidFill>
                            <a:schemeClr val="dk1"/>
                          </a:solidFill>
                          <a:latin typeface="Times New Roman"/>
                          <a:ea typeface="Times New Roman"/>
                          <a:cs typeface="Times New Roman"/>
                          <a:sym typeface="Times New Roman"/>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1800" u="none" strike="noStrike" cap="none" dirty="0">
                          <a:solidFill>
                            <a:schemeClr val="dk1"/>
                          </a:solidFill>
                          <a:latin typeface="Calibri"/>
                          <a:ea typeface="Calibri"/>
                          <a:cs typeface="Calibri"/>
                          <a:sym typeface="Calibri"/>
                        </a:rPr>
                        <a:t>Smart farming for improving agricultural management</a:t>
                      </a:r>
                      <a:endParaRPr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1800" u="none" strike="noStrike" cap="none" dirty="0">
                          <a:solidFill>
                            <a:schemeClr val="dk1"/>
                          </a:solidFill>
                          <a:latin typeface="Calibri"/>
                          <a:ea typeface="Calibri"/>
                          <a:cs typeface="Calibri"/>
                          <a:sym typeface="Calibri"/>
                        </a:rPr>
                        <a:t>Here the cloud based event and data management is done using the cloud system, connecting the different sensors to the cloud and </a:t>
                      </a:r>
                      <a:r>
                        <a:rPr lang="en-IN" sz="1800" u="none" strike="noStrike" cap="none" dirty="0" err="1">
                          <a:solidFill>
                            <a:schemeClr val="dk1"/>
                          </a:solidFill>
                          <a:latin typeface="Calibri"/>
                          <a:ea typeface="Calibri"/>
                          <a:cs typeface="Calibri"/>
                          <a:sym typeface="Calibri"/>
                        </a:rPr>
                        <a:t>analyze</a:t>
                      </a:r>
                      <a:r>
                        <a:rPr lang="en-IN" sz="1800" u="none" strike="noStrike" cap="none" dirty="0">
                          <a:solidFill>
                            <a:schemeClr val="dk1"/>
                          </a:solidFill>
                          <a:latin typeface="Calibri"/>
                          <a:ea typeface="Calibri"/>
                          <a:cs typeface="Calibri"/>
                          <a:sym typeface="Calibri"/>
                        </a:rPr>
                        <a:t> the collected data.</a:t>
                      </a:r>
                      <a:endParaRPr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1800" u="none" strike="noStrike" cap="none">
                          <a:solidFill>
                            <a:schemeClr val="dk1"/>
                          </a:solidFill>
                          <a:latin typeface="Calibri"/>
                          <a:ea typeface="Calibri"/>
                          <a:cs typeface="Calibri"/>
                          <a:sym typeface="Calibri"/>
                        </a:rPr>
                        <a:t>Collection of the data and analyzing it for the future procedure on the crops on the fields according to the quality of the plants.</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137650">
                <a:tc>
                  <a:txBody>
                    <a:bodyPr/>
                    <a:lstStyle/>
                    <a:p>
                      <a:pPr marL="0" marR="0" lvl="0" indent="0" algn="ctr" rtl="0">
                        <a:spcBef>
                          <a:spcPts val="0"/>
                        </a:spcBef>
                        <a:spcAft>
                          <a:spcPts val="0"/>
                        </a:spcAft>
                        <a:buNone/>
                      </a:pPr>
                      <a:r>
                        <a:rPr lang="en-IN" sz="1800" u="none" strike="noStrike" cap="none">
                          <a:solidFill>
                            <a:schemeClr val="dk1"/>
                          </a:solidFill>
                          <a:latin typeface="Times New Roman"/>
                          <a:ea typeface="Times New Roman"/>
                          <a:cs typeface="Times New Roman"/>
                          <a:sym typeface="Times New Roman"/>
                        </a:rPr>
                        <a:t>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1800" u="none" strike="noStrike" cap="none" dirty="0">
                          <a:solidFill>
                            <a:schemeClr val="dk1"/>
                          </a:solidFill>
                          <a:latin typeface="Calibri"/>
                          <a:ea typeface="Calibri"/>
                          <a:cs typeface="Calibri"/>
                          <a:sym typeface="Calibri"/>
                        </a:rPr>
                        <a:t>Application of AI techniques and robotics in agriculture</a:t>
                      </a:r>
                      <a:endParaRPr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1800" u="none" strike="noStrike" cap="none">
                          <a:solidFill>
                            <a:schemeClr val="dk1"/>
                          </a:solidFill>
                          <a:latin typeface="Calibri"/>
                          <a:ea typeface="Calibri"/>
                          <a:cs typeface="Calibri"/>
                          <a:sym typeface="Calibri"/>
                        </a:rPr>
                        <a:t>Normal application of AI in detecting the trees, leaves and other factors like detecting the fruits and quality by using image processing and neural network topology, raspberry Pi and the display</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1800" u="none" strike="noStrike" cap="none" dirty="0">
                          <a:solidFill>
                            <a:schemeClr val="dk1"/>
                          </a:solidFill>
                          <a:latin typeface="Calibri"/>
                          <a:ea typeface="Calibri"/>
                          <a:cs typeface="Calibri"/>
                          <a:sym typeface="Calibri"/>
                        </a:rPr>
                        <a:t>Detecting the objects in the fields using AI and deciding the objects.</a:t>
                      </a:r>
                      <a:endParaRPr dirty="0"/>
                    </a:p>
                    <a:p>
                      <a:pPr marL="0" marR="0" lvl="0" indent="0" algn="l" rtl="0">
                        <a:lnSpc>
                          <a:spcPct val="100000"/>
                        </a:lnSpc>
                        <a:spcBef>
                          <a:spcPts val="0"/>
                        </a:spcBef>
                        <a:spcAft>
                          <a:spcPts val="0"/>
                        </a:spcAft>
                        <a:buClr>
                          <a:schemeClr val="dk1"/>
                        </a:buClr>
                        <a:buSzPts val="1800"/>
                        <a:buFont typeface="Calibri"/>
                        <a:buNone/>
                      </a:pPr>
                      <a:endParaRPr sz="1800" u="none" strike="noStrike" cap="none" dirty="0">
                        <a:solidFill>
                          <a:schemeClr val="dk1"/>
                        </a:solidFill>
                        <a:latin typeface="Calibri"/>
                        <a:ea typeface="Calibri"/>
                        <a:cs typeface="Calibri"/>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g2f1be03ef2b_0_0"/>
          <p:cNvSpPr/>
          <p:nvPr/>
        </p:nvSpPr>
        <p:spPr>
          <a:xfrm>
            <a:off x="121759" y="25199"/>
            <a:ext cx="10633500" cy="771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5400">
                <a:solidFill>
                  <a:schemeClr val="accent1"/>
                </a:solidFill>
                <a:latin typeface="Aparajita"/>
                <a:ea typeface="Aparajita"/>
                <a:cs typeface="Aparajita"/>
                <a:sym typeface="Aparajita"/>
              </a:rPr>
              <a:t>Literature Survey</a:t>
            </a:r>
            <a:endParaRPr/>
          </a:p>
        </p:txBody>
      </p:sp>
      <p:graphicFrame>
        <p:nvGraphicFramePr>
          <p:cNvPr id="90" name="Google Shape;90;g2f1be03ef2b_0_0"/>
          <p:cNvGraphicFramePr/>
          <p:nvPr>
            <p:extLst>
              <p:ext uri="{D42A27DB-BD31-4B8C-83A1-F6EECF244321}">
                <p14:modId xmlns:p14="http://schemas.microsoft.com/office/powerpoint/2010/main" val="3524246709"/>
              </p:ext>
            </p:extLst>
          </p:nvPr>
        </p:nvGraphicFramePr>
        <p:xfrm>
          <a:off x="153375" y="1086521"/>
          <a:ext cx="14323625" cy="4837350"/>
        </p:xfrm>
        <a:graphic>
          <a:graphicData uri="http://schemas.openxmlformats.org/drawingml/2006/table">
            <a:tbl>
              <a:tblPr firstRow="1" bandRow="1">
                <a:noFill/>
                <a:tableStyleId>{EFA31E63-AD88-464B-A117-9B8DE1D188AD}</a:tableStyleId>
              </a:tblPr>
              <a:tblGrid>
                <a:gridCol w="581075">
                  <a:extLst>
                    <a:ext uri="{9D8B030D-6E8A-4147-A177-3AD203B41FA5}">
                      <a16:colId xmlns:a16="http://schemas.microsoft.com/office/drawing/2014/main" val="20000"/>
                    </a:ext>
                  </a:extLst>
                </a:gridCol>
                <a:gridCol w="2998450">
                  <a:extLst>
                    <a:ext uri="{9D8B030D-6E8A-4147-A177-3AD203B41FA5}">
                      <a16:colId xmlns:a16="http://schemas.microsoft.com/office/drawing/2014/main" val="20001"/>
                    </a:ext>
                  </a:extLst>
                </a:gridCol>
                <a:gridCol w="4905475">
                  <a:extLst>
                    <a:ext uri="{9D8B030D-6E8A-4147-A177-3AD203B41FA5}">
                      <a16:colId xmlns:a16="http://schemas.microsoft.com/office/drawing/2014/main" val="20002"/>
                    </a:ext>
                  </a:extLst>
                </a:gridCol>
                <a:gridCol w="5838625">
                  <a:extLst>
                    <a:ext uri="{9D8B030D-6E8A-4147-A177-3AD203B41FA5}">
                      <a16:colId xmlns:a16="http://schemas.microsoft.com/office/drawing/2014/main" val="20003"/>
                    </a:ext>
                  </a:extLst>
                </a:gridCol>
              </a:tblGrid>
              <a:tr h="618325">
                <a:tc>
                  <a:txBody>
                    <a:bodyPr/>
                    <a:lstStyle/>
                    <a:p>
                      <a:pPr marL="0" marR="0" lvl="0" indent="0" algn="ctr" rtl="0">
                        <a:spcBef>
                          <a:spcPts val="0"/>
                        </a:spcBef>
                        <a:spcAft>
                          <a:spcPts val="0"/>
                        </a:spcAft>
                        <a:buNone/>
                      </a:pPr>
                      <a:r>
                        <a:rPr lang="en-IN" sz="1400" b="1" u="none" strike="noStrike" cap="none" dirty="0">
                          <a:solidFill>
                            <a:schemeClr val="tx1"/>
                          </a:solidFill>
                          <a:latin typeface="Times New Roman"/>
                          <a:ea typeface="Times New Roman"/>
                          <a:cs typeface="Times New Roman"/>
                          <a:sym typeface="Times New Roman"/>
                        </a:rPr>
                        <a:t>Sr.</a:t>
                      </a:r>
                    </a:p>
                    <a:p>
                      <a:pPr marL="0" marR="0" lvl="0" indent="0" algn="ctr" rtl="0">
                        <a:spcBef>
                          <a:spcPts val="0"/>
                        </a:spcBef>
                        <a:spcAft>
                          <a:spcPts val="0"/>
                        </a:spcAft>
                        <a:buNone/>
                      </a:pPr>
                      <a:r>
                        <a:rPr lang="en-IN" sz="1400" b="1" u="none" strike="noStrike" cap="none" dirty="0">
                          <a:solidFill>
                            <a:schemeClr val="tx1"/>
                          </a:solidFill>
                          <a:latin typeface="Times New Roman"/>
                          <a:ea typeface="Times New Roman"/>
                          <a:cs typeface="Times New Roman"/>
                          <a:sym typeface="Times New Roman"/>
                        </a:rPr>
                        <a:t>no</a:t>
                      </a:r>
                      <a:endParaRPr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1" u="none" strike="noStrike" cap="none" dirty="0">
                          <a:solidFill>
                            <a:schemeClr val="tx1"/>
                          </a:solidFill>
                          <a:latin typeface="Times New Roman"/>
                          <a:ea typeface="Times New Roman"/>
                          <a:cs typeface="Times New Roman"/>
                          <a:sym typeface="Times New Roman"/>
                        </a:rPr>
                        <a:t>Paper Name</a:t>
                      </a:r>
                      <a:endParaRPr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1" u="none" strike="noStrike" cap="none" dirty="0">
                          <a:solidFill>
                            <a:schemeClr val="tx1"/>
                          </a:solidFill>
                          <a:latin typeface="Times New Roman"/>
                          <a:ea typeface="Times New Roman"/>
                          <a:cs typeface="Times New Roman"/>
                          <a:sym typeface="Times New Roman"/>
                        </a:rPr>
                        <a:t>Methodology </a:t>
                      </a:r>
                      <a:endParaRPr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1" u="none" strike="noStrike" cap="none" dirty="0">
                          <a:solidFill>
                            <a:schemeClr val="tx1"/>
                          </a:solidFill>
                          <a:latin typeface="Times New Roman"/>
                          <a:cs typeface="Times New Roman"/>
                          <a:sym typeface="Times New Roman"/>
                        </a:rPr>
                        <a:t>Result</a:t>
                      </a:r>
                      <a:endParaRPr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081375">
                <a:tc>
                  <a:txBody>
                    <a:bodyPr/>
                    <a:lstStyle/>
                    <a:p>
                      <a:pPr marL="0" marR="0" lvl="0" indent="0" algn="ctr" rtl="0">
                        <a:spcBef>
                          <a:spcPts val="0"/>
                        </a:spcBef>
                        <a:spcAft>
                          <a:spcPts val="0"/>
                        </a:spcAft>
                        <a:buNone/>
                      </a:pPr>
                      <a:r>
                        <a:rPr lang="en-IN" sz="1800" dirty="0">
                          <a:solidFill>
                            <a:schemeClr val="dk1"/>
                          </a:solidFill>
                          <a:latin typeface="Times New Roman"/>
                          <a:ea typeface="Times New Roman"/>
                          <a:cs typeface="Times New Roman"/>
                          <a:sym typeface="Times New Roman"/>
                        </a:rPr>
                        <a:t>3</a:t>
                      </a:r>
                      <a:endParaRPr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1800" dirty="0">
                          <a:solidFill>
                            <a:schemeClr val="dk1"/>
                          </a:solidFill>
                          <a:latin typeface="Calibri"/>
                          <a:ea typeface="Calibri"/>
                          <a:cs typeface="Calibri"/>
                          <a:sym typeface="Calibri"/>
                        </a:rPr>
                        <a:t>Design and development of the agricultural robot for crop seeding</a:t>
                      </a:r>
                      <a:endParaRPr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1800">
                          <a:solidFill>
                            <a:schemeClr val="dk1"/>
                          </a:solidFill>
                          <a:latin typeface="Calibri"/>
                          <a:ea typeface="Calibri"/>
                          <a:cs typeface="Calibri"/>
                          <a:sym typeface="Calibri"/>
                        </a:rPr>
                        <a:t>Here the fully functional agricultural mini robot is made which can drop the seeds automatically into the fields with the help of arduino, ir sensor, ultrasonic sensor and motors. </a:t>
                      </a:r>
                      <a:endParaRPr sz="1800">
                        <a:solidFill>
                          <a:schemeClr val="dk1"/>
                        </a:solidFill>
                        <a:latin typeface="Calibri"/>
                        <a:ea typeface="Calibri"/>
                        <a:cs typeface="Calibri"/>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1800">
                          <a:solidFill>
                            <a:schemeClr val="dk1"/>
                          </a:solidFill>
                          <a:latin typeface="Calibri"/>
                          <a:ea typeface="Calibri"/>
                          <a:cs typeface="Calibri"/>
                          <a:sym typeface="Calibri"/>
                        </a:rPr>
                        <a:t>The seed of the plant can be sowed without the human requirements with this automated seed planter robot. </a:t>
                      </a:r>
                      <a:endParaRPr sz="1800">
                        <a:solidFill>
                          <a:schemeClr val="dk1"/>
                        </a:solidFill>
                        <a:latin typeface="Calibri"/>
                        <a:ea typeface="Calibri"/>
                        <a:cs typeface="Calibri"/>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137650">
                <a:tc>
                  <a:txBody>
                    <a:bodyPr/>
                    <a:lstStyle/>
                    <a:p>
                      <a:pPr marL="0" marR="0" lvl="0" indent="0" algn="ctr" rtl="0">
                        <a:spcBef>
                          <a:spcPts val="0"/>
                        </a:spcBef>
                        <a:spcAft>
                          <a:spcPts val="0"/>
                        </a:spcAft>
                        <a:buNone/>
                      </a:pPr>
                      <a:r>
                        <a:rPr lang="en-IN" sz="1800">
                          <a:solidFill>
                            <a:schemeClr val="dk1"/>
                          </a:solidFill>
                          <a:latin typeface="Times New Roman"/>
                          <a:ea typeface="Times New Roman"/>
                          <a:cs typeface="Times New Roman"/>
                          <a:sym typeface="Times New Roman"/>
                        </a:rPr>
                        <a:t>4</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1800">
                          <a:solidFill>
                            <a:schemeClr val="dk1"/>
                          </a:solidFill>
                          <a:latin typeface="Calibri"/>
                          <a:ea typeface="Calibri"/>
                          <a:cs typeface="Calibri"/>
                          <a:sym typeface="Calibri"/>
                        </a:rPr>
                        <a:t>Detection of unhealthy region of plant leaves using Image Processing and Genetic Algorithm</a:t>
                      </a:r>
                      <a:endParaRPr sz="1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1800">
                          <a:solidFill>
                            <a:schemeClr val="dk1"/>
                          </a:solidFill>
                          <a:latin typeface="Calibri"/>
                          <a:ea typeface="Calibri"/>
                          <a:cs typeface="Calibri"/>
                          <a:sym typeface="Calibri"/>
                        </a:rPr>
                        <a:t>1. Artificial neural network (ANN)</a:t>
                      </a:r>
                      <a:endParaRPr sz="1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IN" sz="1800">
                          <a:solidFill>
                            <a:schemeClr val="dk1"/>
                          </a:solidFill>
                          <a:latin typeface="Calibri"/>
                          <a:ea typeface="Calibri"/>
                          <a:cs typeface="Calibri"/>
                          <a:sym typeface="Calibri"/>
                        </a:rPr>
                        <a:t>2. CIELAB color model</a:t>
                      </a:r>
                      <a:endParaRPr sz="1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IN" sz="1800">
                          <a:solidFill>
                            <a:schemeClr val="dk1"/>
                          </a:solidFill>
                          <a:latin typeface="Calibri"/>
                          <a:ea typeface="Calibri"/>
                          <a:cs typeface="Calibri"/>
                          <a:sym typeface="Calibri"/>
                        </a:rPr>
                        <a:t>3. Color co-occurrence method with SVM classifier</a:t>
                      </a:r>
                      <a:endParaRPr sz="1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15000"/>
                        </a:lnSpc>
                        <a:spcBef>
                          <a:spcPts val="1200"/>
                        </a:spcBef>
                        <a:spcAft>
                          <a:spcPts val="1200"/>
                        </a:spcAft>
                        <a:buClr>
                          <a:schemeClr val="dk1"/>
                        </a:buClr>
                        <a:buSzPts val="1100"/>
                        <a:buFont typeface="Arial"/>
                        <a:buNone/>
                      </a:pPr>
                      <a:r>
                        <a:rPr lang="en-IN" sz="1800" dirty="0">
                          <a:solidFill>
                            <a:schemeClr val="dk1"/>
                          </a:solidFill>
                          <a:latin typeface="Calibri"/>
                          <a:ea typeface="Calibri"/>
                          <a:cs typeface="Calibri"/>
                          <a:sym typeface="Calibri"/>
                        </a:rPr>
                        <a:t>An ANN based classifier classifies different plant diseases and uses the combination of textures, </a:t>
                      </a:r>
                      <a:r>
                        <a:rPr lang="en-IN" sz="1800" dirty="0" err="1">
                          <a:solidFill>
                            <a:schemeClr val="dk1"/>
                          </a:solidFill>
                          <a:latin typeface="Calibri"/>
                          <a:ea typeface="Calibri"/>
                          <a:cs typeface="Calibri"/>
                          <a:sym typeface="Calibri"/>
                        </a:rPr>
                        <a:t>color</a:t>
                      </a:r>
                      <a:r>
                        <a:rPr lang="en-IN" sz="1800" dirty="0">
                          <a:solidFill>
                            <a:schemeClr val="dk1"/>
                          </a:solidFill>
                          <a:latin typeface="Calibri"/>
                          <a:ea typeface="Calibri"/>
                          <a:cs typeface="Calibri"/>
                          <a:sym typeface="Calibri"/>
                        </a:rPr>
                        <a:t> and features to recognize those diseases. It is used to remove that noise. The training samples can be increased and shape feature and </a:t>
                      </a:r>
                      <a:r>
                        <a:rPr lang="en-IN" sz="1800" dirty="0" err="1">
                          <a:solidFill>
                            <a:schemeClr val="dk1"/>
                          </a:solidFill>
                          <a:latin typeface="Calibri"/>
                          <a:ea typeface="Calibri"/>
                          <a:cs typeface="Calibri"/>
                          <a:sym typeface="Calibri"/>
                        </a:rPr>
                        <a:t>color</a:t>
                      </a:r>
                      <a:r>
                        <a:rPr lang="en-IN" sz="1800" dirty="0">
                          <a:solidFill>
                            <a:schemeClr val="dk1"/>
                          </a:solidFill>
                          <a:latin typeface="Calibri"/>
                          <a:ea typeface="Calibri"/>
                          <a:cs typeface="Calibri"/>
                          <a:sym typeface="Calibri"/>
                        </a:rPr>
                        <a:t> feature along with the optimal features can be given as input condition of disease identification</a:t>
                      </a:r>
                      <a:r>
                        <a:rPr lang="en-IN" sz="11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7"/>
          <p:cNvSpPr txBox="1"/>
          <p:nvPr/>
        </p:nvSpPr>
        <p:spPr>
          <a:xfrm>
            <a:off x="322729" y="111169"/>
            <a:ext cx="7315200"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5400">
                <a:solidFill>
                  <a:schemeClr val="accent1"/>
                </a:solidFill>
                <a:latin typeface="Aparajita"/>
                <a:ea typeface="Aparajita"/>
                <a:cs typeface="Aparajita"/>
                <a:sym typeface="Aparajita"/>
              </a:rPr>
              <a:t>Literature Survey</a:t>
            </a:r>
            <a:endParaRPr/>
          </a:p>
        </p:txBody>
      </p:sp>
      <p:graphicFrame>
        <p:nvGraphicFramePr>
          <p:cNvPr id="96" name="Google Shape;96;p7"/>
          <p:cNvGraphicFramePr/>
          <p:nvPr>
            <p:extLst>
              <p:ext uri="{D42A27DB-BD31-4B8C-83A1-F6EECF244321}">
                <p14:modId xmlns:p14="http://schemas.microsoft.com/office/powerpoint/2010/main" val="905049725"/>
              </p:ext>
            </p:extLst>
          </p:nvPr>
        </p:nvGraphicFramePr>
        <p:xfrm>
          <a:off x="153375" y="864205"/>
          <a:ext cx="14323625" cy="5574265"/>
        </p:xfrm>
        <a:graphic>
          <a:graphicData uri="http://schemas.openxmlformats.org/drawingml/2006/table">
            <a:tbl>
              <a:tblPr firstRow="1" bandRow="1">
                <a:noFill/>
                <a:tableStyleId>{EFA31E63-AD88-464B-A117-9B8DE1D188AD}</a:tableStyleId>
              </a:tblPr>
              <a:tblGrid>
                <a:gridCol w="581075">
                  <a:extLst>
                    <a:ext uri="{9D8B030D-6E8A-4147-A177-3AD203B41FA5}">
                      <a16:colId xmlns:a16="http://schemas.microsoft.com/office/drawing/2014/main" val="20000"/>
                    </a:ext>
                  </a:extLst>
                </a:gridCol>
                <a:gridCol w="3181325">
                  <a:extLst>
                    <a:ext uri="{9D8B030D-6E8A-4147-A177-3AD203B41FA5}">
                      <a16:colId xmlns:a16="http://schemas.microsoft.com/office/drawing/2014/main" val="20001"/>
                    </a:ext>
                  </a:extLst>
                </a:gridCol>
                <a:gridCol w="5142150">
                  <a:extLst>
                    <a:ext uri="{9D8B030D-6E8A-4147-A177-3AD203B41FA5}">
                      <a16:colId xmlns:a16="http://schemas.microsoft.com/office/drawing/2014/main" val="20002"/>
                    </a:ext>
                  </a:extLst>
                </a:gridCol>
                <a:gridCol w="5419075">
                  <a:extLst>
                    <a:ext uri="{9D8B030D-6E8A-4147-A177-3AD203B41FA5}">
                      <a16:colId xmlns:a16="http://schemas.microsoft.com/office/drawing/2014/main" val="20003"/>
                    </a:ext>
                  </a:extLst>
                </a:gridCol>
              </a:tblGrid>
              <a:tr h="648250">
                <a:tc>
                  <a:txBody>
                    <a:bodyPr/>
                    <a:lstStyle/>
                    <a:p>
                      <a:pPr marL="0" marR="0" lvl="0" indent="0" algn="ctr" rtl="0">
                        <a:spcBef>
                          <a:spcPts val="0"/>
                        </a:spcBef>
                        <a:spcAft>
                          <a:spcPts val="0"/>
                        </a:spcAft>
                        <a:buNone/>
                      </a:pPr>
                      <a:r>
                        <a:rPr lang="en-IN" sz="1800" b="1" u="none" strike="noStrike" cap="none" dirty="0" err="1">
                          <a:solidFill>
                            <a:schemeClr val="tx1"/>
                          </a:solidFill>
                          <a:latin typeface="Times New Roman"/>
                          <a:cs typeface="Times New Roman"/>
                          <a:sym typeface="Times New Roman"/>
                        </a:rPr>
                        <a:t>Sr.no</a:t>
                      </a:r>
                      <a:endParaRPr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b="1" dirty="0"/>
                        <a:t>Paper Name</a:t>
                      </a:r>
                      <a:endParaRPr b="1"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b="1" dirty="0"/>
                        <a:t>Methodology </a:t>
                      </a:r>
                      <a:endParaRPr b="1"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b="1" dirty="0"/>
                        <a:t>Result </a:t>
                      </a: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1624675">
                <a:tc>
                  <a:txBody>
                    <a:bodyPr/>
                    <a:lstStyle/>
                    <a:p>
                      <a:pPr marL="0" marR="0" lvl="0" indent="0" algn="ctr" rtl="0">
                        <a:spcBef>
                          <a:spcPts val="0"/>
                        </a:spcBef>
                        <a:spcAft>
                          <a:spcPts val="0"/>
                        </a:spcAft>
                        <a:buNone/>
                      </a:pPr>
                      <a:r>
                        <a:rPr lang="en-IN" sz="1800" u="none" strike="noStrike" cap="none">
                          <a:solidFill>
                            <a:schemeClr val="dk1"/>
                          </a:solidFill>
                          <a:latin typeface="Times New Roman"/>
                          <a:ea typeface="Times New Roman"/>
                          <a:cs typeface="Times New Roman"/>
                          <a:sym typeface="Times New Roman"/>
                        </a:rPr>
                        <a:t>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1800" dirty="0">
                          <a:solidFill>
                            <a:schemeClr val="dk1"/>
                          </a:solidFill>
                          <a:latin typeface="Calibri"/>
                          <a:ea typeface="Calibri"/>
                          <a:cs typeface="Calibri"/>
                          <a:sym typeface="Calibri"/>
                        </a:rPr>
                        <a:t>Effect for a Paddy Weeding Robot in Wet Rice Culture</a:t>
                      </a:r>
                      <a:endParaRPr sz="1800" dirty="0">
                        <a:solidFill>
                          <a:schemeClr val="dk1"/>
                        </a:solidFill>
                        <a:latin typeface="Calibri"/>
                        <a:ea typeface="Calibri"/>
                        <a:cs typeface="Calibri"/>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1800">
                          <a:solidFill>
                            <a:schemeClr val="dk1"/>
                          </a:solidFill>
                          <a:latin typeface="Calibri"/>
                          <a:ea typeface="Calibri"/>
                          <a:cs typeface="Calibri"/>
                          <a:sym typeface="Calibri"/>
                        </a:rPr>
                        <a:t>1. Navigation Algorithm (PWM control as the basic navigation control)</a:t>
                      </a:r>
                      <a:endParaRPr sz="1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IN" sz="1800">
                          <a:solidFill>
                            <a:schemeClr val="dk1"/>
                          </a:solidFill>
                          <a:latin typeface="Calibri"/>
                          <a:ea typeface="Calibri"/>
                          <a:cs typeface="Calibri"/>
                          <a:sym typeface="Calibri"/>
                        </a:rPr>
                        <a:t>2. Capacitive touch sensors</a:t>
                      </a:r>
                      <a:endParaRPr sz="1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IN" sz="1800">
                          <a:solidFill>
                            <a:schemeClr val="dk1"/>
                          </a:solidFill>
                          <a:latin typeface="Calibri"/>
                          <a:ea typeface="Calibri"/>
                          <a:cs typeface="Calibri"/>
                          <a:sym typeface="Calibri"/>
                        </a:rPr>
                        <a:t>3. Azimuth sensor</a:t>
                      </a:r>
                      <a:endParaRPr sz="1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1800">
                          <a:solidFill>
                            <a:schemeClr val="dk1"/>
                          </a:solidFill>
                          <a:latin typeface="Calibri"/>
                          <a:ea typeface="Calibri"/>
                          <a:cs typeface="Calibri"/>
                          <a:sym typeface="Calibri"/>
                        </a:rPr>
                        <a:t>The ground is uneven, and the rows of rice seedlings are not always straight, as is the case in terraced paddies. It is used to detect rice seedlings and Measure the movement direction.</a:t>
                      </a:r>
                      <a:endParaRPr sz="1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br>
                        <a:rPr lang="en-IN"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914325">
                <a:tc>
                  <a:txBody>
                    <a:bodyPr/>
                    <a:lstStyle/>
                    <a:p>
                      <a:pPr marL="0" marR="0" lvl="0" indent="0" algn="ctr" rtl="0">
                        <a:spcBef>
                          <a:spcPts val="0"/>
                        </a:spcBef>
                        <a:spcAft>
                          <a:spcPts val="0"/>
                        </a:spcAft>
                        <a:buNone/>
                      </a:pPr>
                      <a:r>
                        <a:rPr lang="en-IN" sz="1800" u="none" strike="noStrike" cap="none">
                          <a:solidFill>
                            <a:schemeClr val="dk1"/>
                          </a:solidFill>
                          <a:latin typeface="Times New Roman"/>
                          <a:ea typeface="Times New Roman"/>
                          <a:cs typeface="Times New Roman"/>
                          <a:sym typeface="Times New Roman"/>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1800">
                          <a:solidFill>
                            <a:schemeClr val="dk1"/>
                          </a:solidFill>
                          <a:latin typeface="Calibri"/>
                          <a:ea typeface="Calibri"/>
                          <a:cs typeface="Calibri"/>
                          <a:sym typeface="Calibri"/>
                        </a:rPr>
                        <a:t>Robotics and Automation in Agriculture: Present and Future Applications</a:t>
                      </a:r>
                      <a:endParaRPr sz="1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1800">
                          <a:solidFill>
                            <a:schemeClr val="dk1"/>
                          </a:solidFill>
                          <a:latin typeface="Calibri"/>
                          <a:ea typeface="Calibri"/>
                          <a:cs typeface="Calibri"/>
                          <a:sym typeface="Calibri"/>
                        </a:rPr>
                        <a:t>1. Real-Time Kinematic GPS (RTK-GPS) and IMU</a:t>
                      </a:r>
                      <a:endParaRPr sz="1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IN" sz="1800">
                          <a:solidFill>
                            <a:schemeClr val="dk1"/>
                          </a:solidFill>
                          <a:latin typeface="Calibri"/>
                          <a:ea typeface="Calibri"/>
                          <a:cs typeface="Calibri"/>
                          <a:sym typeface="Calibri"/>
                        </a:rPr>
                        <a:t>2. Fuji F660EXR Camera </a:t>
                      </a:r>
                      <a:endParaRPr sz="1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IN" sz="1800">
                          <a:solidFill>
                            <a:schemeClr val="dk1"/>
                          </a:solidFill>
                          <a:latin typeface="Calibri"/>
                          <a:ea typeface="Calibri"/>
                          <a:cs typeface="Calibri"/>
                          <a:sym typeface="Calibri"/>
                        </a:rPr>
                        <a:t>3.  Normalized Different Spectral Indices (NDSI)</a:t>
                      </a:r>
                      <a:endParaRPr sz="1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1800" dirty="0">
                          <a:solidFill>
                            <a:schemeClr val="dk1"/>
                          </a:solidFill>
                          <a:latin typeface="Calibri"/>
                          <a:ea typeface="Calibri"/>
                          <a:cs typeface="Calibri"/>
                          <a:sym typeface="Calibri"/>
                        </a:rPr>
                        <a:t>This new technology is used for position and attitude sensor for navigation system. To monitor the seed falling trajectories which is attached at the </a:t>
                      </a:r>
                      <a:r>
                        <a:rPr lang="en-IN" sz="1800" dirty="0" err="1">
                          <a:solidFill>
                            <a:schemeClr val="dk1"/>
                          </a:solidFill>
                          <a:latin typeface="Calibri"/>
                          <a:ea typeface="Calibri"/>
                          <a:cs typeface="Calibri"/>
                          <a:sym typeface="Calibri"/>
                        </a:rPr>
                        <a:t>Unissem</a:t>
                      </a:r>
                      <a:r>
                        <a:rPr lang="en-IN" sz="1800" dirty="0">
                          <a:solidFill>
                            <a:schemeClr val="dk1"/>
                          </a:solidFill>
                          <a:latin typeface="Calibri"/>
                          <a:ea typeface="Calibri"/>
                          <a:cs typeface="Calibri"/>
                          <a:sym typeface="Calibri"/>
                        </a:rPr>
                        <a:t> pneumatic planter outlet. It is used in detecting peanut leaf spots.</a:t>
                      </a:r>
                      <a:endParaRPr sz="18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dirty="0">
                        <a:solidFill>
                          <a:schemeClr val="dk1"/>
                        </a:solidFill>
                        <a:latin typeface="Calibri"/>
                        <a:ea typeface="Calibri"/>
                        <a:cs typeface="Calibri"/>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8"/>
          <p:cNvSpPr/>
          <p:nvPr/>
        </p:nvSpPr>
        <p:spPr>
          <a:xfrm>
            <a:off x="0" y="0"/>
            <a:ext cx="14630400" cy="8229600"/>
          </a:xfrm>
          <a:prstGeom prst="rect">
            <a:avLst/>
          </a:prstGeom>
          <a:solidFill>
            <a:srgbClr val="DDC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8"/>
          <p:cNvSpPr/>
          <p:nvPr/>
        </p:nvSpPr>
        <p:spPr>
          <a:xfrm>
            <a:off x="0" y="0"/>
            <a:ext cx="14630400" cy="8229600"/>
          </a:xfrm>
          <a:prstGeom prst="rect">
            <a:avLst/>
          </a:prstGeom>
          <a:solidFill>
            <a:srgbClr val="F9F6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8"/>
          <p:cNvSpPr/>
          <p:nvPr/>
        </p:nvSpPr>
        <p:spPr>
          <a:xfrm>
            <a:off x="717828" y="883682"/>
            <a:ext cx="8108394" cy="6409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4400">
                <a:solidFill>
                  <a:schemeClr val="accent1"/>
                </a:solidFill>
                <a:latin typeface="Aparajita"/>
                <a:ea typeface="Aparajita"/>
                <a:cs typeface="Aparajita"/>
                <a:sym typeface="Aparajita"/>
              </a:rPr>
              <a:t>Methodology</a:t>
            </a:r>
            <a:endParaRPr/>
          </a:p>
        </p:txBody>
      </p:sp>
      <p:pic>
        <p:nvPicPr>
          <p:cNvPr id="105" name="Google Shape;105;p8" descr="preencoded.png"/>
          <p:cNvPicPr preferRelativeResize="0"/>
          <p:nvPr/>
        </p:nvPicPr>
        <p:blipFill rotWithShape="1">
          <a:blip r:embed="rId3">
            <a:alphaModFix/>
          </a:blip>
          <a:srcRect/>
          <a:stretch/>
        </p:blipFill>
        <p:spPr>
          <a:xfrm>
            <a:off x="717828" y="1819808"/>
            <a:ext cx="906303" cy="1624254"/>
          </a:xfrm>
          <a:prstGeom prst="rect">
            <a:avLst/>
          </a:prstGeom>
          <a:noFill/>
          <a:ln>
            <a:noFill/>
          </a:ln>
        </p:spPr>
      </p:pic>
      <p:sp>
        <p:nvSpPr>
          <p:cNvPr id="106" name="Google Shape;106;p8"/>
          <p:cNvSpPr/>
          <p:nvPr/>
        </p:nvSpPr>
        <p:spPr>
          <a:xfrm>
            <a:off x="1932860" y="1867674"/>
            <a:ext cx="3773329" cy="320397"/>
          </a:xfrm>
          <a:prstGeom prst="rect">
            <a:avLst/>
          </a:prstGeom>
          <a:noFill/>
          <a:ln>
            <a:noFill/>
          </a:ln>
        </p:spPr>
        <p:txBody>
          <a:bodyPr spcFirstLastPara="1" wrap="square" lIns="91425" tIns="45700" rIns="91425" bIns="45700" anchor="t" anchorCtr="0">
            <a:noAutofit/>
          </a:bodyPr>
          <a:lstStyle/>
          <a:p>
            <a:pPr marL="0" marR="0" lvl="0" indent="0" algn="l" rtl="0">
              <a:lnSpc>
                <a:spcPct val="90107"/>
              </a:lnSpc>
              <a:spcBef>
                <a:spcPts val="0"/>
              </a:spcBef>
              <a:spcAft>
                <a:spcPts val="0"/>
              </a:spcAft>
              <a:buClr>
                <a:schemeClr val="dk1"/>
              </a:buClr>
              <a:buSzPts val="2800"/>
              <a:buFont typeface="Calibri"/>
              <a:buNone/>
            </a:pPr>
            <a:r>
              <a:rPr lang="en-IN" sz="2800" b="1">
                <a:solidFill>
                  <a:schemeClr val="dk1"/>
                </a:solidFill>
                <a:latin typeface="Calibri"/>
                <a:ea typeface="Calibri"/>
                <a:cs typeface="Calibri"/>
                <a:sym typeface="Calibri"/>
              </a:rPr>
              <a:t>System Design:</a:t>
            </a:r>
            <a:endParaRPr sz="3200" b="1">
              <a:solidFill>
                <a:schemeClr val="dk1"/>
              </a:solidFill>
              <a:latin typeface="Calibri"/>
              <a:ea typeface="Calibri"/>
              <a:cs typeface="Calibri"/>
              <a:sym typeface="Calibri"/>
            </a:endParaRPr>
          </a:p>
        </p:txBody>
      </p:sp>
      <p:sp>
        <p:nvSpPr>
          <p:cNvPr id="107" name="Google Shape;107;p8"/>
          <p:cNvSpPr/>
          <p:nvPr/>
        </p:nvSpPr>
        <p:spPr>
          <a:xfrm>
            <a:off x="2050971" y="2429351"/>
            <a:ext cx="5264229" cy="178040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7000"/>
              </a:lnSpc>
              <a:spcBef>
                <a:spcPts val="800"/>
              </a:spcBef>
              <a:spcAft>
                <a:spcPts val="0"/>
              </a:spcAft>
              <a:buClr>
                <a:schemeClr val="dk1"/>
              </a:buClr>
              <a:buSzPts val="2400"/>
              <a:buChar char="•"/>
            </a:pPr>
            <a:r>
              <a:rPr lang="en-IN" sz="2400">
                <a:solidFill>
                  <a:schemeClr val="dk1"/>
                </a:solidFill>
                <a:latin typeface="Calibri"/>
                <a:ea typeface="Calibri"/>
                <a:cs typeface="Calibri"/>
                <a:sym typeface="Calibri"/>
              </a:rPr>
              <a:t>Data Collection and Integration (Sensors, Data Aggregation)</a:t>
            </a:r>
            <a:endParaRPr sz="2400">
              <a:solidFill>
                <a:schemeClr val="dk1"/>
              </a:solidFill>
              <a:latin typeface="Calibri"/>
              <a:ea typeface="Calibri"/>
              <a:cs typeface="Calibri"/>
              <a:sym typeface="Calibri"/>
            </a:endParaRPr>
          </a:p>
          <a:p>
            <a:pPr marL="342900" marR="0" lvl="0" indent="-342900" algn="l" rtl="0">
              <a:lnSpc>
                <a:spcPct val="107000"/>
              </a:lnSpc>
              <a:spcBef>
                <a:spcPts val="800"/>
              </a:spcBef>
              <a:spcAft>
                <a:spcPts val="0"/>
              </a:spcAft>
              <a:buClr>
                <a:schemeClr val="dk1"/>
              </a:buClr>
              <a:buSzPts val="2400"/>
              <a:buChar char="•"/>
            </a:pPr>
            <a:r>
              <a:rPr lang="en-IN" sz="2400">
                <a:solidFill>
                  <a:schemeClr val="dk1"/>
                </a:solidFill>
                <a:latin typeface="Calibri"/>
                <a:ea typeface="Calibri"/>
                <a:cs typeface="Calibri"/>
                <a:sym typeface="Calibri"/>
              </a:rPr>
              <a:t>AI and Analytics Engine(Machine Learning Models, Analytics Dashboard</a:t>
            </a:r>
            <a:r>
              <a:rPr lang="en-IN" sz="2000">
                <a:solidFill>
                  <a:schemeClr val="dk1"/>
                </a:solidFill>
                <a:latin typeface="Calibri"/>
                <a:ea typeface="Calibri"/>
                <a:cs typeface="Calibri"/>
                <a:sym typeface="Calibri"/>
              </a:rPr>
              <a:t>)</a:t>
            </a:r>
            <a:endParaRPr/>
          </a:p>
          <a:p>
            <a:pPr marL="0" marR="0" lvl="0" indent="0" algn="l" rtl="0">
              <a:lnSpc>
                <a:spcPct val="129200"/>
              </a:lnSpc>
              <a:spcBef>
                <a:spcPts val="0"/>
              </a:spcBef>
              <a:spcAft>
                <a:spcPts val="0"/>
              </a:spcAft>
              <a:buClr>
                <a:schemeClr val="dk1"/>
              </a:buClr>
              <a:buSzPts val="2000"/>
              <a:buFont typeface="Calibri"/>
              <a:buNone/>
            </a:pPr>
            <a:endParaRPr sz="2000">
              <a:solidFill>
                <a:schemeClr val="dk1"/>
              </a:solidFill>
              <a:latin typeface="Calibri"/>
              <a:ea typeface="Calibri"/>
              <a:cs typeface="Calibri"/>
              <a:sym typeface="Calibri"/>
            </a:endParaRPr>
          </a:p>
        </p:txBody>
      </p:sp>
      <p:pic>
        <p:nvPicPr>
          <p:cNvPr id="108" name="Google Shape;108;p8" descr="A number on a white surface&#10;&#10;Description automatically generated"/>
          <p:cNvPicPr preferRelativeResize="0"/>
          <p:nvPr/>
        </p:nvPicPr>
        <p:blipFill rotWithShape="1">
          <a:blip r:embed="rId4">
            <a:alphaModFix/>
          </a:blip>
          <a:srcRect/>
          <a:stretch/>
        </p:blipFill>
        <p:spPr>
          <a:xfrm>
            <a:off x="7756874" y="1819793"/>
            <a:ext cx="787123" cy="1410662"/>
          </a:xfrm>
          <a:prstGeom prst="rect">
            <a:avLst/>
          </a:prstGeom>
          <a:noFill/>
          <a:ln>
            <a:noFill/>
          </a:ln>
        </p:spPr>
      </p:pic>
      <p:sp>
        <p:nvSpPr>
          <p:cNvPr id="109" name="Google Shape;109;p8"/>
          <p:cNvSpPr/>
          <p:nvPr/>
        </p:nvSpPr>
        <p:spPr>
          <a:xfrm>
            <a:off x="9096932" y="1867685"/>
            <a:ext cx="5066100" cy="320400"/>
          </a:xfrm>
          <a:prstGeom prst="rect">
            <a:avLst/>
          </a:prstGeom>
          <a:noFill/>
          <a:ln>
            <a:noFill/>
          </a:ln>
        </p:spPr>
        <p:txBody>
          <a:bodyPr spcFirstLastPara="1" wrap="square" lIns="91425" tIns="45700" rIns="91425" bIns="45700" anchor="t" anchorCtr="0">
            <a:noAutofit/>
          </a:bodyPr>
          <a:lstStyle/>
          <a:p>
            <a:pPr marL="0" marR="0" lvl="0" indent="0" algn="l" rtl="0">
              <a:lnSpc>
                <a:spcPct val="90107"/>
              </a:lnSpc>
              <a:spcBef>
                <a:spcPts val="0"/>
              </a:spcBef>
              <a:spcAft>
                <a:spcPts val="0"/>
              </a:spcAft>
              <a:buClr>
                <a:schemeClr val="dk1"/>
              </a:buClr>
              <a:buSzPts val="2800"/>
              <a:buFont typeface="Calibri"/>
              <a:buNone/>
            </a:pPr>
            <a:r>
              <a:rPr lang="en-IN" sz="2800" b="1">
                <a:solidFill>
                  <a:schemeClr val="dk1"/>
                </a:solidFill>
                <a:latin typeface="Calibri"/>
                <a:ea typeface="Calibri"/>
                <a:cs typeface="Calibri"/>
                <a:sym typeface="Calibri"/>
              </a:rPr>
              <a:t>Components:</a:t>
            </a:r>
            <a:endParaRPr sz="3200" b="1">
              <a:solidFill>
                <a:schemeClr val="dk1"/>
              </a:solidFill>
              <a:latin typeface="Calibri"/>
              <a:ea typeface="Calibri"/>
              <a:cs typeface="Calibri"/>
              <a:sym typeface="Calibri"/>
            </a:endParaRPr>
          </a:p>
        </p:txBody>
      </p:sp>
      <p:sp>
        <p:nvSpPr>
          <p:cNvPr id="110" name="Google Shape;110;p8"/>
          <p:cNvSpPr/>
          <p:nvPr/>
        </p:nvSpPr>
        <p:spPr>
          <a:xfrm>
            <a:off x="8985675" y="2429362"/>
            <a:ext cx="4926900" cy="45372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7000"/>
              </a:lnSpc>
              <a:spcBef>
                <a:spcPts val="0"/>
              </a:spcBef>
              <a:spcAft>
                <a:spcPts val="0"/>
              </a:spcAft>
              <a:buClr>
                <a:schemeClr val="dk1"/>
              </a:buClr>
              <a:buSzPts val="2400"/>
              <a:buFont typeface="Arial"/>
              <a:buChar char="•"/>
            </a:pPr>
            <a:r>
              <a:rPr lang="en-IN" sz="2400">
                <a:solidFill>
                  <a:schemeClr val="dk1"/>
                </a:solidFill>
                <a:latin typeface="Calibri"/>
                <a:ea typeface="Calibri"/>
                <a:cs typeface="Calibri"/>
                <a:sym typeface="Calibri"/>
              </a:rPr>
              <a:t>Hardware </a:t>
            </a:r>
            <a:endParaRPr sz="2400">
              <a:solidFill>
                <a:schemeClr val="dk1"/>
              </a:solidFill>
              <a:latin typeface="Calibri"/>
              <a:ea typeface="Calibri"/>
              <a:cs typeface="Calibri"/>
              <a:sym typeface="Calibri"/>
            </a:endParaRPr>
          </a:p>
          <a:p>
            <a:pPr marL="342900" marR="0" lvl="0" indent="-342900" algn="l" rtl="0">
              <a:lnSpc>
                <a:spcPct val="107000"/>
              </a:lnSpc>
              <a:spcBef>
                <a:spcPts val="0"/>
              </a:spcBef>
              <a:spcAft>
                <a:spcPts val="0"/>
              </a:spcAft>
              <a:buClr>
                <a:schemeClr val="dk1"/>
              </a:buClr>
              <a:buSzPts val="2400"/>
              <a:buFont typeface="Calibri"/>
              <a:buChar char="•"/>
            </a:pPr>
            <a:r>
              <a:rPr lang="en-IN" sz="2400">
                <a:solidFill>
                  <a:schemeClr val="dk1"/>
                </a:solidFill>
                <a:latin typeface="Calibri"/>
                <a:ea typeface="Calibri"/>
                <a:cs typeface="Calibri"/>
                <a:sym typeface="Calibri"/>
              </a:rPr>
              <a:t>Software</a:t>
            </a:r>
            <a:endParaRPr sz="2400">
              <a:solidFill>
                <a:schemeClr val="dk1"/>
              </a:solidFill>
              <a:latin typeface="Calibri"/>
              <a:ea typeface="Calibri"/>
              <a:cs typeface="Calibri"/>
              <a:sym typeface="Calibri"/>
            </a:endParaRPr>
          </a:p>
          <a:p>
            <a:pPr marL="342900" marR="0" lvl="0" indent="-342900" algn="l" rtl="0">
              <a:lnSpc>
                <a:spcPct val="107000"/>
              </a:lnSpc>
              <a:spcBef>
                <a:spcPts val="0"/>
              </a:spcBef>
              <a:spcAft>
                <a:spcPts val="0"/>
              </a:spcAft>
              <a:buClr>
                <a:schemeClr val="dk1"/>
              </a:buClr>
              <a:buSzPts val="2400"/>
              <a:buFont typeface="Arial"/>
              <a:buChar char="•"/>
            </a:pPr>
            <a:r>
              <a:rPr lang="en-IN" sz="2400">
                <a:solidFill>
                  <a:schemeClr val="dk1"/>
                </a:solidFill>
                <a:latin typeface="Calibri"/>
                <a:ea typeface="Calibri"/>
                <a:cs typeface="Calibri"/>
                <a:sym typeface="Calibri"/>
              </a:rPr>
              <a:t>Data Collection Hardware</a:t>
            </a:r>
            <a:endParaRPr/>
          </a:p>
          <a:p>
            <a:pPr marL="342900" marR="0" lvl="0" indent="-342900" algn="l" rtl="0">
              <a:lnSpc>
                <a:spcPct val="107000"/>
              </a:lnSpc>
              <a:spcBef>
                <a:spcPts val="800"/>
              </a:spcBef>
              <a:spcAft>
                <a:spcPts val="0"/>
              </a:spcAft>
              <a:buClr>
                <a:schemeClr val="dk1"/>
              </a:buClr>
              <a:buSzPts val="2400"/>
              <a:buFont typeface="Arial"/>
              <a:buChar char="•"/>
            </a:pPr>
            <a:r>
              <a:rPr lang="en-IN" sz="2400">
                <a:solidFill>
                  <a:schemeClr val="dk1"/>
                </a:solidFill>
                <a:latin typeface="Calibri"/>
                <a:ea typeface="Calibri"/>
                <a:cs typeface="Calibri"/>
                <a:sym typeface="Calibri"/>
              </a:rPr>
              <a:t>Data Processing and Storage</a:t>
            </a:r>
            <a:endParaRPr/>
          </a:p>
          <a:p>
            <a:pPr marL="342900" marR="0" lvl="0" indent="-342900" algn="l" rtl="0">
              <a:lnSpc>
                <a:spcPct val="107000"/>
              </a:lnSpc>
              <a:spcBef>
                <a:spcPts val="800"/>
              </a:spcBef>
              <a:spcAft>
                <a:spcPts val="0"/>
              </a:spcAft>
              <a:buClr>
                <a:schemeClr val="dk1"/>
              </a:buClr>
              <a:buSzPts val="2400"/>
              <a:buFont typeface="Arial"/>
              <a:buChar char="•"/>
            </a:pPr>
            <a:r>
              <a:rPr lang="en-IN" sz="2400">
                <a:solidFill>
                  <a:schemeClr val="dk1"/>
                </a:solidFill>
                <a:latin typeface="Calibri"/>
                <a:ea typeface="Calibri"/>
                <a:cs typeface="Calibri"/>
                <a:sym typeface="Calibri"/>
              </a:rPr>
              <a:t>AI and Analytics Engine </a:t>
            </a:r>
            <a:endParaRPr/>
          </a:p>
        </p:txBody>
      </p:sp>
      <p:sp>
        <p:nvSpPr>
          <p:cNvPr id="111" name="Google Shape;111;p8"/>
          <p:cNvSpPr/>
          <p:nvPr/>
        </p:nvSpPr>
        <p:spPr>
          <a:xfrm>
            <a:off x="2050968" y="5114500"/>
            <a:ext cx="5066100" cy="320400"/>
          </a:xfrm>
          <a:prstGeom prst="rect">
            <a:avLst/>
          </a:prstGeom>
          <a:noFill/>
          <a:ln>
            <a:noFill/>
          </a:ln>
        </p:spPr>
        <p:txBody>
          <a:bodyPr spcFirstLastPara="1" wrap="square" lIns="91425" tIns="45700" rIns="91425" bIns="45700" anchor="t" anchorCtr="0">
            <a:noAutofit/>
          </a:bodyPr>
          <a:lstStyle/>
          <a:p>
            <a:pPr marL="0" marR="0" lvl="0" indent="0" algn="l" rtl="0">
              <a:lnSpc>
                <a:spcPct val="90107"/>
              </a:lnSpc>
              <a:spcBef>
                <a:spcPts val="0"/>
              </a:spcBef>
              <a:spcAft>
                <a:spcPts val="0"/>
              </a:spcAft>
              <a:buClr>
                <a:schemeClr val="dk1"/>
              </a:buClr>
              <a:buSzPts val="2800"/>
              <a:buFont typeface="Calibri"/>
              <a:buNone/>
            </a:pPr>
            <a:endParaRPr sz="3200" b="1">
              <a:solidFill>
                <a:schemeClr val="dk1"/>
              </a:solidFill>
              <a:latin typeface="Calibri"/>
              <a:ea typeface="Calibri"/>
              <a:cs typeface="Calibri"/>
              <a:sym typeface="Calibri"/>
            </a:endParaRPr>
          </a:p>
        </p:txBody>
      </p:sp>
      <p:sp>
        <p:nvSpPr>
          <p:cNvPr id="112" name="Google Shape;112;p8"/>
          <p:cNvSpPr/>
          <p:nvPr/>
        </p:nvSpPr>
        <p:spPr>
          <a:xfrm>
            <a:off x="2050972" y="5452129"/>
            <a:ext cx="5264100" cy="1624200"/>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2f1be03ef2b_0_7"/>
          <p:cNvSpPr/>
          <p:nvPr/>
        </p:nvSpPr>
        <p:spPr>
          <a:xfrm>
            <a:off x="0" y="0"/>
            <a:ext cx="14630400" cy="8229600"/>
          </a:xfrm>
          <a:prstGeom prst="rect">
            <a:avLst/>
          </a:prstGeom>
          <a:solidFill>
            <a:srgbClr val="F9F6F0"/>
          </a:solid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endParaRPr sz="1800">
              <a:solidFill>
                <a:schemeClr val="dk1"/>
              </a:solidFill>
              <a:latin typeface="Calibri"/>
              <a:ea typeface="Calibri"/>
              <a:cs typeface="Calibri"/>
              <a:sym typeface="Calibri"/>
            </a:endParaRPr>
          </a:p>
        </p:txBody>
      </p:sp>
      <p:sp>
        <p:nvSpPr>
          <p:cNvPr id="119" name="Google Shape;119;g2f1be03ef2b_0_7"/>
          <p:cNvSpPr/>
          <p:nvPr/>
        </p:nvSpPr>
        <p:spPr>
          <a:xfrm>
            <a:off x="444894" y="545543"/>
            <a:ext cx="8108400" cy="64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4400">
                <a:solidFill>
                  <a:schemeClr val="accent1"/>
                </a:solidFill>
                <a:latin typeface="Aparajita"/>
                <a:ea typeface="Aparajita"/>
                <a:cs typeface="Aparajita"/>
                <a:sym typeface="Aparajita"/>
              </a:rPr>
              <a:t>Methodology</a:t>
            </a:r>
            <a:endParaRPr/>
          </a:p>
        </p:txBody>
      </p:sp>
      <p:sp>
        <p:nvSpPr>
          <p:cNvPr id="120" name="Google Shape;120;g2f1be03ef2b_0_7"/>
          <p:cNvSpPr/>
          <p:nvPr/>
        </p:nvSpPr>
        <p:spPr>
          <a:xfrm>
            <a:off x="8271521" y="2259136"/>
            <a:ext cx="4788000" cy="2050800"/>
          </a:xfrm>
          <a:prstGeom prst="rect">
            <a:avLst/>
          </a:prstGeom>
          <a:noFill/>
          <a:ln>
            <a:noFill/>
          </a:ln>
        </p:spPr>
        <p:txBody>
          <a:bodyPr spcFirstLastPara="1" wrap="square" lIns="91425" tIns="45700" rIns="91425" bIns="45700" anchor="t" anchorCtr="0">
            <a:noAutofit/>
          </a:bodyPr>
          <a:lstStyle/>
          <a:p>
            <a:pPr marL="342900" marR="0" lvl="0" indent="-190500" algn="l" rtl="0">
              <a:lnSpc>
                <a:spcPct val="107000"/>
              </a:lnSpc>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pic>
        <p:nvPicPr>
          <p:cNvPr id="121" name="Google Shape;121;g2f1be03ef2b_0_7" descr="preencoded.png"/>
          <p:cNvPicPr preferRelativeResize="0"/>
          <p:nvPr/>
        </p:nvPicPr>
        <p:blipFill rotWithShape="1">
          <a:blip r:embed="rId3">
            <a:alphaModFix/>
          </a:blip>
          <a:srcRect/>
          <a:stretch/>
        </p:blipFill>
        <p:spPr>
          <a:xfrm>
            <a:off x="548783" y="1550693"/>
            <a:ext cx="906303" cy="1624254"/>
          </a:xfrm>
          <a:prstGeom prst="rect">
            <a:avLst/>
          </a:prstGeom>
          <a:noFill/>
          <a:ln>
            <a:noFill/>
          </a:ln>
        </p:spPr>
      </p:pic>
      <p:sp>
        <p:nvSpPr>
          <p:cNvPr id="122" name="Google Shape;122;g2f1be03ef2b_0_7"/>
          <p:cNvSpPr txBox="1"/>
          <p:nvPr/>
        </p:nvSpPr>
        <p:spPr>
          <a:xfrm>
            <a:off x="1859306" y="2061764"/>
            <a:ext cx="5924400" cy="120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a:solidFill>
                  <a:schemeClr val="dk1"/>
                </a:solidFill>
                <a:latin typeface="Calibri"/>
                <a:ea typeface="Calibri"/>
                <a:cs typeface="Calibri"/>
                <a:sym typeface="Calibri"/>
              </a:rPr>
              <a:t>Here is the architecture of the hardware which the rice planter will work and the different actions will be taken by the machine.</a:t>
            </a:r>
            <a:endParaRPr/>
          </a:p>
        </p:txBody>
      </p:sp>
      <p:sp>
        <p:nvSpPr>
          <p:cNvPr id="123" name="Google Shape;123;g2f1be03ef2b_0_7"/>
          <p:cNvSpPr txBox="1"/>
          <p:nvPr/>
        </p:nvSpPr>
        <p:spPr>
          <a:xfrm>
            <a:off x="1859306" y="1530286"/>
            <a:ext cx="4227900" cy="800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a:solidFill>
                  <a:schemeClr val="dk1"/>
                </a:solidFill>
                <a:latin typeface="Calibri"/>
                <a:ea typeface="Calibri"/>
                <a:cs typeface="Calibri"/>
                <a:sym typeface="Calibri"/>
              </a:rPr>
              <a:t>Hardware Architecture:</a:t>
            </a:r>
            <a:endParaRPr sz="2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g2f1be03ef2b_0_7"/>
          <p:cNvSpPr txBox="1"/>
          <p:nvPr/>
        </p:nvSpPr>
        <p:spPr>
          <a:xfrm>
            <a:off x="5241275" y="4005275"/>
            <a:ext cx="1752300" cy="131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25" name="Google Shape;125;g2f1be03ef2b_0_7"/>
          <p:cNvPicPr preferRelativeResize="0"/>
          <p:nvPr/>
        </p:nvPicPr>
        <p:blipFill>
          <a:blip r:embed="rId4">
            <a:alphaModFix/>
          </a:blip>
          <a:stretch>
            <a:fillRect/>
          </a:stretch>
        </p:blipFill>
        <p:spPr>
          <a:xfrm>
            <a:off x="8553308" y="1295733"/>
            <a:ext cx="5471400" cy="5279975"/>
          </a:xfrm>
          <a:prstGeom prst="rect">
            <a:avLst/>
          </a:prstGeom>
          <a:solidFill>
            <a:srgbClr val="F9F6F0"/>
          </a:solid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17</Slides>
  <Notes>17</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PptxGenJS</dc:creator>
  <cp:lastModifiedBy>Vaibhav Nrupnarayan</cp:lastModifiedBy>
  <cp:revision>1</cp:revision>
  <dcterms:created xsi:type="dcterms:W3CDTF">2024-06-28T04:26:04Z</dcterms:created>
  <dcterms:modified xsi:type="dcterms:W3CDTF">2024-08-10T06:34:43Z</dcterms:modified>
</cp:coreProperties>
</file>