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60" r:id="rId5"/>
    <p:sldId id="261" r:id="rId6"/>
    <p:sldId id="262" r:id="rId7"/>
    <p:sldId id="259" r:id="rId8"/>
    <p:sldId id="286" r:id="rId9"/>
    <p:sldId id="287" r:id="rId10"/>
    <p:sldId id="288" r:id="rId11"/>
    <p:sldId id="292" r:id="rId12"/>
    <p:sldId id="289" r:id="rId13"/>
    <p:sldId id="290" r:id="rId14"/>
    <p:sldId id="263" r:id="rId15"/>
    <p:sldId id="264" r:id="rId16"/>
    <p:sldId id="276" r:id="rId17"/>
    <p:sldId id="265" r:id="rId18"/>
    <p:sldId id="282" r:id="rId19"/>
    <p:sldId id="293" r:id="rId20"/>
    <p:sldId id="291" r:id="rId21"/>
    <p:sldId id="283" r:id="rId22"/>
    <p:sldId id="285" r:id="rId23"/>
    <p:sldId id="269" r:id="rId24"/>
    <p:sldId id="270" r:id="rId25"/>
    <p:sldId id="272" r:id="rId26"/>
  </p:sldIdLst>
  <p:sldSz cx="14630400" cy="8229600"/>
  <p:notesSz cx="8229600" cy="14630400"/>
  <p:embeddedFontLst>
    <p:embeddedFont>
      <p:font typeface="Aparajita" panose="02020603050405020304" pitchFamily="18" charset="0"/>
      <p:regular r:id="rId28"/>
      <p:bold r:id="rId29"/>
      <p:italic r:id="rId30"/>
      <p:boldItalic r:id="rId31"/>
    </p:embeddedFont>
    <p:embeddedFont>
      <p:font typeface="Gelasi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4F546-9950-47BA-95CB-B1656F44A530}" v="21" dt="2024-10-24T19:14:17.604"/>
  </p1510:revLst>
</p1510:revInfo>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67" d="100"/>
          <a:sy n="67" d="100"/>
        </p:scale>
        <p:origin x="67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3C832542-9054-2E81-FBE4-6389864FF096}"/>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6607F720-A381-FDF4-D228-FB6E0C219F1E}"/>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FF22D4E0-BF06-B842-F3AC-1E6DB353343F}"/>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D2A572B4-26E5-CD9D-A9F5-222830C43A7C}"/>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914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18CD389B-CD23-6249-16E6-54D1C8B84C2A}"/>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A7A92073-C874-3BF0-8821-53387AA9AE0C}"/>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38262D9D-27AA-C563-4596-A4D4018EE7A3}"/>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8A464717-E312-9E8A-4658-34D9FE363198}"/>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1425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06A3055C-D84F-57F6-B921-0468A7248AB6}"/>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FECD5815-C510-3A92-69AC-CDEAB7258EA7}"/>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58A09C22-AD14-EAE3-72FF-9897821635ED}"/>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0CF00872-2E50-51B2-0B98-5BB469096007}"/>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891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B53157F3-4E61-5AC3-7AD1-FC18F18A24C2}"/>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231D4FDE-ECAF-948B-CFC9-8AA46ACA1F2D}"/>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0C9E2AE6-FF7A-DE95-ED1D-10AF8F4F2678}"/>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79CAB181-5DED-92CC-8133-6E6A2FED5070}"/>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552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9029E42F-356C-36B2-8BDC-AEABEDE8ACAC}"/>
            </a:ext>
          </a:extLst>
        </p:cNvPr>
        <p:cNvGrpSpPr/>
        <p:nvPr/>
      </p:nvGrpSpPr>
      <p:grpSpPr>
        <a:xfrm>
          <a:off x="0" y="0"/>
          <a:ext cx="0" cy="0"/>
          <a:chOff x="0" y="0"/>
          <a:chExt cx="0" cy="0"/>
        </a:xfrm>
      </p:grpSpPr>
      <p:sp>
        <p:nvSpPr>
          <p:cNvPr id="63" name="Google Shape;63;p4:notes">
            <a:extLst>
              <a:ext uri="{FF2B5EF4-FFF2-40B4-BE49-F238E27FC236}">
                <a16:creationId xmlns:a16="http://schemas.microsoft.com/office/drawing/2014/main" id="{19494EA6-3FC3-2D45-430E-F75B6EFC14A0}"/>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a:extLst>
              <a:ext uri="{FF2B5EF4-FFF2-40B4-BE49-F238E27FC236}">
                <a16:creationId xmlns:a16="http://schemas.microsoft.com/office/drawing/2014/main" id="{30B19EE3-5B73-DD9A-E55A-36B3727A279E}"/>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a:extLst>
              <a:ext uri="{FF2B5EF4-FFF2-40B4-BE49-F238E27FC236}">
                <a16:creationId xmlns:a16="http://schemas.microsoft.com/office/drawing/2014/main" id="{BF42BC70-70D9-E0FA-699B-939A15FFB091}"/>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43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3F2EAA9A-69B0-FF31-8719-E8DE9399925A}"/>
            </a:ext>
          </a:extLst>
        </p:cNvPr>
        <p:cNvGrpSpPr/>
        <p:nvPr/>
      </p:nvGrpSpPr>
      <p:grpSpPr>
        <a:xfrm>
          <a:off x="0" y="0"/>
          <a:ext cx="0" cy="0"/>
          <a:chOff x="0" y="0"/>
          <a:chExt cx="0" cy="0"/>
        </a:xfrm>
      </p:grpSpPr>
      <p:sp>
        <p:nvSpPr>
          <p:cNvPr id="63" name="Google Shape;63;p4:notes">
            <a:extLst>
              <a:ext uri="{FF2B5EF4-FFF2-40B4-BE49-F238E27FC236}">
                <a16:creationId xmlns:a16="http://schemas.microsoft.com/office/drawing/2014/main" id="{65E1F1FD-64CE-7E6C-D7EE-E107665A7F85}"/>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a:extLst>
              <a:ext uri="{FF2B5EF4-FFF2-40B4-BE49-F238E27FC236}">
                <a16:creationId xmlns:a16="http://schemas.microsoft.com/office/drawing/2014/main" id="{A978E10A-EBB9-BC94-9E09-EA2E8A16E462}"/>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a:extLst>
              <a:ext uri="{FF2B5EF4-FFF2-40B4-BE49-F238E27FC236}">
                <a16:creationId xmlns:a16="http://schemas.microsoft.com/office/drawing/2014/main" id="{60F16A9B-FFC2-5283-0306-589BB871E09B}"/>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2981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23</a:t>
            </a:fld>
            <a:endParaRPr sz="18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24</a:t>
            </a:fld>
            <a:endParaRPr sz="18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25</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C5609266-8FB2-F6F2-8B8B-C5CBBFF9E4E1}"/>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B84FB494-6A7E-65CD-F667-108B18F1E802}"/>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461CDD56-D90C-C205-E5D3-F19E4FB6B3C8}"/>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06EF269A-2A9A-4F4D-E75B-599B4DC7BA86}"/>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783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70E432C0-2126-9356-7418-47B694EFFDBF}"/>
            </a:ext>
          </a:extLst>
        </p:cNvPr>
        <p:cNvGrpSpPr/>
        <p:nvPr/>
      </p:nvGrpSpPr>
      <p:grpSpPr>
        <a:xfrm>
          <a:off x="0" y="0"/>
          <a:ext cx="0" cy="0"/>
          <a:chOff x="0" y="0"/>
          <a:chExt cx="0" cy="0"/>
        </a:xfrm>
      </p:grpSpPr>
      <p:sp>
        <p:nvSpPr>
          <p:cNvPr id="140" name="Google Shape;140;p10:notes">
            <a:extLst>
              <a:ext uri="{FF2B5EF4-FFF2-40B4-BE49-F238E27FC236}">
                <a16:creationId xmlns:a16="http://schemas.microsoft.com/office/drawing/2014/main" id="{6F7FE2A5-813D-E5A3-D319-D389A6965BF6}"/>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a:extLst>
              <a:ext uri="{FF2B5EF4-FFF2-40B4-BE49-F238E27FC236}">
                <a16:creationId xmlns:a16="http://schemas.microsoft.com/office/drawing/2014/main" id="{2B1C05E0-96CB-297F-3DE0-F461950A7310}"/>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a:extLst>
              <a:ext uri="{FF2B5EF4-FFF2-40B4-BE49-F238E27FC236}">
                <a16:creationId xmlns:a16="http://schemas.microsoft.com/office/drawing/2014/main" id="{976E6C06-70F6-B291-5869-6B6FA8E3EBBD}"/>
              </a:ext>
            </a:extLst>
          </p:cNvPr>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693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93498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58615"/>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610165" y="2761589"/>
            <a:ext cx="7288795" cy="1175949"/>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4366381" y="4292063"/>
            <a:ext cx="8594705" cy="2571907"/>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Vaibhav </a:t>
            </a:r>
            <a:r>
              <a:rPr lang="en-IN" sz="2430" b="1" i="0" u="none" strike="noStrike" cap="none" dirty="0" err="1">
                <a:solidFill>
                  <a:srgbClr val="746558"/>
                </a:solidFill>
                <a:latin typeface="Times New Roman"/>
                <a:ea typeface="Times New Roman"/>
                <a:cs typeface="Times New Roman"/>
                <a:sym typeface="Times New Roman"/>
              </a:rPr>
              <a:t>Nrupnarayan</a:t>
            </a:r>
            <a:r>
              <a:rPr lang="en-IN" sz="2430" b="1" i="0" u="none" strike="noStrike" cap="none" dirty="0">
                <a:solidFill>
                  <a:srgbClr val="746558"/>
                </a:solidFill>
                <a:latin typeface="Times New Roman"/>
                <a:ea typeface="Times New Roman"/>
                <a:cs typeface="Times New Roman"/>
                <a:sym typeface="Times New Roman"/>
              </a:rPr>
              <a:t> (A-47)</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Harish Bagul (A-24)</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a:t>
            </a:r>
            <a:r>
              <a:rPr lang="en-IN" sz="2430" b="1" i="0" u="none" strike="noStrike" cap="none" dirty="0" err="1">
                <a:solidFill>
                  <a:srgbClr val="746558"/>
                </a:solidFill>
                <a:latin typeface="Times New Roman"/>
                <a:ea typeface="Times New Roman"/>
                <a:cs typeface="Times New Roman"/>
                <a:sym typeface="Times New Roman"/>
              </a:rPr>
              <a:t>Abhiman</a:t>
            </a:r>
            <a:r>
              <a:rPr lang="en-IN" sz="2430" b="1" i="0" u="none" strike="noStrike" cap="none" dirty="0">
                <a:solidFill>
                  <a:srgbClr val="746558"/>
                </a:solidFill>
                <a:latin typeface="Times New Roman"/>
                <a:ea typeface="Times New Roman"/>
                <a:cs typeface="Times New Roman"/>
                <a:sym typeface="Times New Roman"/>
              </a:rPr>
              <a:t> Bade (A-03)</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366381" y="6378395"/>
            <a:ext cx="4880180" cy="743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r>
              <a:rPr lang="en-IN" dirty="0">
                <a:ea typeface="Times New Roman"/>
              </a:rPr>
              <a:t>                      </a:t>
            </a: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2181040" y="2371368"/>
            <a:ext cx="994895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ctr"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4091698" y="833255"/>
            <a:ext cx="10149840"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4366381" y="171535"/>
            <a:ext cx="10458450" cy="984885"/>
          </a:xfrm>
          <a:prstGeom prst="rect">
            <a:avLst/>
          </a:prstGeom>
          <a:noFill/>
        </p:spPr>
        <p:txBody>
          <a:bodyPr wrap="square" rtlCol="0">
            <a:spAutoFit/>
          </a:bodyPr>
          <a:lstStyle/>
          <a:p>
            <a:r>
              <a:rPr lang="en-IN" sz="2900" b="1" dirty="0" err="1">
                <a:latin typeface="Times New Roman" panose="02020603050405020304" pitchFamily="18" charset="0"/>
                <a:cs typeface="Times New Roman" panose="02020603050405020304" pitchFamily="18" charset="0"/>
              </a:rPr>
              <a:t>G.H.Raisoni</a:t>
            </a:r>
            <a:r>
              <a:rPr lang="en-IN" sz="2900" b="1" dirty="0">
                <a:latin typeface="Times New Roman" panose="02020603050405020304" pitchFamily="18" charset="0"/>
                <a:cs typeface="Times New Roman" panose="02020603050405020304" pitchFamily="18" charset="0"/>
              </a:rPr>
              <a:t> College Of Engineering And Management, Pune</a:t>
            </a:r>
          </a:p>
          <a:p>
            <a:endParaRPr lang="en-IN" sz="2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6155654" y="3773571"/>
            <a:ext cx="4197816"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REVIEW - 2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D33062F-B037-0348-3C64-F328E7EBF94D}"/>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2A78AFC5-9EEC-27EF-7A21-FB8CB0E3D93A}"/>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D23BBA38-C1F4-1715-0D53-7265584819CD}"/>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AE915065-70D2-06F8-43BB-F66477A5B763}"/>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0870F0F-1308-6AF5-ABDE-7873A0035692}"/>
              </a:ext>
            </a:extLst>
          </p:cNvPr>
          <p:cNvSpPr txBox="1"/>
          <p:nvPr/>
        </p:nvSpPr>
        <p:spPr>
          <a:xfrm>
            <a:off x="5928360" y="1600200"/>
            <a:ext cx="8473440" cy="577596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The L298N motor driver controls the direction and speed of DC motors by managing the voltage supplied to them. </a:t>
            </a:r>
          </a:p>
          <a:p>
            <a:pPr marL="457200" indent="-457200">
              <a:buAutoNum type="arabicPeriod"/>
            </a:pPr>
            <a:r>
              <a:rPr lang="en-US" sz="2000" dirty="0">
                <a:latin typeface="Times New Roman" panose="02020603050405020304" pitchFamily="18" charset="0"/>
                <a:cs typeface="Times New Roman" panose="02020603050405020304" pitchFamily="18" charset="0"/>
              </a:rPr>
              <a:t>It operates based on an H-Bridge circuit, which allows the current to flow in both directions, enabling forward and reverse motor motion.</a:t>
            </a:r>
          </a:p>
          <a:p>
            <a:pPr marL="457200" indent="-457200">
              <a:buAutoNum type="arabicPeriod"/>
            </a:pPr>
            <a:r>
              <a:rPr lang="en-US" sz="2000" dirty="0">
                <a:latin typeface="Times New Roman" panose="02020603050405020304" pitchFamily="18" charset="0"/>
                <a:cs typeface="Times New Roman" panose="02020603050405020304" pitchFamily="18" charset="0"/>
              </a:rPr>
              <a:t> By using PWM (Pulse Width Modulation), the speed of the motor can be controlled by adjusting the duty cycle of the voltage. </a:t>
            </a:r>
          </a:p>
          <a:p>
            <a:pPr marL="457200" indent="-457200">
              <a:buAutoNum type="arabicPeriod"/>
            </a:pPr>
            <a:r>
              <a:rPr lang="en-US" sz="2000" dirty="0">
                <a:latin typeface="Times New Roman" panose="02020603050405020304" pitchFamily="18" charset="0"/>
                <a:cs typeface="Times New Roman" panose="02020603050405020304" pitchFamily="18" charset="0"/>
              </a:rPr>
              <a:t>The driver can control two motors independently, allowing for bidirectional movement and speed control in applications like robotics.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pPr marL="457200" indent="-457200">
              <a:buAutoNum type="arabicPeriod"/>
            </a:pPr>
            <a:r>
              <a:rPr lang="en-US" sz="2000" dirty="0">
                <a:latin typeface="Times New Roman" panose="02020603050405020304" pitchFamily="18" charset="0"/>
                <a:cs typeface="Times New Roman" panose="02020603050405020304" pitchFamily="18" charset="0"/>
              </a:rPr>
              <a:t>Operating Voltage: 5V to 35V, Current Rating: 2A per motor. </a:t>
            </a:r>
          </a:p>
          <a:p>
            <a:pPr marL="457200" indent="-457200">
              <a:buAutoNum type="arabicPeriod"/>
            </a:pPr>
            <a:r>
              <a:rPr lang="en-US" sz="2000" dirty="0">
                <a:latin typeface="Times New Roman" panose="02020603050405020304" pitchFamily="18" charset="0"/>
                <a:cs typeface="Times New Roman" panose="02020603050405020304" pitchFamily="18" charset="0"/>
              </a:rPr>
              <a:t>Can control 2 DC motors or 1 stepper motor. </a:t>
            </a:r>
          </a:p>
          <a:p>
            <a:pPr marL="457200" indent="-457200">
              <a:buAutoNum type="arabicPeriod"/>
            </a:pPr>
            <a:r>
              <a:rPr lang="en-US" sz="2000" dirty="0">
                <a:latin typeface="Times New Roman" panose="02020603050405020304" pitchFamily="18" charset="0"/>
                <a:cs typeface="Times New Roman" panose="02020603050405020304" pitchFamily="18" charset="0"/>
              </a:rPr>
              <a:t>Logic Voltage: 5V, with logic current of 36 mA. </a:t>
            </a:r>
          </a:p>
          <a:p>
            <a:pPr marL="457200" indent="-457200">
              <a:buAutoNum type="arabicPeriod"/>
            </a:pPr>
            <a:r>
              <a:rPr lang="en-US" sz="2000" dirty="0">
                <a:latin typeface="Times New Roman" panose="02020603050405020304" pitchFamily="18" charset="0"/>
                <a:cs typeface="Times New Roman" panose="02020603050405020304" pitchFamily="18" charset="0"/>
              </a:rPr>
              <a:t>Dual H-Bridge configuration, allowing for independent control of two motors.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DFB677-E584-832B-41EE-CEF5DD36932A}"/>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DC Motor Driver(L298N)</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4E635B-6725-B9C4-F80A-ECFD86312392}"/>
              </a:ext>
            </a:extLst>
          </p:cNvPr>
          <p:cNvPicPr>
            <a:picLocks noChangeAspect="1"/>
          </p:cNvPicPr>
          <p:nvPr/>
        </p:nvPicPr>
        <p:blipFill>
          <a:blip r:embed="rId3"/>
          <a:srcRect l="8029" r="21414" b="6019"/>
          <a:stretch/>
        </p:blipFill>
        <p:spPr>
          <a:xfrm>
            <a:off x="228600" y="1995499"/>
            <a:ext cx="5699760" cy="5056811"/>
          </a:xfrm>
          <a:prstGeom prst="rect">
            <a:avLst/>
          </a:prstGeom>
        </p:spPr>
      </p:pic>
    </p:spTree>
    <p:extLst>
      <p:ext uri="{BB962C8B-B14F-4D97-AF65-F5344CB8AC3E}">
        <p14:creationId xmlns:p14="http://schemas.microsoft.com/office/powerpoint/2010/main" val="406082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07A2620-6E64-3FCF-12FF-4B7F40BE39E2}"/>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B8C79E9B-0C0B-DC3D-0785-4ED3D03302D5}"/>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96A4DC13-1D64-B035-06A8-EA0701ECCA0C}"/>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49E50321-404C-1440-8249-791D06413DC4}"/>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E007E99-CCEA-3D65-DAB8-2A94A0BAFC1C}"/>
              </a:ext>
            </a:extLst>
          </p:cNvPr>
          <p:cNvSpPr txBox="1"/>
          <p:nvPr/>
        </p:nvSpPr>
        <p:spPr>
          <a:xfrm>
            <a:off x="5399902" y="772297"/>
            <a:ext cx="8952471" cy="717119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Microcontroller (ATmega328P): Executes instructions from stored programs.</a:t>
            </a:r>
          </a:p>
          <a:p>
            <a:pPr marL="457200" indent="-457200">
              <a:buAutoNum type="arabicPeriod"/>
            </a:pPr>
            <a:r>
              <a:rPr lang="en-US" sz="2000" dirty="0">
                <a:latin typeface="Times New Roman" panose="02020603050405020304" pitchFamily="18" charset="0"/>
                <a:cs typeface="Times New Roman" panose="02020603050405020304" pitchFamily="18" charset="0"/>
              </a:rPr>
              <a:t>Input/Output (I/O) Pins: Interfaces with external devices (sensors, actuators, etc.).</a:t>
            </a:r>
          </a:p>
          <a:p>
            <a:pPr marL="457200" indent="-457200">
              <a:buAutoNum type="arabicPeriod"/>
            </a:pPr>
            <a:r>
              <a:rPr lang="en-US" sz="2000" dirty="0">
                <a:latin typeface="Times New Roman" panose="02020603050405020304" pitchFamily="18" charset="0"/>
                <a:cs typeface="Times New Roman" panose="02020603050405020304" pitchFamily="18" charset="0"/>
              </a:rPr>
              <a:t>Analog-to-Digital Converter (ADC): Converts analog signals to digital data.</a:t>
            </a:r>
          </a:p>
          <a:p>
            <a:pPr marL="457200" indent="-457200">
              <a:buAutoNum type="arabicPeriod"/>
            </a:pPr>
            <a:r>
              <a:rPr lang="en-US" sz="2000" dirty="0">
                <a:latin typeface="Times New Roman" panose="02020603050405020304" pitchFamily="18" charset="0"/>
                <a:cs typeface="Times New Roman" panose="02020603050405020304" pitchFamily="18" charset="0"/>
              </a:rPr>
              <a:t>Pulse Width Modulation (PWM): Generates analog signals from digital data.</a:t>
            </a:r>
          </a:p>
          <a:p>
            <a:pPr marL="457200" indent="-457200">
              <a:buAutoNum type="arabicPeriod"/>
            </a:pPr>
            <a:r>
              <a:rPr lang="en-US" sz="2000" dirty="0">
                <a:latin typeface="Times New Roman" panose="02020603050405020304" pitchFamily="18" charset="0"/>
                <a:cs typeface="Times New Roman" panose="02020603050405020304" pitchFamily="18" charset="0"/>
              </a:rPr>
              <a:t>Serial Communication: Enables communication with computers, other Arduino boards, or devices.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Hardware:</a:t>
            </a:r>
          </a:p>
          <a:p>
            <a:pPr marL="457200" indent="-457200">
              <a:buAutoNum type="arabicPeriod"/>
            </a:pPr>
            <a:r>
              <a:rPr lang="en-US" sz="2000" dirty="0">
                <a:latin typeface="Times New Roman" panose="02020603050405020304" pitchFamily="18" charset="0"/>
                <a:cs typeface="Times New Roman" panose="02020603050405020304" pitchFamily="18" charset="0"/>
              </a:rPr>
              <a:t>Microcontroller: ATmega328P2. </a:t>
            </a:r>
          </a:p>
          <a:p>
            <a:pPr marL="457200" indent="-457200">
              <a:buAutoNum type="arabicPeriod"/>
            </a:pPr>
            <a:r>
              <a:rPr lang="en-US" sz="2000" dirty="0">
                <a:latin typeface="Times New Roman" panose="02020603050405020304" pitchFamily="18" charset="0"/>
                <a:cs typeface="Times New Roman" panose="02020603050405020304" pitchFamily="18" charset="0"/>
              </a:rPr>
              <a:t>Operating Voltage: 5V3. </a:t>
            </a:r>
          </a:p>
          <a:p>
            <a:pPr marL="457200" indent="-457200">
              <a:buAutoNum type="arabicPeriod"/>
            </a:pPr>
            <a:r>
              <a:rPr lang="en-US" sz="2000" dirty="0">
                <a:latin typeface="Times New Roman" panose="02020603050405020304" pitchFamily="18" charset="0"/>
                <a:cs typeface="Times New Roman" panose="02020603050405020304" pitchFamily="18" charset="0"/>
              </a:rPr>
              <a:t>Input Voltage: 7-12V4. </a:t>
            </a:r>
          </a:p>
          <a:p>
            <a:pPr marL="457200" indent="-457200">
              <a:buAutoNum type="arabicPeriod"/>
            </a:pPr>
            <a:r>
              <a:rPr lang="en-US" sz="2000" dirty="0">
                <a:latin typeface="Times New Roman" panose="02020603050405020304" pitchFamily="18" charset="0"/>
                <a:cs typeface="Times New Roman" panose="02020603050405020304" pitchFamily="18" charset="0"/>
              </a:rPr>
              <a:t>Flash Memory: 32 KB5. </a:t>
            </a:r>
          </a:p>
          <a:p>
            <a:pPr marL="457200" indent="-457200">
              <a:buAutoNum type="arabicPeriod"/>
            </a:pPr>
            <a:r>
              <a:rPr lang="en-US" sz="2000" dirty="0">
                <a:latin typeface="Times New Roman" panose="02020603050405020304" pitchFamily="18" charset="0"/>
                <a:cs typeface="Times New Roman" panose="02020603050405020304" pitchFamily="18" charset="0"/>
              </a:rPr>
              <a:t>SRAM: 2 KB6. </a:t>
            </a:r>
          </a:p>
          <a:p>
            <a:pPr marL="457200" indent="-457200">
              <a:buAutoNum type="arabicPeriod"/>
            </a:pPr>
            <a:r>
              <a:rPr lang="en-US" sz="2000" dirty="0">
                <a:latin typeface="Times New Roman" panose="02020603050405020304" pitchFamily="18" charset="0"/>
                <a:cs typeface="Times New Roman" panose="02020603050405020304" pitchFamily="18" charset="0"/>
              </a:rPr>
              <a:t>EEPROM: 1 KB7. </a:t>
            </a:r>
          </a:p>
          <a:p>
            <a:pPr marL="457200" indent="-457200">
              <a:buAutoNum type="arabicPeriod"/>
            </a:pPr>
            <a:r>
              <a:rPr lang="en-US" sz="2000" dirty="0">
                <a:latin typeface="Times New Roman" panose="02020603050405020304" pitchFamily="18" charset="0"/>
                <a:cs typeface="Times New Roman" panose="02020603050405020304" pitchFamily="18" charset="0"/>
              </a:rPr>
              <a:t>Clock Speed: 16 MHz</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I/O Pins:</a:t>
            </a:r>
          </a:p>
          <a:p>
            <a:r>
              <a:rPr lang="en-US" sz="2000" dirty="0">
                <a:latin typeface="Times New Roman" panose="02020603050405020304" pitchFamily="18" charset="0"/>
                <a:cs typeface="Times New Roman" panose="02020603050405020304" pitchFamily="18" charset="0"/>
              </a:rPr>
              <a:t>1.Digital I/O Pins: 14 (6 PWM), 2. Analog Input Pins: 6, 3. Analog Output Pins: 0 (PWM), 4. UART (RX/TX): 1, 5. SPI: 1, 6. I2C: 1</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BA2D07-BD3C-4BA0-E6FC-18FC36F70740}"/>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Arduino Uno R3</a:t>
            </a:r>
            <a:endParaRPr lang="en-IN" sz="2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2191D2E-7A32-D9A1-CA00-0D6D594E1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9291"/>
            <a:ext cx="5455570" cy="333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1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6A89228-C436-A2CA-E0DE-BBBDB7B7DDC1}"/>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CDC1B891-48EC-F5C8-5333-54984DAA856C}"/>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40E90EAC-66C6-7503-06B0-BB3F4A56BCC4}"/>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BCF72A64-9560-7725-630A-CE805F170721}"/>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BB966FB7-8993-096C-80B9-222F0FB2CF38}"/>
              </a:ext>
            </a:extLst>
          </p:cNvPr>
          <p:cNvSpPr txBox="1"/>
          <p:nvPr/>
        </p:nvSpPr>
        <p:spPr>
          <a:xfrm>
            <a:off x="4845495" y="1240874"/>
            <a:ext cx="9326880" cy="606319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Basic Components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PMDC motor consists of a stator (the stationary part), which has permanent magnets, and a rotor (the rotating part), which contains windings.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Flow</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a voltage is applied across the motor terminals, current flows through the windings of the rotor. The direction of this current creates a magnetic field around the rotor.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Interaction with Stator Magnets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magnetic field generated by the rotor interacts with the magnetic field of the permanent magnets in the stator. This interaction produces a torque that causes the rotor to rotate.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motor typically has a commutator and brushes that ensure the current direction in the rotor windings changes at appropriate intervals, allowing continuous rotation. As the rotor turns, the commutator switches the current direction, maintaining torque in the same rotational direction.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Speed Control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speed of a PMDC motor can be adjusted by varying the voltage applied to the motor. Increasing the voltage increases the current, which raises the torque and speed.</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tx1"/>
                </a:solidFill>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12V DC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Rating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0.3A (rated current)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3500 RPM (revolutions per minute)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Connector Type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Pin Connector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Motor Type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Cylindrical Permanent Magnet DC Motor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Torque Characteristics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Typically rated at a specific torque, often in terms of oz-in or Nm, depending on the application </a:t>
            </a:r>
          </a:p>
        </p:txBody>
      </p:sp>
      <p:sp>
        <p:nvSpPr>
          <p:cNvPr id="3" name="TextBox 2">
            <a:extLst>
              <a:ext uri="{FF2B5EF4-FFF2-40B4-BE49-F238E27FC236}">
                <a16:creationId xmlns:a16="http://schemas.microsoft.com/office/drawing/2014/main" id="{9F9EB9F0-688C-B7BE-E3C9-3DC7365B26CA}"/>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DC Motor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29D9A5-A3E2-0C3B-E65F-91C9075CD58F}"/>
              </a:ext>
            </a:extLst>
          </p:cNvPr>
          <p:cNvPicPr>
            <a:picLocks noChangeAspect="1"/>
          </p:cNvPicPr>
          <p:nvPr/>
        </p:nvPicPr>
        <p:blipFill>
          <a:blip r:embed="rId3"/>
          <a:stretch>
            <a:fillRect/>
          </a:stretch>
        </p:blipFill>
        <p:spPr>
          <a:xfrm>
            <a:off x="165735" y="2021353"/>
            <a:ext cx="4514025" cy="4502239"/>
          </a:xfrm>
          <a:prstGeom prst="rect">
            <a:avLst/>
          </a:prstGeom>
        </p:spPr>
      </p:pic>
    </p:spTree>
    <p:extLst>
      <p:ext uri="{BB962C8B-B14F-4D97-AF65-F5344CB8AC3E}">
        <p14:creationId xmlns:p14="http://schemas.microsoft.com/office/powerpoint/2010/main" val="94549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EA2912D-1E7D-98A1-4278-74F698799CEE}"/>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812A4683-CCC4-C2A7-0B6D-26D785FB4198}"/>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25DF61C1-1771-61CF-443C-47A8CD064FC4}"/>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10AF8DF4-7DD9-7AC0-FE47-345EEF313884}"/>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99485069-9044-04BD-DCB1-34757CF07B6F}"/>
              </a:ext>
            </a:extLst>
          </p:cNvPr>
          <p:cNvSpPr txBox="1"/>
          <p:nvPr/>
        </p:nvSpPr>
        <p:spPr>
          <a:xfrm>
            <a:off x="4953000" y="1500366"/>
            <a:ext cx="9326880" cy="563231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The camera module connects to the Raspberry Pi's CSI (Camera Serial Interface) port, enabling high-quality image and video capture. </a:t>
            </a:r>
          </a:p>
          <a:p>
            <a:pPr marL="457200" indent="-457200">
              <a:buAutoNum type="arabicPeriod"/>
            </a:pPr>
            <a:r>
              <a:rPr lang="en-US" sz="2000" dirty="0">
                <a:latin typeface="Times New Roman" panose="02020603050405020304" pitchFamily="18" charset="0"/>
                <a:cs typeface="Times New Roman" panose="02020603050405020304" pitchFamily="18" charset="0"/>
              </a:rPr>
              <a:t>It utilizes an 8MP sensor for capturing still images and videos, making it ideal for applications like image processing and object detection. </a:t>
            </a:r>
          </a:p>
          <a:p>
            <a:pPr marL="457200" indent="-457200">
              <a:buAutoNum type="arabicPeriod"/>
            </a:pPr>
            <a:r>
              <a:rPr lang="en-US" sz="2000" dirty="0">
                <a:latin typeface="Times New Roman" panose="02020603050405020304" pitchFamily="18" charset="0"/>
                <a:cs typeface="Times New Roman" panose="02020603050405020304" pitchFamily="18" charset="0"/>
              </a:rPr>
              <a:t>The camera feeds data directly to the Raspberry Pi, where it can be processed by software, such as Al or machine learning models, for tasks like crop quality analysis.</a:t>
            </a:r>
          </a:p>
          <a:p>
            <a:pPr marL="457200" indent="-457200">
              <a:buAutoNum type="arabicPeriod"/>
            </a:pPr>
            <a:r>
              <a:rPr lang="en-US" sz="2000" dirty="0">
                <a:latin typeface="Times New Roman" panose="02020603050405020304" pitchFamily="18" charset="0"/>
                <a:cs typeface="Times New Roman" panose="02020603050405020304" pitchFamily="18" charset="0"/>
              </a:rPr>
              <a:t> The module supports video recording in multiple resolutions and still images with a resolution of 3280 x 2464 pixels.</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Resolution: </a:t>
            </a:r>
            <a:r>
              <a:rPr lang="en-IN" sz="2000" dirty="0">
                <a:latin typeface="Times New Roman" panose="02020603050405020304" pitchFamily="18" charset="0"/>
                <a:cs typeface="Times New Roman" panose="02020603050405020304" pitchFamily="18" charset="0"/>
              </a:rPr>
              <a:t>8 Megapixels (3280 x 2464 for still images). </a:t>
            </a:r>
          </a:p>
          <a:p>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Video Support: </a:t>
            </a:r>
            <a:r>
              <a:rPr lang="en-IN" sz="2000" dirty="0">
                <a:latin typeface="Times New Roman" panose="02020603050405020304" pitchFamily="18" charset="0"/>
                <a:cs typeface="Times New Roman" panose="02020603050405020304" pitchFamily="18" charset="0"/>
              </a:rPr>
              <a:t>1080p at 30fps, 720p at 60fps, 640x480p at 90fps. </a:t>
            </a:r>
          </a:p>
          <a:p>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Lens: </a:t>
            </a:r>
            <a:r>
              <a:rPr lang="en-IN" sz="2000" dirty="0">
                <a:latin typeface="Times New Roman" panose="02020603050405020304" pitchFamily="18" charset="0"/>
                <a:cs typeface="Times New Roman" panose="02020603050405020304" pitchFamily="18" charset="0"/>
              </a:rPr>
              <a:t>Fixed-focus, supports a wide range of lighting conditions. </a:t>
            </a:r>
          </a:p>
          <a:p>
            <a:r>
              <a:rPr lang="en-IN" sz="2000" dirty="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Interface: </a:t>
            </a:r>
            <a:r>
              <a:rPr lang="en-IN" sz="2000" dirty="0">
                <a:latin typeface="Times New Roman" panose="02020603050405020304" pitchFamily="18" charset="0"/>
                <a:cs typeface="Times New Roman" panose="02020603050405020304" pitchFamily="18" charset="0"/>
              </a:rPr>
              <a:t>Connects via CSI connector on the Raspberry Pi, using the dedicated   camera interface.</a:t>
            </a:r>
          </a:p>
        </p:txBody>
      </p:sp>
      <p:sp>
        <p:nvSpPr>
          <p:cNvPr id="3" name="TextBox 2">
            <a:extLst>
              <a:ext uri="{FF2B5EF4-FFF2-40B4-BE49-F238E27FC236}">
                <a16:creationId xmlns:a16="http://schemas.microsoft.com/office/drawing/2014/main" id="{8D2CFADB-C7CE-A33D-8F17-9B91F161AD02}"/>
              </a:ext>
            </a:extLst>
          </p:cNvPr>
          <p:cNvSpPr txBox="1"/>
          <p:nvPr/>
        </p:nvSpPr>
        <p:spPr>
          <a:xfrm>
            <a:off x="228600" y="548640"/>
            <a:ext cx="48006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Raspberry Pi 8 MP Camera Module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698-EF1F-842D-B10F-4B40920FC79F}"/>
              </a:ext>
            </a:extLst>
          </p:cNvPr>
          <p:cNvPicPr>
            <a:picLocks noChangeAspect="1"/>
          </p:cNvPicPr>
          <p:nvPr/>
        </p:nvPicPr>
        <p:blipFill>
          <a:blip r:embed="rId3"/>
          <a:stretch>
            <a:fillRect/>
          </a:stretch>
        </p:blipFill>
        <p:spPr>
          <a:xfrm>
            <a:off x="69414" y="1935241"/>
            <a:ext cx="4370070" cy="4359117"/>
          </a:xfrm>
          <a:prstGeom prst="rect">
            <a:avLst/>
          </a:prstGeom>
        </p:spPr>
      </p:pic>
    </p:spTree>
    <p:extLst>
      <p:ext uri="{BB962C8B-B14F-4D97-AF65-F5344CB8AC3E}">
        <p14:creationId xmlns:p14="http://schemas.microsoft.com/office/powerpoint/2010/main" val="218153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Rectangle 31">
            <a:extLst>
              <a:ext uri="{FF2B5EF4-FFF2-40B4-BE49-F238E27FC236}">
                <a16:creationId xmlns:a16="http://schemas.microsoft.com/office/drawing/2014/main" id="{76E7C4BE-948A-5ECC-093D-EF18ACA53068}"/>
              </a:ext>
            </a:extLst>
          </p:cNvPr>
          <p:cNvSpPr/>
          <p:nvPr/>
        </p:nvSpPr>
        <p:spPr>
          <a:xfrm>
            <a:off x="9959046" y="4027206"/>
            <a:ext cx="3159955"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33" name="Oval 32">
            <a:extLst>
              <a:ext uri="{FF2B5EF4-FFF2-40B4-BE49-F238E27FC236}">
                <a16:creationId xmlns:a16="http://schemas.microsoft.com/office/drawing/2014/main" id="{3ECABFCE-9ED2-E992-AC0D-B78CB9451C3C}"/>
              </a:ext>
            </a:extLst>
          </p:cNvPr>
          <p:cNvSpPr/>
          <p:nvPr/>
        </p:nvSpPr>
        <p:spPr>
          <a:xfrm>
            <a:off x="9956800" y="6282274"/>
            <a:ext cx="3286869" cy="1222299"/>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34" name="Rectangle 33">
            <a:extLst>
              <a:ext uri="{FF2B5EF4-FFF2-40B4-BE49-F238E27FC236}">
                <a16:creationId xmlns:a16="http://schemas.microsoft.com/office/drawing/2014/main" id="{9BB773C4-F64E-2E12-F090-10C7D56F0D50}"/>
              </a:ext>
            </a:extLst>
          </p:cNvPr>
          <p:cNvSpPr/>
          <p:nvPr/>
        </p:nvSpPr>
        <p:spPr>
          <a:xfrm>
            <a:off x="9959046" y="5143846"/>
            <a:ext cx="3159955" cy="6540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35" name="Arrow: Down 34">
            <a:extLst>
              <a:ext uri="{FF2B5EF4-FFF2-40B4-BE49-F238E27FC236}">
                <a16:creationId xmlns:a16="http://schemas.microsoft.com/office/drawing/2014/main" id="{085CA05E-53F1-9B51-4221-730F69E4B7EE}"/>
              </a:ext>
            </a:extLst>
          </p:cNvPr>
          <p:cNvSpPr/>
          <p:nvPr/>
        </p:nvSpPr>
        <p:spPr>
          <a:xfrm>
            <a:off x="11260055" y="5824929"/>
            <a:ext cx="712443" cy="43032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50E9DC-1CE5-A243-6F9A-C2B5E11FCFF0}"/>
              </a:ext>
            </a:extLst>
          </p:cNvPr>
          <p:cNvSpPr/>
          <p:nvPr/>
        </p:nvSpPr>
        <p:spPr>
          <a:xfrm>
            <a:off x="9841559" y="196828"/>
            <a:ext cx="3346350" cy="1200643"/>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37" name="Rectangle 36">
            <a:extLst>
              <a:ext uri="{FF2B5EF4-FFF2-40B4-BE49-F238E27FC236}">
                <a16:creationId xmlns:a16="http://schemas.microsoft.com/office/drawing/2014/main" id="{AFC197F1-71D8-6E1E-2EC0-C350CE8FC7D8}"/>
              </a:ext>
            </a:extLst>
          </p:cNvPr>
          <p:cNvSpPr/>
          <p:nvPr/>
        </p:nvSpPr>
        <p:spPr>
          <a:xfrm>
            <a:off x="9982368" y="1812144"/>
            <a:ext cx="3064732" cy="6690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38" name="Rectangle 37">
            <a:extLst>
              <a:ext uri="{FF2B5EF4-FFF2-40B4-BE49-F238E27FC236}">
                <a16:creationId xmlns:a16="http://schemas.microsoft.com/office/drawing/2014/main" id="{EAB7CD1C-8F54-FB69-853C-26A49688BFD4}"/>
              </a:ext>
            </a:extLst>
          </p:cNvPr>
          <p:cNvSpPr/>
          <p:nvPr/>
        </p:nvSpPr>
        <p:spPr>
          <a:xfrm>
            <a:off x="9953434" y="2835064"/>
            <a:ext cx="3159956"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39" name="Arrow: Down 38">
            <a:extLst>
              <a:ext uri="{FF2B5EF4-FFF2-40B4-BE49-F238E27FC236}">
                <a16:creationId xmlns:a16="http://schemas.microsoft.com/office/drawing/2014/main" id="{88D858AE-3037-C77E-0662-277807704CD2}"/>
              </a:ext>
            </a:extLst>
          </p:cNvPr>
          <p:cNvSpPr/>
          <p:nvPr/>
        </p:nvSpPr>
        <p:spPr>
          <a:xfrm>
            <a:off x="11214839" y="2493956"/>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92E57AB5-9473-1381-F875-7CAB0A15CF11}"/>
              </a:ext>
            </a:extLst>
          </p:cNvPr>
          <p:cNvSpPr/>
          <p:nvPr/>
        </p:nvSpPr>
        <p:spPr>
          <a:xfrm>
            <a:off x="11254443" y="3576600"/>
            <a:ext cx="680361" cy="41797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FBA537E7-7C95-939A-E755-AD056D038EF6}"/>
              </a:ext>
            </a:extLst>
          </p:cNvPr>
          <p:cNvSpPr/>
          <p:nvPr/>
        </p:nvSpPr>
        <p:spPr>
          <a:xfrm>
            <a:off x="11333475" y="4759333"/>
            <a:ext cx="554377" cy="3477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209EC3FC-D6E5-E74D-C8FA-C2BDE197EFDA}"/>
              </a:ext>
            </a:extLst>
          </p:cNvPr>
          <p:cNvSpPr/>
          <p:nvPr/>
        </p:nvSpPr>
        <p:spPr>
          <a:xfrm>
            <a:off x="11248831" y="1396211"/>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7965638" y="5908819"/>
            <a:ext cx="3003423" cy="17118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69641" y="2860053"/>
            <a:ext cx="566728" cy="62716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p:cNvSpPr/>
          <p:nvPr/>
        </p:nvSpPr>
        <p:spPr>
          <a:xfrm>
            <a:off x="911526" y="836829"/>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Components Used :</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p:cNvSpPr txBox="1"/>
          <p:nvPr/>
        </p:nvSpPr>
        <p:spPr>
          <a:xfrm>
            <a:off x="1642691" y="2376639"/>
            <a:ext cx="10899709" cy="3253671"/>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Raspberry pi 4 Model B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Rice Planter</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Raspberry Pi Camera Module V2 (8 Megapixel)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Battery unit (Lead Acid)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Geared DC Motor (DC 12v)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Motor Controller (L289N 2A)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Ultrasonic Sensor (HC-SR04)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Jumper Wires</a:t>
            </a:r>
            <a:endParaRPr lang="en-IN"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3F697C5-8A25-D910-062B-58D54D28B122}"/>
            </a:ext>
          </a:extLst>
        </p:cNvPr>
        <p:cNvGrpSpPr/>
        <p:nvPr/>
      </p:nvGrpSpPr>
      <p:grpSpPr>
        <a:xfrm>
          <a:off x="0" y="0"/>
          <a:ext cx="0" cy="0"/>
          <a:chOff x="0" y="0"/>
          <a:chExt cx="0" cy="0"/>
        </a:xfrm>
      </p:grpSpPr>
      <p:sp>
        <p:nvSpPr>
          <p:cNvPr id="67" name="Google Shape;67;p4">
            <a:extLst>
              <a:ext uri="{FF2B5EF4-FFF2-40B4-BE49-F238E27FC236}">
                <a16:creationId xmlns:a16="http://schemas.microsoft.com/office/drawing/2014/main" id="{690AF63C-8C02-C969-2564-3B8E055212D4}"/>
              </a:ext>
            </a:extLst>
          </p:cNvPr>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a:extLst>
              <a:ext uri="{FF2B5EF4-FFF2-40B4-BE49-F238E27FC236}">
                <a16:creationId xmlns:a16="http://schemas.microsoft.com/office/drawing/2014/main" id="{ABFA84D5-6B43-0383-DA49-F0B2862DA64E}"/>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a:extLst>
              <a:ext uri="{FF2B5EF4-FFF2-40B4-BE49-F238E27FC236}">
                <a16:creationId xmlns:a16="http://schemas.microsoft.com/office/drawing/2014/main" id="{C65CA92E-B9F1-8F55-A13D-410D4E9839DB}"/>
              </a:ext>
            </a:extLst>
          </p:cNvPr>
          <p:cNvSpPr/>
          <p:nvPr/>
        </p:nvSpPr>
        <p:spPr>
          <a:xfrm>
            <a:off x="911526" y="836829"/>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Components Used :</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a:extLst>
              <a:ext uri="{FF2B5EF4-FFF2-40B4-BE49-F238E27FC236}">
                <a16:creationId xmlns:a16="http://schemas.microsoft.com/office/drawing/2014/main" id="{874DD3FA-3FA3-0FB4-6B5F-8587F90ED874}"/>
              </a:ext>
            </a:extLst>
          </p:cNvPr>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a:extLst>
              <a:ext uri="{FF2B5EF4-FFF2-40B4-BE49-F238E27FC236}">
                <a16:creationId xmlns:a16="http://schemas.microsoft.com/office/drawing/2014/main" id="{B1AF4F37-F517-0DFD-BAAD-E92572EC4453}"/>
              </a:ext>
            </a:extLst>
          </p:cNvPr>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a:extLst>
              <a:ext uri="{FF2B5EF4-FFF2-40B4-BE49-F238E27FC236}">
                <a16:creationId xmlns:a16="http://schemas.microsoft.com/office/drawing/2014/main" id="{BF936A41-21FA-39C9-88B4-895429CEC49F}"/>
              </a:ext>
            </a:extLst>
          </p:cNvPr>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321EF35-131E-C6D1-0D26-2F4D8ADE3853}"/>
              </a:ext>
            </a:extLst>
          </p:cNvPr>
          <p:cNvPicPr>
            <a:picLocks noChangeAspect="1"/>
          </p:cNvPicPr>
          <p:nvPr/>
        </p:nvPicPr>
        <p:blipFill>
          <a:blip r:embed="rId3"/>
          <a:stretch>
            <a:fillRect/>
          </a:stretch>
        </p:blipFill>
        <p:spPr>
          <a:xfrm rot="16200000">
            <a:off x="4367443" y="579655"/>
            <a:ext cx="6172200" cy="8229600"/>
          </a:xfrm>
          <a:prstGeom prst="rect">
            <a:avLst/>
          </a:prstGeom>
        </p:spPr>
      </p:pic>
    </p:spTree>
    <p:extLst>
      <p:ext uri="{BB962C8B-B14F-4D97-AF65-F5344CB8AC3E}">
        <p14:creationId xmlns:p14="http://schemas.microsoft.com/office/powerpoint/2010/main" val="418287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Introduction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R="0" lvl="0" algn="just" rtl="0">
              <a:spcBef>
                <a:spcPts val="0"/>
              </a:spcBef>
              <a:spcAft>
                <a:spcPts val="0"/>
              </a:spcAft>
              <a:buClr>
                <a:schemeClr val="accent3"/>
              </a:buClr>
              <a:buSzPts val="2400"/>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Objectives</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Details of the Project</a:t>
            </a:r>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Components Used</a:t>
            </a:r>
            <a:endParaRPr lang="en-IN" b="1" dirty="0"/>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Work Completed</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Result Obtained</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832F5BB-F3C2-ED61-EE1D-0435B028B3FC}"/>
            </a:ext>
          </a:extLst>
        </p:cNvPr>
        <p:cNvGrpSpPr/>
        <p:nvPr/>
      </p:nvGrpSpPr>
      <p:grpSpPr>
        <a:xfrm>
          <a:off x="0" y="0"/>
          <a:ext cx="0" cy="0"/>
          <a:chOff x="0" y="0"/>
          <a:chExt cx="0" cy="0"/>
        </a:xfrm>
      </p:grpSpPr>
      <p:sp>
        <p:nvSpPr>
          <p:cNvPr id="67" name="Google Shape;67;p4">
            <a:extLst>
              <a:ext uri="{FF2B5EF4-FFF2-40B4-BE49-F238E27FC236}">
                <a16:creationId xmlns:a16="http://schemas.microsoft.com/office/drawing/2014/main" id="{4C1BE757-A8D5-16E0-D485-8A4E319935FA}"/>
              </a:ext>
            </a:extLst>
          </p:cNvPr>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a:extLst>
              <a:ext uri="{FF2B5EF4-FFF2-40B4-BE49-F238E27FC236}">
                <a16:creationId xmlns:a16="http://schemas.microsoft.com/office/drawing/2014/main" id="{B511AB3B-57C2-41CD-AAC8-4868D7C2DAF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a:extLst>
              <a:ext uri="{FF2B5EF4-FFF2-40B4-BE49-F238E27FC236}">
                <a16:creationId xmlns:a16="http://schemas.microsoft.com/office/drawing/2014/main" id="{5829435D-FE69-D9DC-B522-79471FB22565}"/>
              </a:ext>
            </a:extLst>
          </p:cNvPr>
          <p:cNvSpPr/>
          <p:nvPr/>
        </p:nvSpPr>
        <p:spPr>
          <a:xfrm>
            <a:off x="936240" y="750332"/>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Upto Date:</a:t>
            </a:r>
            <a:endParaRPr sz="288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a:extLst>
              <a:ext uri="{FF2B5EF4-FFF2-40B4-BE49-F238E27FC236}">
                <a16:creationId xmlns:a16="http://schemas.microsoft.com/office/drawing/2014/main" id="{CF7371EF-80DF-048F-9269-C59AE0B76FBB}"/>
              </a:ext>
            </a:extLst>
          </p:cNvPr>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a:extLst>
              <a:ext uri="{FF2B5EF4-FFF2-40B4-BE49-F238E27FC236}">
                <a16:creationId xmlns:a16="http://schemas.microsoft.com/office/drawing/2014/main" id="{09056F36-A064-88EF-6348-5C5BFDF10236}"/>
              </a:ext>
            </a:extLst>
          </p:cNvPr>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a:extLst>
              <a:ext uri="{FF2B5EF4-FFF2-40B4-BE49-F238E27FC236}">
                <a16:creationId xmlns:a16="http://schemas.microsoft.com/office/drawing/2014/main" id="{CB3ED010-6059-C5F9-96C8-89DA415A1848}"/>
              </a:ext>
            </a:extLst>
          </p:cNvPr>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a:extLst>
              <a:ext uri="{FF2B5EF4-FFF2-40B4-BE49-F238E27FC236}">
                <a16:creationId xmlns:a16="http://schemas.microsoft.com/office/drawing/2014/main" id="{3F214108-EC0D-448F-E076-319EFAB83120}"/>
              </a:ext>
            </a:extLst>
          </p:cNvPr>
          <p:cNvSpPr txBox="1"/>
          <p:nvPr/>
        </p:nvSpPr>
        <p:spPr>
          <a:xfrm>
            <a:off x="1568551" y="2302498"/>
            <a:ext cx="10899709" cy="2463326"/>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 </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endParaRPr lang="en-IN"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49100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582-E7ED-B7B2-85B8-DFA4430AF2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DF6738-AC4A-396F-1CC9-339633224398}"/>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E02E07F6-07BB-630B-35B1-F67278D8A66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9CF26030-3925-6BAC-4CA6-E92C79C0F95B}"/>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10" name="Picture 9">
            <a:extLst>
              <a:ext uri="{FF2B5EF4-FFF2-40B4-BE49-F238E27FC236}">
                <a16:creationId xmlns:a16="http://schemas.microsoft.com/office/drawing/2014/main" id="{74A71DD6-25DE-2542-0075-29A0D8C83687}"/>
              </a:ext>
            </a:extLst>
          </p:cNvPr>
          <p:cNvPicPr>
            <a:picLocks noChangeAspect="1"/>
          </p:cNvPicPr>
          <p:nvPr/>
        </p:nvPicPr>
        <p:blipFill>
          <a:blip r:embed="rId2"/>
          <a:stretch>
            <a:fillRect/>
          </a:stretch>
        </p:blipFill>
        <p:spPr>
          <a:xfrm>
            <a:off x="1386912" y="1484478"/>
            <a:ext cx="8610528" cy="3948668"/>
          </a:xfrm>
          <a:prstGeom prst="rect">
            <a:avLst/>
          </a:prstGeom>
        </p:spPr>
      </p:pic>
      <p:pic>
        <p:nvPicPr>
          <p:cNvPr id="12" name="Picture 11">
            <a:extLst>
              <a:ext uri="{FF2B5EF4-FFF2-40B4-BE49-F238E27FC236}">
                <a16:creationId xmlns:a16="http://schemas.microsoft.com/office/drawing/2014/main" id="{F45D91CF-C411-1DD8-E7DE-F3422180C3C7}"/>
              </a:ext>
            </a:extLst>
          </p:cNvPr>
          <p:cNvPicPr>
            <a:picLocks noChangeAspect="1"/>
          </p:cNvPicPr>
          <p:nvPr/>
        </p:nvPicPr>
        <p:blipFill>
          <a:blip r:embed="rId3"/>
          <a:stretch>
            <a:fillRect/>
          </a:stretch>
        </p:blipFill>
        <p:spPr>
          <a:xfrm>
            <a:off x="1358930" y="5427136"/>
            <a:ext cx="8653750" cy="2607413"/>
          </a:xfrm>
          <a:prstGeom prst="rect">
            <a:avLst/>
          </a:prstGeom>
        </p:spPr>
      </p:pic>
    </p:spTree>
    <p:extLst>
      <p:ext uri="{BB962C8B-B14F-4D97-AF65-F5344CB8AC3E}">
        <p14:creationId xmlns:p14="http://schemas.microsoft.com/office/powerpoint/2010/main" val="193385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DE3C-36CE-AA0A-FC8F-FDB4C3F77894}"/>
            </a:ext>
          </a:extLst>
        </p:cNvPr>
        <p:cNvGrpSpPr/>
        <p:nvPr/>
      </p:nvGrpSpPr>
      <p:grpSpPr>
        <a:xfrm>
          <a:off x="0" y="0"/>
          <a:ext cx="0" cy="0"/>
          <a:chOff x="0" y="0"/>
          <a:chExt cx="0" cy="0"/>
        </a:xfrm>
      </p:grpSpPr>
      <p:sp>
        <p:nvSpPr>
          <p:cNvPr id="13" name="Google Shape;145;p10">
            <a:extLst>
              <a:ext uri="{FF2B5EF4-FFF2-40B4-BE49-F238E27FC236}">
                <a16:creationId xmlns:a16="http://schemas.microsoft.com/office/drawing/2014/main" id="{787D229F-69BA-5EDC-3DE7-1B941F1FF67E}"/>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8F7C7AA-BB53-21E3-5876-D792398D7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9E5B5-A61E-42D6-4168-175CA8DECBE5}"/>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1EF86718-9745-CA1E-BFBA-78F56954C33A}"/>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07F0E196-37BB-A0ED-5351-C0A5CF06171E}"/>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11" name="Picture 10">
            <a:extLst>
              <a:ext uri="{FF2B5EF4-FFF2-40B4-BE49-F238E27FC236}">
                <a16:creationId xmlns:a16="http://schemas.microsoft.com/office/drawing/2014/main" id="{9447E07F-017E-76A0-AECA-0ECBDB5565A2}"/>
              </a:ext>
            </a:extLst>
          </p:cNvPr>
          <p:cNvPicPr>
            <a:picLocks noChangeAspect="1"/>
          </p:cNvPicPr>
          <p:nvPr/>
        </p:nvPicPr>
        <p:blipFill>
          <a:blip r:embed="rId2"/>
          <a:stretch>
            <a:fillRect/>
          </a:stretch>
        </p:blipFill>
        <p:spPr>
          <a:xfrm>
            <a:off x="619374" y="2442650"/>
            <a:ext cx="6428911" cy="4567750"/>
          </a:xfrm>
          <a:prstGeom prst="rect">
            <a:avLst/>
          </a:prstGeom>
        </p:spPr>
      </p:pic>
      <p:pic>
        <p:nvPicPr>
          <p:cNvPr id="15" name="Picture 14">
            <a:extLst>
              <a:ext uri="{FF2B5EF4-FFF2-40B4-BE49-F238E27FC236}">
                <a16:creationId xmlns:a16="http://schemas.microsoft.com/office/drawing/2014/main" id="{8841B9A2-E4E1-D2FA-9277-E081D3CF6BE3}"/>
              </a:ext>
            </a:extLst>
          </p:cNvPr>
          <p:cNvPicPr>
            <a:picLocks noChangeAspect="1"/>
          </p:cNvPicPr>
          <p:nvPr/>
        </p:nvPicPr>
        <p:blipFill>
          <a:blip r:embed="rId3"/>
          <a:stretch>
            <a:fillRect/>
          </a:stretch>
        </p:blipFill>
        <p:spPr>
          <a:xfrm>
            <a:off x="7765973" y="2439792"/>
            <a:ext cx="6402812" cy="4631568"/>
          </a:xfrm>
          <a:prstGeom prst="rect">
            <a:avLst/>
          </a:prstGeom>
        </p:spPr>
      </p:pic>
      <p:sp>
        <p:nvSpPr>
          <p:cNvPr id="16" name="TextBox 15">
            <a:extLst>
              <a:ext uri="{FF2B5EF4-FFF2-40B4-BE49-F238E27FC236}">
                <a16:creationId xmlns:a16="http://schemas.microsoft.com/office/drawing/2014/main" id="{B222282C-69FE-90A8-903C-AF951DD1E8CD}"/>
              </a:ext>
            </a:extLst>
          </p:cNvPr>
          <p:cNvSpPr txBox="1"/>
          <p:nvPr/>
        </p:nvSpPr>
        <p:spPr>
          <a:xfrm>
            <a:off x="2286000" y="1996440"/>
            <a:ext cx="289560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If Object distance is under 15 cm</a:t>
            </a:r>
            <a:endParaRPr lang="en-IN"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323B95E-F352-2A65-6C7C-84B45B4772BD}"/>
              </a:ext>
            </a:extLst>
          </p:cNvPr>
          <p:cNvSpPr txBox="1"/>
          <p:nvPr/>
        </p:nvSpPr>
        <p:spPr>
          <a:xfrm>
            <a:off x="9170670" y="1994952"/>
            <a:ext cx="3630930" cy="307777"/>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If Object distance is more than15 cm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0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1454944"/>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174438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dirty="0">
                <a:solidFill>
                  <a:schemeClr val="accent1"/>
                </a:solidFill>
                <a:latin typeface="Aparajita"/>
                <a:ea typeface="Aparajita"/>
                <a:cs typeface="Aparajita"/>
                <a:sym typeface="Aparajita"/>
              </a:rPr>
              <a:t>Conclusion</a:t>
            </a:r>
            <a:endParaRPr dirty="0"/>
          </a:p>
        </p:txBody>
      </p:sp>
      <p:sp>
        <p:nvSpPr>
          <p:cNvPr id="179" name="Google Shape;179;p13"/>
          <p:cNvSpPr/>
          <p:nvPr/>
        </p:nvSpPr>
        <p:spPr>
          <a:xfrm>
            <a:off x="864036" y="3343396"/>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Agribot aims to revolutionize rice farming by utilizing data monitoring to optimize crop quality and promote sustainable practices. By addressing the inefficiencies and challenges in traditional rice farming, Agribot seeks to improve yields and achieve high-quality production while ensuring environmental stewardship. The machine learning model is still under development and requires important changes.</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382704" y="1088793"/>
            <a:ext cx="12536245" cy="3416279"/>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18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1800" dirty="0">
                <a:latin typeface="Times New Roman" panose="02020603050405020304" pitchFamily="18" charset="0"/>
                <a:ea typeface="Calibri" panose="020F0502020204030204" pitchFamily="34" charset="0"/>
                <a:cs typeface="Times New Roman" panose="02020603050405020304" pitchFamily="18" charset="0"/>
              </a:rPr>
              <a:t> Abd-</a:t>
            </a:r>
            <a:r>
              <a:rPr lang="en-IN" sz="18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18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18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18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1800" dirty="0">
                <a:latin typeface="Times New Roman" panose="02020603050405020304" pitchFamily="18" charset="0"/>
                <a:ea typeface="Calibri" panose="020F0502020204030204" pitchFamily="34" charset="0"/>
                <a:cs typeface="Times New Roman" panose="02020603050405020304" pitchFamily="18" charset="0"/>
              </a:rPr>
              <a:t> Kumar </a:t>
            </a:r>
            <a:r>
              <a:rPr lang="en-IN" sz="18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18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18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18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1800" dirty="0" err="1">
                <a:latin typeface="Times New Roman" panose="02020603050405020304" pitchFamily="18" charset="0"/>
                <a:ea typeface="Calibri" panose="020F0502020204030204" pitchFamily="34" charset="0"/>
                <a:cs typeface="Times New Roman" panose="02020603050405020304" pitchFamily="18" charset="0"/>
              </a:rPr>
              <a:t>Dr.</a:t>
            </a:r>
            <a:r>
              <a:rPr lang="en-IN" sz="18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
        <p:nvSpPr>
          <p:cNvPr id="2" name="Google Shape;188;p14">
            <a:extLst>
              <a:ext uri="{FF2B5EF4-FFF2-40B4-BE49-F238E27FC236}">
                <a16:creationId xmlns:a16="http://schemas.microsoft.com/office/drawing/2014/main" id="{BA2E25BC-75E3-1662-4524-695B58EF4056}"/>
              </a:ext>
            </a:extLst>
          </p:cNvPr>
          <p:cNvSpPr/>
          <p:nvPr/>
        </p:nvSpPr>
        <p:spPr>
          <a:xfrm>
            <a:off x="395061" y="4363464"/>
            <a:ext cx="12536245" cy="3544520"/>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835"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240914" y="629107"/>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dirty="0">
                <a:solidFill>
                  <a:schemeClr val="accent1"/>
                </a:solidFill>
                <a:latin typeface="Aparajita"/>
                <a:ea typeface="Aparajita"/>
                <a:cs typeface="Aparajita"/>
                <a:sym typeface="Aparajita"/>
              </a:rPr>
              <a:t>Introduction</a:t>
            </a:r>
            <a:endParaRPr dirty="0"/>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endParaRPr sz="2068" dirty="0">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6" name="Google Shape;56;p3"/>
          <p:cNvSpPr txBox="1"/>
          <p:nvPr/>
        </p:nvSpPr>
        <p:spPr>
          <a:xfrm>
            <a:off x="4527914" y="1578303"/>
            <a:ext cx="8108093" cy="5909270"/>
          </a:xfrm>
          <a:prstGeom prst="rect">
            <a:avLst/>
          </a:prstGeom>
          <a:noFill/>
          <a:ln>
            <a:noFill/>
          </a:ln>
        </p:spPr>
        <p:txBody>
          <a:bodyPr spcFirstLastPara="1" wrap="square" lIns="91425" tIns="45700" rIns="91425" bIns="45700" anchor="t" anchorCtr="0">
            <a:spAutoFit/>
          </a:bodyPr>
          <a:lstStyle/>
          <a:p>
            <a:r>
              <a:rPr lang="en-US" sz="18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800" dirty="0">
              <a:latin typeface="Times New Roman" panose="02020603050405020304" pitchFamily="18" charset="0"/>
            </a:endParaRPr>
          </a:p>
          <a:p>
            <a:r>
              <a:rPr lang="en-US" sz="18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800" dirty="0">
              <a:latin typeface="Times New Roman" panose="02020603050405020304" pitchFamily="18" charset="0"/>
            </a:endParaRPr>
          </a:p>
          <a:p>
            <a:r>
              <a:rPr lang="en-US" sz="18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8F98619F-C741-5C0A-C904-8FEE6D870897}"/>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B2C97D9B-9033-152D-9279-D6DC412F752D}"/>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B6054D6D-F8ED-CB45-D07B-2E7B6FF27A9C}"/>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a:extLst>
              <a:ext uri="{FF2B5EF4-FFF2-40B4-BE49-F238E27FC236}">
                <a16:creationId xmlns:a16="http://schemas.microsoft.com/office/drawing/2014/main" id="{493807D6-5620-29A1-FE0F-7AF62B65D62F}"/>
              </a:ext>
            </a:extLst>
          </p:cNvPr>
          <p:cNvSpPr/>
          <p:nvPr/>
        </p:nvSpPr>
        <p:spPr>
          <a:xfrm>
            <a:off x="757356" y="40336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Detail of the Project :</a:t>
            </a:r>
            <a:endParaRPr dirty="0"/>
          </a:p>
        </p:txBody>
      </p:sp>
      <p:sp>
        <p:nvSpPr>
          <p:cNvPr id="147" name="Google Shape;147;p10">
            <a:extLst>
              <a:ext uri="{FF2B5EF4-FFF2-40B4-BE49-F238E27FC236}">
                <a16:creationId xmlns:a16="http://schemas.microsoft.com/office/drawing/2014/main" id="{1DEDD0A3-080C-5D87-0D1A-90EF0C73EAD3}"/>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D5FF3AF-A550-55F2-584D-6513C835D1DC}"/>
              </a:ext>
            </a:extLst>
          </p:cNvPr>
          <p:cNvSpPr txBox="1"/>
          <p:nvPr/>
        </p:nvSpPr>
        <p:spPr>
          <a:xfrm>
            <a:off x="6202680" y="1600200"/>
            <a:ext cx="8153400" cy="563231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Microcomputer: </a:t>
            </a:r>
            <a:r>
              <a:rPr lang="en-IN" sz="1800" dirty="0">
                <a:latin typeface="Times New Roman" panose="02020603050405020304" pitchFamily="18" charset="0"/>
                <a:cs typeface="Times New Roman" panose="02020603050405020304" pitchFamily="18" charset="0"/>
              </a:rPr>
              <a:t>Functions like a small desktop PC.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System on Chip (SoC): </a:t>
            </a:r>
            <a:r>
              <a:rPr lang="en-IN" sz="1800" dirty="0">
                <a:latin typeface="Times New Roman" panose="02020603050405020304" pitchFamily="18" charset="0"/>
                <a:cs typeface="Times New Roman" panose="02020603050405020304" pitchFamily="18" charset="0"/>
              </a:rPr>
              <a:t>Broadcom BCM2711 integrates CPU, GPU, memory, and I/0 controllers.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Operating System: </a:t>
            </a:r>
            <a:r>
              <a:rPr lang="en-IN" sz="1800" dirty="0">
                <a:latin typeface="Times New Roman" panose="02020603050405020304" pitchFamily="18" charset="0"/>
                <a:cs typeface="Times New Roman" panose="02020603050405020304" pitchFamily="18" charset="0"/>
              </a:rPr>
              <a:t>Typically runs on Raspberry Pi OS (Linux based).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GPIO Pins</a:t>
            </a:r>
            <a:r>
              <a:rPr lang="en-IN" sz="1800" dirty="0">
                <a:latin typeface="Times New Roman" panose="02020603050405020304" pitchFamily="18" charset="0"/>
                <a:cs typeface="Times New Roman" panose="02020603050405020304" pitchFamily="18" charset="0"/>
              </a:rPr>
              <a:t>: Allows interfacing with other hardware components </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Specifications</a:t>
            </a:r>
          </a:p>
          <a:p>
            <a:r>
              <a:rPr lang="en-IN"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Processor: </a:t>
            </a:r>
            <a:r>
              <a:rPr lang="en-IN" sz="1800" dirty="0">
                <a:latin typeface="Times New Roman" panose="02020603050405020304" pitchFamily="18" charset="0"/>
                <a:cs typeface="Times New Roman" panose="02020603050405020304" pitchFamily="18" charset="0"/>
              </a:rPr>
              <a:t>Quad-core Cortex-A72 (ARM v8) 64-bit SoC @ 1.5GHz or 1.8GHz</a:t>
            </a:r>
            <a:r>
              <a:rPr lang="en-IN" sz="18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Memory:</a:t>
            </a:r>
            <a:r>
              <a:rPr lang="en-IN" sz="1800" dirty="0">
                <a:latin typeface="Times New Roman" panose="02020603050405020304" pitchFamily="18" charset="0"/>
                <a:cs typeface="Times New Roman" panose="02020603050405020304" pitchFamily="18" charset="0"/>
              </a:rPr>
              <a:t> 1GB, 2GB, 4GB, or 8GB LPDDR4-3200 SDRAM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Wireless: </a:t>
            </a:r>
            <a:r>
              <a:rPr lang="en-IN" sz="1800" dirty="0">
                <a:latin typeface="Times New Roman" panose="02020603050405020304" pitchFamily="18" charset="0"/>
                <a:cs typeface="Times New Roman" panose="02020603050405020304" pitchFamily="18" charset="0"/>
              </a:rPr>
              <a:t>2.4 GHz and 5.0 GHz IEEE 802.11ac, Bluetooth 5.0, BLE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Ethernet: </a:t>
            </a:r>
            <a:r>
              <a:rPr lang="en-IN" sz="1800" dirty="0">
                <a:latin typeface="Times New Roman" panose="02020603050405020304" pitchFamily="18" charset="0"/>
                <a:cs typeface="Times New Roman" panose="02020603050405020304" pitchFamily="18" charset="0"/>
              </a:rPr>
              <a:t>Gigabit Ethernet.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USB Ports: </a:t>
            </a:r>
            <a:r>
              <a:rPr lang="en-IN" sz="1800" dirty="0">
                <a:latin typeface="Times New Roman" panose="02020603050405020304" pitchFamily="18" charset="0"/>
                <a:cs typeface="Times New Roman" panose="02020603050405020304" pitchFamily="18" charset="0"/>
              </a:rPr>
              <a:t>2 USB 3.0 and 2 USB 2.0 ports.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Video Output: </a:t>
            </a:r>
            <a:r>
              <a:rPr lang="en-IN" sz="1800" dirty="0">
                <a:latin typeface="Times New Roman" panose="02020603050405020304" pitchFamily="18" charset="0"/>
                <a:cs typeface="Times New Roman" panose="02020603050405020304" pitchFamily="18" charset="0"/>
              </a:rPr>
              <a:t>2 micro-HDMI ports supporting up to 4Kp60.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Storage: </a:t>
            </a:r>
            <a:r>
              <a:rPr lang="en-IN" sz="1800" dirty="0">
                <a:latin typeface="Times New Roman" panose="02020603050405020304" pitchFamily="18" charset="0"/>
                <a:cs typeface="Times New Roman" panose="02020603050405020304" pitchFamily="18" charset="0"/>
              </a:rPr>
              <a:t>Micro-SD card slot.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Power Supply: </a:t>
            </a:r>
            <a:r>
              <a:rPr lang="en-IN" sz="1800" dirty="0">
                <a:latin typeface="Times New Roman" panose="02020603050405020304" pitchFamily="18" charset="0"/>
                <a:cs typeface="Times New Roman" panose="02020603050405020304" pitchFamily="18" charset="0"/>
              </a:rPr>
              <a:t>5V DC via USB-C connector (minimum 3A). </a:t>
            </a:r>
          </a:p>
          <a:p>
            <a:pPr marL="285750"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Other Ports: </a:t>
            </a:r>
            <a:r>
              <a:rPr lang="en-IN" sz="1800" dirty="0">
                <a:latin typeface="Times New Roman" panose="02020603050405020304" pitchFamily="18" charset="0"/>
                <a:cs typeface="Times New Roman" panose="02020603050405020304" pitchFamily="18" charset="0"/>
              </a:rPr>
              <a:t>MIPI DSI display port, MIPI CSI camera port, 4-pole stereo audio and composite video port.</a:t>
            </a:r>
          </a:p>
        </p:txBody>
      </p:sp>
      <p:pic>
        <p:nvPicPr>
          <p:cNvPr id="1030" name="Picture 6" descr="Raspberry Pi 4 Specifications">
            <a:extLst>
              <a:ext uri="{FF2B5EF4-FFF2-40B4-BE49-F238E27FC236}">
                <a16:creationId xmlns:a16="http://schemas.microsoft.com/office/drawing/2014/main" id="{E6A1A292-4B21-521D-FE3C-A8FFE23EB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 y="2797105"/>
            <a:ext cx="5438775" cy="3238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97C3AA-1B33-E2C7-1643-F89C5D9332D5}"/>
              </a:ext>
            </a:extLst>
          </p:cNvPr>
          <p:cNvSpPr txBox="1"/>
          <p:nvPr/>
        </p:nvSpPr>
        <p:spPr>
          <a:xfrm>
            <a:off x="762000" y="141732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Raspberry PI 4 Model B</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73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ED5C527E-AAEB-D7E6-E04C-056E8145CA5F}"/>
            </a:ext>
          </a:extLst>
        </p:cNvPr>
        <p:cNvGrpSpPr/>
        <p:nvPr/>
      </p:nvGrpSpPr>
      <p:grpSpPr>
        <a:xfrm>
          <a:off x="0" y="0"/>
          <a:ext cx="0" cy="0"/>
          <a:chOff x="0" y="0"/>
          <a:chExt cx="0" cy="0"/>
        </a:xfrm>
      </p:grpSpPr>
      <p:sp>
        <p:nvSpPr>
          <p:cNvPr id="144" name="Google Shape;144;p10">
            <a:extLst>
              <a:ext uri="{FF2B5EF4-FFF2-40B4-BE49-F238E27FC236}">
                <a16:creationId xmlns:a16="http://schemas.microsoft.com/office/drawing/2014/main" id="{5F5AC28E-9821-C2AD-090B-59C9F97195BE}"/>
              </a:ext>
            </a:extLst>
          </p:cNvPr>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a:extLst>
              <a:ext uri="{FF2B5EF4-FFF2-40B4-BE49-F238E27FC236}">
                <a16:creationId xmlns:a16="http://schemas.microsoft.com/office/drawing/2014/main" id="{0A4D46B6-F313-A03E-115E-18E4007AF92D}"/>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a:extLst>
              <a:ext uri="{FF2B5EF4-FFF2-40B4-BE49-F238E27FC236}">
                <a16:creationId xmlns:a16="http://schemas.microsoft.com/office/drawing/2014/main" id="{73B4F887-0CE5-44BC-46AC-259A572AE9CF}"/>
              </a:ext>
            </a:extLst>
          </p:cNvPr>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DB02DF9-515A-E06F-0612-5D3BBE372A81}"/>
              </a:ext>
            </a:extLst>
          </p:cNvPr>
          <p:cNvSpPr txBox="1"/>
          <p:nvPr/>
        </p:nvSpPr>
        <p:spPr>
          <a:xfrm>
            <a:off x="5928360" y="1600200"/>
            <a:ext cx="8351520" cy="501675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Working Principle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The trigger pin sends a 10 us pulse to emit ultrasonic waves at 40 kHz. </a:t>
            </a:r>
          </a:p>
          <a:p>
            <a:pPr marL="342900" indent="-342900">
              <a:buAutoNum type="arabicPeriod"/>
            </a:pPr>
            <a:r>
              <a:rPr lang="en-US" sz="2000" dirty="0">
                <a:latin typeface="Times New Roman" panose="02020603050405020304" pitchFamily="18" charset="0"/>
                <a:cs typeface="Times New Roman" panose="02020603050405020304" pitchFamily="18" charset="0"/>
              </a:rPr>
              <a:t>The sensor transmits an 8-cycle burst of ultrasonic sound waves. </a:t>
            </a:r>
          </a:p>
          <a:p>
            <a:pPr marL="342900" indent="-342900">
              <a:buAutoNum type="arabicPeriod"/>
            </a:pPr>
            <a:r>
              <a:rPr lang="en-US" sz="2000" dirty="0">
                <a:latin typeface="Times New Roman" panose="02020603050405020304" pitchFamily="18" charset="0"/>
                <a:cs typeface="Times New Roman" panose="02020603050405020304" pitchFamily="18" charset="0"/>
              </a:rPr>
              <a:t>When these waves hit an object, they reflect back to the sensor. </a:t>
            </a:r>
          </a:p>
          <a:p>
            <a:pPr marL="342900" indent="-342900">
              <a:buAutoNum type="arabicPeriod"/>
            </a:pPr>
            <a:r>
              <a:rPr lang="en-US" sz="2000" dirty="0">
                <a:latin typeface="Times New Roman" panose="02020603050405020304" pitchFamily="18" charset="0"/>
                <a:cs typeface="Times New Roman" panose="02020603050405020304" pitchFamily="18" charset="0"/>
              </a:rPr>
              <a:t>The echo pin receives the reflected waves, and the sensor calculates echo pin receive the distance based on the time difference between sending and receiving the pulse.</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1.   Operating Voltage: </a:t>
            </a:r>
            <a:r>
              <a:rPr lang="en-IN" sz="2000" dirty="0">
                <a:latin typeface="Times New Roman" panose="02020603050405020304" pitchFamily="18" charset="0"/>
                <a:cs typeface="Times New Roman" panose="02020603050405020304" pitchFamily="18" charset="0"/>
              </a:rPr>
              <a:t>5V DC, Operating Current: 15 mA.</a:t>
            </a:r>
          </a:p>
          <a:p>
            <a:r>
              <a:rPr lang="en-US" sz="2000" b="1" dirty="0">
                <a:latin typeface="Times New Roman" panose="02020603050405020304" pitchFamily="18" charset="0"/>
                <a:cs typeface="Times New Roman" panose="02020603050405020304" pitchFamily="18" charset="0"/>
              </a:rPr>
              <a:t>2.   Ultrasonic Frequency: </a:t>
            </a:r>
            <a:r>
              <a:rPr lang="en-US" sz="2000" dirty="0">
                <a:latin typeface="Times New Roman" panose="02020603050405020304" pitchFamily="18" charset="0"/>
                <a:cs typeface="Times New Roman" panose="02020603050405020304" pitchFamily="18" charset="0"/>
              </a:rPr>
              <a:t>40 kHz, with a measuring range of 2 cm to 400 cm.</a:t>
            </a:r>
          </a:p>
          <a:p>
            <a:r>
              <a:rPr lang="en-US" sz="2000" b="1" dirty="0">
                <a:latin typeface="Times New Roman" panose="02020603050405020304" pitchFamily="18" charset="0"/>
                <a:cs typeface="Times New Roman" panose="02020603050405020304" pitchFamily="18" charset="0"/>
              </a:rPr>
              <a:t>3.   Accuracy:</a:t>
            </a:r>
            <a:r>
              <a:rPr lang="en-US" sz="2000" dirty="0">
                <a:latin typeface="Times New Roman" panose="02020603050405020304" pitchFamily="18" charset="0"/>
                <a:cs typeface="Times New Roman" panose="02020603050405020304" pitchFamily="18" charset="0"/>
              </a:rPr>
              <a:t> ±3 mm, with a measuring angle of 15 degrees.</a:t>
            </a:r>
          </a:p>
          <a:p>
            <a:r>
              <a:rPr lang="en-US" sz="2000" b="1" dirty="0">
                <a:latin typeface="Times New Roman" panose="02020603050405020304" pitchFamily="18" charset="0"/>
                <a:cs typeface="Times New Roman" panose="02020603050405020304" pitchFamily="18" charset="0"/>
              </a:rPr>
              <a:t>4.   Trigger Pulse Duration: </a:t>
            </a:r>
            <a:r>
              <a:rPr lang="en-US" sz="2000" dirty="0">
                <a:latin typeface="Times New Roman" panose="02020603050405020304" pitchFamily="18" charset="0"/>
                <a:cs typeface="Times New Roman" panose="02020603050405020304" pitchFamily="18" charset="0"/>
              </a:rPr>
              <a:t>10 us, Echo Pulse Output proportional to distance                             measured.</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FF2735-0EDA-357F-68CA-C9C7D06C309E}"/>
              </a:ext>
            </a:extLst>
          </p:cNvPr>
          <p:cNvSpPr txBox="1"/>
          <p:nvPr/>
        </p:nvSpPr>
        <p:spPr>
          <a:xfrm>
            <a:off x="716280" y="701040"/>
            <a:ext cx="43586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Ultrasonic Sensor (HC-SR04)</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CAB387-BFA2-A94E-5716-49DFADCC658E}"/>
              </a:ext>
            </a:extLst>
          </p:cNvPr>
          <p:cNvPicPr>
            <a:picLocks noChangeAspect="1"/>
          </p:cNvPicPr>
          <p:nvPr/>
        </p:nvPicPr>
        <p:blipFill>
          <a:blip r:embed="rId3"/>
          <a:stretch>
            <a:fillRect/>
          </a:stretch>
        </p:blipFill>
        <p:spPr>
          <a:xfrm>
            <a:off x="245689" y="2435661"/>
            <a:ext cx="5436982" cy="3345835"/>
          </a:xfrm>
          <a:prstGeom prst="rect">
            <a:avLst/>
          </a:prstGeom>
        </p:spPr>
      </p:pic>
    </p:spTree>
    <p:extLst>
      <p:ext uri="{BB962C8B-B14F-4D97-AF65-F5344CB8AC3E}">
        <p14:creationId xmlns:p14="http://schemas.microsoft.com/office/powerpoint/2010/main" val="3755104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2626</Words>
  <Application>Microsoft Office PowerPoint</Application>
  <PresentationFormat>Custom</PresentationFormat>
  <Paragraphs>291</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Noto Sans Symbols</vt:lpstr>
      <vt:lpstr>Arial</vt:lpstr>
      <vt:lpstr>Aparajita</vt:lpstr>
      <vt:lpstr>Calibri</vt:lpstr>
      <vt:lpstr>Times New Roman</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23</cp:revision>
  <cp:lastPrinted>2024-10-24T16:27:04Z</cp:lastPrinted>
  <dcterms:created xsi:type="dcterms:W3CDTF">2024-06-28T04:26:04Z</dcterms:created>
  <dcterms:modified xsi:type="dcterms:W3CDTF">2024-10-26T16:37:02Z</dcterms:modified>
</cp:coreProperties>
</file>