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77" r:id="rId2"/>
    <p:sldId id="256" r:id="rId3"/>
    <p:sldId id="257" r:id="rId4"/>
    <p:sldId id="258" r:id="rId5"/>
    <p:sldId id="259" r:id="rId6"/>
    <p:sldId id="260" r:id="rId7"/>
    <p:sldId id="261" r:id="rId8"/>
    <p:sldId id="262" r:id="rId9"/>
    <p:sldId id="263" r:id="rId10"/>
    <p:sldId id="264" r:id="rId11"/>
    <p:sldId id="276" r:id="rId12"/>
    <p:sldId id="265" r:id="rId13"/>
    <p:sldId id="266" r:id="rId14"/>
    <p:sldId id="267" r:id="rId15"/>
    <p:sldId id="268" r:id="rId16"/>
    <p:sldId id="269" r:id="rId17"/>
    <p:sldId id="270" r:id="rId18"/>
    <p:sldId id="274" r:id="rId19"/>
    <p:sldId id="272" r:id="rId20"/>
  </p:sldIdLst>
  <p:sldSz cx="14630400" cy="8229600"/>
  <p:notesSz cx="8229600" cy="14630400"/>
  <p:embeddedFontLst>
    <p:embeddedFont>
      <p:font typeface="Aparajita" panose="02020603050405020304" pitchFamily="18" charset="0"/>
      <p:regular r:id="rId22"/>
      <p:bold r:id="rId23"/>
      <p:italic r:id="rId24"/>
      <p:boldItalic r:id="rId25"/>
    </p:embeddedFont>
    <p:embeddedFont>
      <p:font typeface="Gelasi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g3cm7Xvjkc6U0sK+jP/1ydJjPYV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bhav Nrupnarayan" initials="VN" lastIdx="1" clrIdx="0">
    <p:extLst>
      <p:ext uri="{19B8F6BF-5375-455C-9EA6-DF929625EA0E}">
        <p15:presenceInfo xmlns:p15="http://schemas.microsoft.com/office/powerpoint/2012/main" userId="2367d97497f38a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A31E63-AD88-464B-A117-9B8DE1D188AD}">
  <a:tblStyle styleId="{EFA31E63-AD88-464B-A117-9B8DE1D188A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7" d="100"/>
          <a:sy n="67" d="100"/>
        </p:scale>
        <p:origin x="7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bhav Nrupnarayan" userId="2367d97497f38afe" providerId="LiveId" clId="{FB1E8A90-0B55-4DFB-B0E4-7B0ED8C5964C}"/>
    <pc:docChg chg="undo custSel modSld">
      <pc:chgData name="Vaibhav Nrupnarayan" userId="2367d97497f38afe" providerId="LiveId" clId="{FB1E8A90-0B55-4DFB-B0E4-7B0ED8C5964C}" dt="2024-08-24T04:55:24.237" v="120" actId="20577"/>
      <pc:docMkLst>
        <pc:docMk/>
      </pc:docMkLst>
      <pc:sldChg chg="addSp delSp modSp mod">
        <pc:chgData name="Vaibhav Nrupnarayan" userId="2367d97497f38afe" providerId="LiveId" clId="{FB1E8A90-0B55-4DFB-B0E4-7B0ED8C5964C}" dt="2024-08-24T04:55:24.237" v="120" actId="20577"/>
        <pc:sldMkLst>
          <pc:docMk/>
          <pc:sldMk cId="0" sldId="265"/>
        </pc:sldMkLst>
        <pc:spChg chg="mod">
          <ac:chgData name="Vaibhav Nrupnarayan" userId="2367d97497f38afe" providerId="LiveId" clId="{FB1E8A90-0B55-4DFB-B0E4-7B0ED8C5964C}" dt="2024-08-24T04:55:24.237" v="120" actId="20577"/>
          <ac:spMkLst>
            <pc:docMk/>
            <pc:sldMk cId="0" sldId="265"/>
            <ac:spMk id="3" creationId="{03481D8E-B8F9-A982-F167-5D785BFE8767}"/>
          </ac:spMkLst>
        </pc:spChg>
        <pc:spChg chg="add del">
          <ac:chgData name="Vaibhav Nrupnarayan" userId="2367d97497f38afe" providerId="LiveId" clId="{FB1E8A90-0B55-4DFB-B0E4-7B0ED8C5964C}" dt="2024-08-24T04:46:37.746" v="40" actId="478"/>
          <ac:spMkLst>
            <pc:docMk/>
            <pc:sldMk cId="0" sldId="265"/>
            <ac:spMk id="5" creationId="{01900121-69B9-8636-62AE-5A825D047FCF}"/>
          </ac:spMkLst>
        </pc:spChg>
        <pc:spChg chg="add del mod">
          <ac:chgData name="Vaibhav Nrupnarayan" userId="2367d97497f38afe" providerId="LiveId" clId="{FB1E8A90-0B55-4DFB-B0E4-7B0ED8C5964C}" dt="2024-08-24T04:47:03.591" v="44" actId="478"/>
          <ac:spMkLst>
            <pc:docMk/>
            <pc:sldMk cId="0" sldId="265"/>
            <ac:spMk id="7" creationId="{5C50A8EB-DEB7-B547-DF8C-CFE1D6E003EC}"/>
          </ac:spMkLst>
        </pc:spChg>
        <pc:spChg chg="add mod">
          <ac:chgData name="Vaibhav Nrupnarayan" userId="2367d97497f38afe" providerId="LiveId" clId="{FB1E8A90-0B55-4DFB-B0E4-7B0ED8C5964C}" dt="2024-08-24T04:48:19.277" v="66" actId="14100"/>
          <ac:spMkLst>
            <pc:docMk/>
            <pc:sldMk cId="0" sldId="265"/>
            <ac:spMk id="8" creationId="{6C98F0B1-E5DC-8451-6127-0451E76A9867}"/>
          </ac:spMkLst>
        </pc:spChg>
        <pc:spChg chg="add mod">
          <ac:chgData name="Vaibhav Nrupnarayan" userId="2367d97497f38afe" providerId="LiveId" clId="{FB1E8A90-0B55-4DFB-B0E4-7B0ED8C5964C}" dt="2024-08-24T04:48:08.595" v="64" actId="1076"/>
          <ac:spMkLst>
            <pc:docMk/>
            <pc:sldMk cId="0" sldId="265"/>
            <ac:spMk id="9" creationId="{FD35EB00-160A-A08F-EAA4-2226DB3236D7}"/>
          </ac:spMkLst>
        </pc:spChg>
        <pc:spChg chg="del">
          <ac:chgData name="Vaibhav Nrupnarayan" userId="2367d97497f38afe" providerId="LiveId" clId="{FB1E8A90-0B55-4DFB-B0E4-7B0ED8C5964C}" dt="2024-08-24T04:52:50.632" v="75" actId="21"/>
          <ac:spMkLst>
            <pc:docMk/>
            <pc:sldMk cId="0" sldId="265"/>
            <ac:spMk id="10" creationId="{36AE9F9A-A4A8-2204-1BFC-3B57B6CC0E5F}"/>
          </ac:spMkLst>
        </pc:spChg>
        <pc:spChg chg="add mod">
          <ac:chgData name="Vaibhav Nrupnarayan" userId="2367d97497f38afe" providerId="LiveId" clId="{FB1E8A90-0B55-4DFB-B0E4-7B0ED8C5964C}" dt="2024-08-24T04:54:38.635" v="114" actId="1076"/>
          <ac:spMkLst>
            <pc:docMk/>
            <pc:sldMk cId="0" sldId="265"/>
            <ac:spMk id="11" creationId="{36AE9F9A-A4A8-2204-1BFC-3B57B6CC0E5F}"/>
          </ac:spMkLst>
        </pc:spChg>
        <pc:spChg chg="mod">
          <ac:chgData name="Vaibhav Nrupnarayan" userId="2367d97497f38afe" providerId="LiveId" clId="{FB1E8A90-0B55-4DFB-B0E4-7B0ED8C5964C}" dt="2024-08-24T04:53:14.419" v="78" actId="1076"/>
          <ac:spMkLst>
            <pc:docMk/>
            <pc:sldMk cId="0" sldId="265"/>
            <ac:spMk id="12" creationId="{28EA788F-56E3-83AF-C607-EBB04F13AA06}"/>
          </ac:spMkLst>
        </pc:spChg>
        <pc:spChg chg="add mod">
          <ac:chgData name="Vaibhav Nrupnarayan" userId="2367d97497f38afe" providerId="LiveId" clId="{FB1E8A90-0B55-4DFB-B0E4-7B0ED8C5964C}" dt="2024-08-24T04:54:29.730" v="112" actId="1076"/>
          <ac:spMkLst>
            <pc:docMk/>
            <pc:sldMk cId="0" sldId="265"/>
            <ac:spMk id="13" creationId="{A2CE0515-DABB-AE11-2397-14604D0CA3C8}"/>
          </ac:spMkLst>
        </pc:spChg>
        <pc:spChg chg="add mod">
          <ac:chgData name="Vaibhav Nrupnarayan" userId="2367d97497f38afe" providerId="LiveId" clId="{FB1E8A90-0B55-4DFB-B0E4-7B0ED8C5964C}" dt="2024-08-24T04:54:47.834" v="117" actId="14100"/>
          <ac:spMkLst>
            <pc:docMk/>
            <pc:sldMk cId="0" sldId="265"/>
            <ac:spMk id="16" creationId="{03909E62-7F4C-0820-1284-A1F14E3AADE0}"/>
          </ac:spMkLst>
        </pc:spChg>
        <pc:spChg chg="del">
          <ac:chgData name="Vaibhav Nrupnarayan" userId="2367d97497f38afe" providerId="LiveId" clId="{FB1E8A90-0B55-4DFB-B0E4-7B0ED8C5964C}" dt="2024-08-24T04:46:20.464" v="37" actId="478"/>
          <ac:spMkLst>
            <pc:docMk/>
            <pc:sldMk cId="0" sldId="265"/>
            <ac:spMk id="18" creationId="{CF2D3456-6FB2-4380-FEA9-DE6D0AA48CF9}"/>
          </ac:spMkLst>
        </pc:spChg>
        <pc:spChg chg="del">
          <ac:chgData name="Vaibhav Nrupnarayan" userId="2367d97497f38afe" providerId="LiveId" clId="{FB1E8A90-0B55-4DFB-B0E4-7B0ED8C5964C}" dt="2024-08-24T04:46:21.230" v="38" actId="478"/>
          <ac:spMkLst>
            <pc:docMk/>
            <pc:sldMk cId="0" sldId="265"/>
            <ac:spMk id="20" creationId="{8699FBEB-823E-99BE-CEC5-4D80857BF181}"/>
          </ac:spMkLst>
        </pc:spChg>
        <pc:spChg chg="mod">
          <ac:chgData name="Vaibhav Nrupnarayan" userId="2367d97497f38afe" providerId="LiveId" clId="{FB1E8A90-0B55-4DFB-B0E4-7B0ED8C5964C}" dt="2024-08-24T04:54:32.115" v="113" actId="14100"/>
          <ac:spMkLst>
            <pc:docMk/>
            <pc:sldMk cId="0" sldId="265"/>
            <ac:spMk id="21" creationId="{8B072D66-11D5-AEEC-EB44-DB1A61F20BA7}"/>
          </ac:spMkLst>
        </pc:spChg>
        <pc:spChg chg="mod">
          <ac:chgData name="Vaibhav Nrupnarayan" userId="2367d97497f38afe" providerId="LiveId" clId="{FB1E8A90-0B55-4DFB-B0E4-7B0ED8C5964C}" dt="2024-08-24T04:53:08.067" v="77" actId="1076"/>
          <ac:spMkLst>
            <pc:docMk/>
            <pc:sldMk cId="0" sldId="265"/>
            <ac:spMk id="23" creationId="{87EFB2A0-5105-1493-3527-B33FF8129E8A}"/>
          </ac:spMkLst>
        </pc:spChg>
        <pc:spChg chg="del">
          <ac:chgData name="Vaibhav Nrupnarayan" userId="2367d97497f38afe" providerId="LiveId" clId="{FB1E8A90-0B55-4DFB-B0E4-7B0ED8C5964C}" dt="2024-08-24T04:44:13.823" v="29" actId="478"/>
          <ac:spMkLst>
            <pc:docMk/>
            <pc:sldMk cId="0" sldId="265"/>
            <ac:spMk id="26" creationId="{981D9C5D-5781-D9E3-7E4E-B0E3E5E8AE88}"/>
          </ac:spMkLst>
        </pc:spChg>
        <pc:spChg chg="mod">
          <ac:chgData name="Vaibhav Nrupnarayan" userId="2367d97497f38afe" providerId="LiveId" clId="{FB1E8A90-0B55-4DFB-B0E4-7B0ED8C5964C}" dt="2024-08-24T04:53:00.547" v="76" actId="1076"/>
          <ac:spMkLst>
            <pc:docMk/>
            <pc:sldMk cId="0" sldId="265"/>
            <ac:spMk id="27" creationId="{05F8D8BA-5623-6337-5971-108FD3F30917}"/>
          </ac:spMkLst>
        </pc:spChg>
        <pc:spChg chg="del">
          <ac:chgData name="Vaibhav Nrupnarayan" userId="2367d97497f38afe" providerId="LiveId" clId="{FB1E8A90-0B55-4DFB-B0E4-7B0ED8C5964C}" dt="2024-08-24T04:46:19.475" v="36" actId="478"/>
          <ac:spMkLst>
            <pc:docMk/>
            <pc:sldMk cId="0" sldId="265"/>
            <ac:spMk id="28" creationId="{67510878-8976-1189-75FE-AD1404924BC6}"/>
          </ac:spMkLst>
        </pc:spChg>
        <pc:spChg chg="mod">
          <ac:chgData name="Vaibhav Nrupnarayan" userId="2367d97497f38afe" providerId="LiveId" clId="{FB1E8A90-0B55-4DFB-B0E4-7B0ED8C5964C}" dt="2024-08-24T04:48:01.973" v="62" actId="1076"/>
          <ac:spMkLst>
            <pc:docMk/>
            <pc:sldMk cId="0" sldId="265"/>
            <ac:spMk id="131" creationId="{00000000-0000-0000-0000-000000000000}"/>
          </ac:spMkLst>
        </pc:spChg>
      </pc:sldChg>
      <pc:sldChg chg="delSp modSp mod">
        <pc:chgData name="Vaibhav Nrupnarayan" userId="2367d97497f38afe" providerId="LiveId" clId="{FB1E8A90-0B55-4DFB-B0E4-7B0ED8C5964C}" dt="2024-08-24T04:46:00.147" v="32" actId="478"/>
        <pc:sldMkLst>
          <pc:docMk/>
          <pc:sldMk cId="3177208236" sldId="276"/>
        </pc:sldMkLst>
        <pc:spChg chg="del mod">
          <ac:chgData name="Vaibhav Nrupnarayan" userId="2367d97497f38afe" providerId="LiveId" clId="{FB1E8A90-0B55-4DFB-B0E4-7B0ED8C5964C}" dt="2024-08-24T04:45:59.140" v="31" actId="478"/>
          <ac:spMkLst>
            <pc:docMk/>
            <pc:sldMk cId="3177208236" sldId="276"/>
            <ac:spMk id="8" creationId="{41255536-48AE-89E1-1B4F-340A1ED5B8C0}"/>
          </ac:spMkLst>
        </pc:spChg>
        <pc:spChg chg="del">
          <ac:chgData name="Vaibhav Nrupnarayan" userId="2367d97497f38afe" providerId="LiveId" clId="{FB1E8A90-0B55-4DFB-B0E4-7B0ED8C5964C}" dt="2024-08-24T04:46:00.147" v="32" actId="478"/>
          <ac:spMkLst>
            <pc:docMk/>
            <pc:sldMk cId="3177208236" sldId="276"/>
            <ac:spMk id="13" creationId="{EFC05812-FD6D-029E-F1B4-0680972C999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71850" y="1097275"/>
            <a:ext cx="5486650" cy="5486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822950" y="6949425"/>
            <a:ext cx="6583675" cy="65836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
        <p:cNvGrpSpPr/>
        <p:nvPr/>
      </p:nvGrpSpPr>
      <p:grpSpPr>
        <a:xfrm>
          <a:off x="0" y="0"/>
          <a:ext cx="0" cy="0"/>
          <a:chOff x="0" y="0"/>
          <a:chExt cx="0" cy="0"/>
        </a:xfrm>
      </p:grpSpPr>
      <p:sp>
        <p:nvSpPr>
          <p:cNvPr id="8" name="Google Shape;8;p1: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 name="Google Shape;9;p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 name="Google Shape;1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2</a:t>
            </a:fld>
            <a:endParaRPr sz="18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 name="Google Shape;99;p8: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0" name="Google Shape;100;p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11</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82835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9: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8" name="Google Shape;128;p9: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9" name="Google Shape;129;p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12</a:t>
            </a:fld>
            <a:endParaRPr sz="18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10: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42" name="Google Shape;142;p1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13</a:t>
            </a:fld>
            <a:endParaRPr sz="18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1" name="Google Shape;151;p1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52" name="Google Shape;152;p1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14</a:t>
            </a:fld>
            <a:endParaRPr sz="18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9" name="Google Shape;159;p1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60" name="Google Shape;160;p1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15</a:t>
            </a:fld>
            <a:endParaRPr sz="18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p1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4" name="Google Shape;174;p1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16</a:t>
            </a:fld>
            <a:endParaRPr sz="18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1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83" name="Google Shape;183;p1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17</a:t>
            </a:fld>
            <a:endParaRPr sz="18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1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83" name="Google Shape;183;p1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18</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09030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6: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0" name="Google Shape;200;p16: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01" name="Google Shape;201;p1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19</a:t>
            </a:fld>
            <a:endParaRPr sz="18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2: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 name="Google Shape;21;p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2" name="Google Shape;22;p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3</a:t>
            </a:fld>
            <a:endParaRPr sz="18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 name="Google Shape;36;p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Calibri"/>
              <a:ea typeface="Calibri"/>
              <a:cs typeface="Calibri"/>
              <a:sym typeface="Calibri"/>
            </a:endParaRPr>
          </a:p>
        </p:txBody>
      </p:sp>
      <p:sp>
        <p:nvSpPr>
          <p:cNvPr id="37" name="Google Shape;37;p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4</a:t>
            </a:fld>
            <a:endParaRPr sz="18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5" name="Google Shape;65;p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5</a:t>
            </a:fld>
            <a:endParaRPr sz="18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0" name="Google Shape;8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6</a:t>
            </a:fld>
            <a:endParaRPr sz="18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f1be03ef2b_0_0: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g2f1be03ef2b_0_0: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7" name="Google Shape;87;g2f1be03ef2b_0_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7</a:t>
            </a:fld>
            <a:endParaRPr sz="18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7: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 name="Google Shape;99;p8: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0" name="Google Shape;100;p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9</a:t>
            </a:fld>
            <a:endParaRPr sz="18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f1be03ef2b_0_7: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5" name="Google Shape;115;g2f1be03ef2b_0_7: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16" name="Google Shape;116;g2f1be03ef2b_0_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10</a:t>
            </a:fld>
            <a:endParaRPr sz="18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6;p1" descr="Raisoni Logo">
            <a:extLst>
              <a:ext uri="{FF2B5EF4-FFF2-40B4-BE49-F238E27FC236}">
                <a16:creationId xmlns:a16="http://schemas.microsoft.com/office/drawing/2014/main" id="{E9000A65-276D-7CFB-856C-30F7D48D2EA1}"/>
              </a:ext>
            </a:extLst>
          </p:cNvPr>
          <p:cNvPicPr preferRelativeResize="0"/>
          <p:nvPr/>
        </p:nvPicPr>
        <p:blipFill rotWithShape="1">
          <a:blip r:embed="rId2">
            <a:alphaModFix/>
          </a:blip>
          <a:srcRect/>
          <a:stretch/>
        </p:blipFill>
        <p:spPr>
          <a:xfrm>
            <a:off x="135815" y="191605"/>
            <a:ext cx="2767405" cy="1328586"/>
          </a:xfrm>
          <a:prstGeom prst="rect">
            <a:avLst/>
          </a:prstGeom>
          <a:noFill/>
          <a:ln>
            <a:noFill/>
          </a:ln>
        </p:spPr>
      </p:pic>
      <p:sp>
        <p:nvSpPr>
          <p:cNvPr id="3" name="TextBox 2">
            <a:extLst>
              <a:ext uri="{FF2B5EF4-FFF2-40B4-BE49-F238E27FC236}">
                <a16:creationId xmlns:a16="http://schemas.microsoft.com/office/drawing/2014/main" id="{EB914C16-D669-3356-2E6E-9D21ABAB02CE}"/>
              </a:ext>
            </a:extLst>
          </p:cNvPr>
          <p:cNvSpPr txBox="1"/>
          <p:nvPr/>
        </p:nvSpPr>
        <p:spPr>
          <a:xfrm>
            <a:off x="3474720" y="374485"/>
            <a:ext cx="10458450" cy="1077218"/>
          </a:xfrm>
          <a:prstGeom prst="rect">
            <a:avLst/>
          </a:prstGeom>
          <a:noFill/>
        </p:spPr>
        <p:txBody>
          <a:bodyPr wrap="square" rtlCol="0">
            <a:spAutoFit/>
          </a:bodyPr>
          <a:lstStyle/>
          <a:p>
            <a:r>
              <a:rPr lang="en-IN" sz="3200" b="1" dirty="0" err="1">
                <a:latin typeface="Times New Roman" panose="02020603050405020304" pitchFamily="18" charset="0"/>
                <a:cs typeface="Times New Roman" panose="02020603050405020304" pitchFamily="18" charset="0"/>
              </a:rPr>
              <a:t>G.H.Raisoni</a:t>
            </a:r>
            <a:r>
              <a:rPr lang="en-IN" sz="3200" b="1" dirty="0">
                <a:latin typeface="Times New Roman" panose="02020603050405020304" pitchFamily="18" charset="0"/>
                <a:cs typeface="Times New Roman" panose="02020603050405020304" pitchFamily="18" charset="0"/>
              </a:rPr>
              <a:t> college of engineering and management, Pune</a:t>
            </a:r>
          </a:p>
          <a:p>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0E9BB8F-78D9-594A-499F-77B5D9946B7D}"/>
              </a:ext>
            </a:extLst>
          </p:cNvPr>
          <p:cNvSpPr txBox="1"/>
          <p:nvPr/>
        </p:nvSpPr>
        <p:spPr>
          <a:xfrm>
            <a:off x="4582001" y="2969582"/>
            <a:ext cx="6105049" cy="830997"/>
          </a:xfrm>
          <a:prstGeom prst="rect">
            <a:avLst/>
          </a:prstGeom>
          <a:noFill/>
        </p:spPr>
        <p:txBody>
          <a:bodyPr wrap="square" rtlCol="0">
            <a:spAutoFit/>
          </a:bodyPr>
          <a:lstStyle/>
          <a:p>
            <a:pPr algn="ctr"/>
            <a:r>
              <a:rPr lang="en-IN" sz="4800" dirty="0">
                <a:latin typeface="Times New Roman" panose="02020603050405020304" pitchFamily="18" charset="0"/>
                <a:cs typeface="Times New Roman" panose="02020603050405020304" pitchFamily="18" charset="0"/>
              </a:rPr>
              <a:t>Best Idea Competition </a:t>
            </a:r>
          </a:p>
        </p:txBody>
      </p:sp>
      <p:sp>
        <p:nvSpPr>
          <p:cNvPr id="7" name="TextBox 6">
            <a:extLst>
              <a:ext uri="{FF2B5EF4-FFF2-40B4-BE49-F238E27FC236}">
                <a16:creationId xmlns:a16="http://schemas.microsoft.com/office/drawing/2014/main" id="{2718F562-0D84-EEE7-4981-18CDA532F6F8}"/>
              </a:ext>
            </a:extLst>
          </p:cNvPr>
          <p:cNvSpPr txBox="1"/>
          <p:nvPr/>
        </p:nvSpPr>
        <p:spPr>
          <a:xfrm>
            <a:off x="5217795" y="4429022"/>
            <a:ext cx="6972300"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Topic: AI Driven Agribot</a:t>
            </a:r>
          </a:p>
        </p:txBody>
      </p:sp>
      <p:sp>
        <p:nvSpPr>
          <p:cNvPr id="8" name="TextBox 7">
            <a:extLst>
              <a:ext uri="{FF2B5EF4-FFF2-40B4-BE49-F238E27FC236}">
                <a16:creationId xmlns:a16="http://schemas.microsoft.com/office/drawing/2014/main" id="{3D67F590-E569-875F-64FF-20F706858FE8}"/>
              </a:ext>
            </a:extLst>
          </p:cNvPr>
          <p:cNvSpPr txBox="1"/>
          <p:nvPr/>
        </p:nvSpPr>
        <p:spPr>
          <a:xfrm>
            <a:off x="3166110" y="982841"/>
            <a:ext cx="10149840" cy="1417311"/>
          </a:xfrm>
          <a:prstGeom prst="rect">
            <a:avLst/>
          </a:prstGeom>
          <a:noFill/>
        </p:spPr>
        <p:txBody>
          <a:bodyPr wrap="square" rtlCol="0">
            <a:spAutoFit/>
          </a:bodyPr>
          <a:lstStyle/>
          <a:p>
            <a:pPr algn="ctr">
              <a:lnSpc>
                <a:spcPct val="150000"/>
              </a:lnSpc>
            </a:pPr>
            <a:r>
              <a:rPr lang="en-US" sz="1800" b="1" dirty="0">
                <a:effectLst/>
                <a:latin typeface="Times New Roman" panose="02020603050405020304" pitchFamily="18" charset="0"/>
                <a:ea typeface="Times New Roman" panose="02020603050405020304" pitchFamily="18" charset="0"/>
              </a:rPr>
              <a:t>(An Empowered Autonomous Institute, Affiliated to SPPU, Pune,</a:t>
            </a:r>
            <a:endParaRPr lang="en-IN" sz="1800" b="1" dirty="0">
              <a:effectLst/>
              <a:latin typeface="Times New Roman" panose="02020603050405020304" pitchFamily="18" charset="0"/>
              <a:ea typeface="Times New Roman" panose="02020603050405020304" pitchFamily="18" charset="0"/>
            </a:endParaRPr>
          </a:p>
          <a:p>
            <a:pPr algn="ctr">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Mangal" panose="02040503050203030202" pitchFamily="18" charset="0"/>
              </a:rPr>
              <a:t>Affiliated by NAAC A+ Grade)</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50000"/>
              </a:lnSpc>
            </a:pPr>
            <a:r>
              <a:rPr lang="en-US" sz="1800" b="1" kern="0" dirty="0">
                <a:effectLst/>
                <a:latin typeface="Times New Roman" panose="02020603050405020304" pitchFamily="18" charset="0"/>
                <a:ea typeface="Times New Roman" panose="02020603050405020304" pitchFamily="18" charset="0"/>
              </a:rPr>
              <a:t>June, 2024</a:t>
            </a:r>
            <a:endParaRPr lang="en-IN" sz="1800" b="1"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4598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2f1be03ef2b_0_7"/>
          <p:cNvSpPr/>
          <p:nvPr/>
        </p:nvSpPr>
        <p:spPr>
          <a:xfrm>
            <a:off x="0" y="10578"/>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g2f1be03ef2b_0_7"/>
          <p:cNvSpPr/>
          <p:nvPr/>
        </p:nvSpPr>
        <p:spPr>
          <a:xfrm>
            <a:off x="444894" y="545543"/>
            <a:ext cx="8108400" cy="64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20" name="Google Shape;120;g2f1be03ef2b_0_7"/>
          <p:cNvSpPr/>
          <p:nvPr/>
        </p:nvSpPr>
        <p:spPr>
          <a:xfrm>
            <a:off x="8271521" y="2259136"/>
            <a:ext cx="4788000" cy="2050800"/>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7000"/>
              </a:lnSpc>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pic>
        <p:nvPicPr>
          <p:cNvPr id="121" name="Google Shape;121;g2f1be03ef2b_0_7" descr="preencoded.png"/>
          <p:cNvPicPr preferRelativeResize="0"/>
          <p:nvPr/>
        </p:nvPicPr>
        <p:blipFill rotWithShape="1">
          <a:blip r:embed="rId3">
            <a:alphaModFix/>
          </a:blip>
          <a:srcRect/>
          <a:stretch/>
        </p:blipFill>
        <p:spPr>
          <a:xfrm>
            <a:off x="548783" y="1550693"/>
            <a:ext cx="906303" cy="1624254"/>
          </a:xfrm>
          <a:prstGeom prst="rect">
            <a:avLst/>
          </a:prstGeom>
          <a:noFill/>
          <a:ln>
            <a:noFill/>
          </a:ln>
        </p:spPr>
      </p:pic>
      <p:sp>
        <p:nvSpPr>
          <p:cNvPr id="122" name="Google Shape;122;g2f1be03ef2b_0_7"/>
          <p:cNvSpPr txBox="1"/>
          <p:nvPr/>
        </p:nvSpPr>
        <p:spPr>
          <a:xfrm>
            <a:off x="1859306" y="2061764"/>
            <a:ext cx="5924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Here is the architecture of the hardware which the rice planter will work and the different actions will be taken by the machine.</a:t>
            </a: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23" name="Google Shape;123;g2f1be03ef2b_0_7"/>
          <p:cNvSpPr txBox="1"/>
          <p:nvPr/>
        </p:nvSpPr>
        <p:spPr>
          <a:xfrm>
            <a:off x="1859306" y="1530286"/>
            <a:ext cx="4227900" cy="800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solidFill>
                  <a:schemeClr val="dk1"/>
                </a:solidFill>
                <a:latin typeface="Calibri"/>
                <a:ea typeface="Calibri"/>
                <a:cs typeface="Calibri"/>
                <a:sym typeface="Calibri"/>
              </a:rPr>
              <a:t>Hardware </a:t>
            </a: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Architecture</a:t>
            </a:r>
            <a:r>
              <a:rPr lang="en-IN" sz="2800" b="1" dirty="0">
                <a:solidFill>
                  <a:schemeClr val="dk1"/>
                </a:solidFill>
                <a:latin typeface="Calibri"/>
                <a:ea typeface="Calibri"/>
                <a:cs typeface="Calibri"/>
                <a:sym typeface="Calibri"/>
              </a:rPr>
              <a:t>:</a:t>
            </a:r>
            <a:endParaRPr sz="2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24" name="Google Shape;124;g2f1be03ef2b_0_7"/>
          <p:cNvSpPr txBox="1"/>
          <p:nvPr/>
        </p:nvSpPr>
        <p:spPr>
          <a:xfrm>
            <a:off x="5241275" y="4005275"/>
            <a:ext cx="1752300" cy="13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 name="Oval 6">
            <a:extLst>
              <a:ext uri="{FF2B5EF4-FFF2-40B4-BE49-F238E27FC236}">
                <a16:creationId xmlns:a16="http://schemas.microsoft.com/office/drawing/2014/main" id="{9F31C6A4-80EC-7232-1184-09B7109C0762}"/>
              </a:ext>
            </a:extLst>
          </p:cNvPr>
          <p:cNvSpPr/>
          <p:nvPr/>
        </p:nvSpPr>
        <p:spPr>
          <a:xfrm>
            <a:off x="9772651" y="308609"/>
            <a:ext cx="3346350" cy="12006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Begin </a:t>
            </a:r>
          </a:p>
        </p:txBody>
      </p:sp>
      <p:sp>
        <p:nvSpPr>
          <p:cNvPr id="8" name="Rectangle 7">
            <a:extLst>
              <a:ext uri="{FF2B5EF4-FFF2-40B4-BE49-F238E27FC236}">
                <a16:creationId xmlns:a16="http://schemas.microsoft.com/office/drawing/2014/main" id="{048ECB6D-1018-DFDB-3589-BC60838E9FBB}"/>
              </a:ext>
            </a:extLst>
          </p:cNvPr>
          <p:cNvSpPr/>
          <p:nvPr/>
        </p:nvSpPr>
        <p:spPr>
          <a:xfrm>
            <a:off x="9772651" y="1890193"/>
            <a:ext cx="3402662" cy="7572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First loading of seedlings</a:t>
            </a:r>
          </a:p>
        </p:txBody>
      </p:sp>
      <p:sp>
        <p:nvSpPr>
          <p:cNvPr id="9" name="Rectangle 8">
            <a:extLst>
              <a:ext uri="{FF2B5EF4-FFF2-40B4-BE49-F238E27FC236}">
                <a16:creationId xmlns:a16="http://schemas.microsoft.com/office/drawing/2014/main" id="{0CD4ECF6-EF13-D98F-E2B7-588E2FE7445E}"/>
              </a:ext>
            </a:extLst>
          </p:cNvPr>
          <p:cNvSpPr/>
          <p:nvPr/>
        </p:nvSpPr>
        <p:spPr>
          <a:xfrm>
            <a:off x="9772651" y="3031573"/>
            <a:ext cx="3385875" cy="879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Drive mechanism with Motor</a:t>
            </a:r>
          </a:p>
        </p:txBody>
      </p:sp>
      <p:sp>
        <p:nvSpPr>
          <p:cNvPr id="10" name="Rectangle 9">
            <a:extLst>
              <a:ext uri="{FF2B5EF4-FFF2-40B4-BE49-F238E27FC236}">
                <a16:creationId xmlns:a16="http://schemas.microsoft.com/office/drawing/2014/main" id="{F6AD66B9-D808-4DD7-4F15-5BDA861DAC84}"/>
              </a:ext>
            </a:extLst>
          </p:cNvPr>
          <p:cNvSpPr/>
          <p:nvPr/>
        </p:nvSpPr>
        <p:spPr>
          <a:xfrm>
            <a:off x="9752888" y="4295217"/>
            <a:ext cx="3422425" cy="8069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Using Slider crank mechanism for Arm</a:t>
            </a:r>
          </a:p>
        </p:txBody>
      </p:sp>
      <p:sp>
        <p:nvSpPr>
          <p:cNvPr id="12" name="Oval 11">
            <a:extLst>
              <a:ext uri="{FF2B5EF4-FFF2-40B4-BE49-F238E27FC236}">
                <a16:creationId xmlns:a16="http://schemas.microsoft.com/office/drawing/2014/main" id="{7B12BE34-2E69-9903-F853-C1EC5F2FF93C}"/>
              </a:ext>
            </a:extLst>
          </p:cNvPr>
          <p:cNvSpPr/>
          <p:nvPr/>
        </p:nvSpPr>
        <p:spPr>
          <a:xfrm>
            <a:off x="9772651" y="6664400"/>
            <a:ext cx="3286869" cy="12222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End</a:t>
            </a:r>
          </a:p>
        </p:txBody>
      </p:sp>
      <p:sp>
        <p:nvSpPr>
          <p:cNvPr id="13" name="Rectangle 12">
            <a:extLst>
              <a:ext uri="{FF2B5EF4-FFF2-40B4-BE49-F238E27FC236}">
                <a16:creationId xmlns:a16="http://schemas.microsoft.com/office/drawing/2014/main" id="{ED4A137C-2E70-1EA8-07DD-B74A1598FD27}"/>
              </a:ext>
            </a:extLst>
          </p:cNvPr>
          <p:cNvSpPr/>
          <p:nvPr/>
        </p:nvSpPr>
        <p:spPr>
          <a:xfrm>
            <a:off x="9772651" y="5354571"/>
            <a:ext cx="3346350" cy="879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Planting the rice plant</a:t>
            </a:r>
          </a:p>
        </p:txBody>
      </p:sp>
      <p:sp>
        <p:nvSpPr>
          <p:cNvPr id="14" name="Arrow: Down 13">
            <a:extLst>
              <a:ext uri="{FF2B5EF4-FFF2-40B4-BE49-F238E27FC236}">
                <a16:creationId xmlns:a16="http://schemas.microsoft.com/office/drawing/2014/main" id="{18AA9574-65E8-820F-DE02-A4C04821FED9}"/>
              </a:ext>
            </a:extLst>
          </p:cNvPr>
          <p:cNvSpPr/>
          <p:nvPr/>
        </p:nvSpPr>
        <p:spPr>
          <a:xfrm>
            <a:off x="11151539" y="2670247"/>
            <a:ext cx="662940" cy="37331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D6F3D183-4715-E8C9-E2B6-FA9302D2AC59}"/>
              </a:ext>
            </a:extLst>
          </p:cNvPr>
          <p:cNvSpPr/>
          <p:nvPr/>
        </p:nvSpPr>
        <p:spPr>
          <a:xfrm>
            <a:off x="11134117" y="3891958"/>
            <a:ext cx="680361" cy="41797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58C91F79-D095-4C01-7AD0-95DE3A276345}"/>
              </a:ext>
            </a:extLst>
          </p:cNvPr>
          <p:cNvSpPr/>
          <p:nvPr/>
        </p:nvSpPr>
        <p:spPr>
          <a:xfrm>
            <a:off x="11220451" y="5130337"/>
            <a:ext cx="507061" cy="25239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Arrow: Down 16">
            <a:extLst>
              <a:ext uri="{FF2B5EF4-FFF2-40B4-BE49-F238E27FC236}">
                <a16:creationId xmlns:a16="http://schemas.microsoft.com/office/drawing/2014/main" id="{B60BCBCF-0209-9306-F2EF-C15E09AB660D}"/>
              </a:ext>
            </a:extLst>
          </p:cNvPr>
          <p:cNvSpPr/>
          <p:nvPr/>
        </p:nvSpPr>
        <p:spPr>
          <a:xfrm>
            <a:off x="11084614" y="6234080"/>
            <a:ext cx="712443" cy="43032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FAB03158-1F0A-021B-6D8E-83487293CACA}"/>
              </a:ext>
            </a:extLst>
          </p:cNvPr>
          <p:cNvSpPr/>
          <p:nvPr/>
        </p:nvSpPr>
        <p:spPr>
          <a:xfrm>
            <a:off x="11144250" y="1523250"/>
            <a:ext cx="662940" cy="37331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6" name="Google Shape;118;g2f1be03ef2b_0_7">
            <a:extLst>
              <a:ext uri="{FF2B5EF4-FFF2-40B4-BE49-F238E27FC236}">
                <a16:creationId xmlns:a16="http://schemas.microsoft.com/office/drawing/2014/main" id="{74433EFE-47B1-A1F5-351E-E1DAD9BF9807}"/>
              </a:ext>
            </a:extLst>
          </p:cNvPr>
          <p:cNvSpPr/>
          <p:nvPr/>
        </p:nvSpPr>
        <p:spPr>
          <a:xfrm>
            <a:off x="0" y="10578"/>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8"/>
          <p:cNvSpPr/>
          <p:nvPr/>
        </p:nvSpPr>
        <p:spPr>
          <a:xfrm>
            <a:off x="828561" y="756788"/>
            <a:ext cx="8108394" cy="6409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06" name="Google Shape;106;p8"/>
          <p:cNvSpPr/>
          <p:nvPr/>
        </p:nvSpPr>
        <p:spPr>
          <a:xfrm>
            <a:off x="4001690" y="2399524"/>
            <a:ext cx="3773329" cy="320397"/>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32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7" name="Google Shape;107;p8"/>
          <p:cNvSpPr/>
          <p:nvPr/>
        </p:nvSpPr>
        <p:spPr>
          <a:xfrm>
            <a:off x="4119801" y="2961201"/>
            <a:ext cx="5264229" cy="1780402"/>
          </a:xfrm>
          <a:prstGeom prst="rect">
            <a:avLst/>
          </a:prstGeom>
          <a:noFill/>
          <a:ln>
            <a:noFill/>
          </a:ln>
        </p:spPr>
        <p:txBody>
          <a:bodyPr spcFirstLastPara="1" wrap="square" lIns="91425" tIns="45700" rIns="91425" bIns="45700" anchor="t" anchorCtr="0">
            <a:noAutofit/>
          </a:bodyPr>
          <a:lstStyle/>
          <a:p>
            <a:pPr marL="0" marR="0" lvl="0" indent="0" algn="l" rtl="0">
              <a:lnSpc>
                <a:spcPct val="129200"/>
              </a:lnSpc>
              <a:spcBef>
                <a:spcPts val="0"/>
              </a:spcBef>
              <a:spcAft>
                <a:spcPts val="0"/>
              </a:spcAft>
              <a:buClr>
                <a:schemeClr val="dk1"/>
              </a:buClr>
              <a:buSzPts val="2000"/>
              <a:buFont typeface="Calibri"/>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9" name="Google Shape;109;p8"/>
          <p:cNvSpPr/>
          <p:nvPr/>
        </p:nvSpPr>
        <p:spPr>
          <a:xfrm>
            <a:off x="9096932" y="1867685"/>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0" name="Google Shape;110;p8"/>
          <p:cNvSpPr/>
          <p:nvPr/>
        </p:nvSpPr>
        <p:spPr>
          <a:xfrm>
            <a:off x="8985675" y="2429362"/>
            <a:ext cx="4926900" cy="4537200"/>
          </a:xfrm>
          <a:prstGeom prst="rect">
            <a:avLst/>
          </a:prstGeom>
          <a:noFill/>
          <a:ln>
            <a:noFill/>
          </a:ln>
        </p:spPr>
        <p:txBody>
          <a:bodyPr spcFirstLastPara="1" wrap="square" lIns="91425" tIns="45700" rIns="91425" bIns="45700" anchor="t" anchorCtr="0">
            <a:noAutofit/>
          </a:bodyPr>
          <a:lstStyle/>
          <a:p>
            <a:pPr marL="342900" indent="-342900">
              <a:lnSpc>
                <a:spcPct val="107000"/>
              </a:lnSpc>
              <a:spcBef>
                <a:spcPts val="0"/>
              </a:spcBef>
              <a:buClr>
                <a:schemeClr val="dk1"/>
              </a:buClr>
              <a:buSzPts val="2400"/>
              <a:buFont typeface="Arial"/>
              <a:buChar char="•"/>
            </a:pP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11" name="Google Shape;111;p8"/>
          <p:cNvSpPr/>
          <p:nvPr/>
        </p:nvSpPr>
        <p:spPr>
          <a:xfrm>
            <a:off x="4119798" y="5646350"/>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3200" b="1">
              <a:solidFill>
                <a:schemeClr val="dk1"/>
              </a:solidFill>
              <a:latin typeface="Calibri"/>
              <a:ea typeface="Calibri"/>
              <a:cs typeface="Calibri"/>
              <a:sym typeface="Calibri"/>
            </a:endParaRPr>
          </a:p>
        </p:txBody>
      </p:sp>
      <p:sp>
        <p:nvSpPr>
          <p:cNvPr id="112" name="Google Shape;112;p8"/>
          <p:cNvSpPr/>
          <p:nvPr/>
        </p:nvSpPr>
        <p:spPr>
          <a:xfrm>
            <a:off x="2050972" y="5452129"/>
            <a:ext cx="5264100" cy="16242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a:p>
        </p:txBody>
      </p:sp>
      <p:sp>
        <p:nvSpPr>
          <p:cNvPr id="2" name="Rectangle 1">
            <a:extLst>
              <a:ext uri="{FF2B5EF4-FFF2-40B4-BE49-F238E27FC236}">
                <a16:creationId xmlns:a16="http://schemas.microsoft.com/office/drawing/2014/main" id="{2BAE7027-B5B3-ED66-65EE-E51CFB3C82D3}"/>
              </a:ext>
            </a:extLst>
          </p:cNvPr>
          <p:cNvSpPr/>
          <p:nvPr/>
        </p:nvSpPr>
        <p:spPr>
          <a:xfrm>
            <a:off x="8162339" y="3523421"/>
            <a:ext cx="3003423" cy="14956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Raspberry Pi</a:t>
            </a:r>
          </a:p>
        </p:txBody>
      </p:sp>
      <p:sp>
        <p:nvSpPr>
          <p:cNvPr id="3" name="Rectangle 2">
            <a:extLst>
              <a:ext uri="{FF2B5EF4-FFF2-40B4-BE49-F238E27FC236}">
                <a16:creationId xmlns:a16="http://schemas.microsoft.com/office/drawing/2014/main" id="{F16D0050-CA12-F918-F2A8-D9253EE16EC6}"/>
              </a:ext>
            </a:extLst>
          </p:cNvPr>
          <p:cNvSpPr/>
          <p:nvPr/>
        </p:nvSpPr>
        <p:spPr>
          <a:xfrm>
            <a:off x="4724842" y="3835960"/>
            <a:ext cx="1702694" cy="870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Motor Driver</a:t>
            </a:r>
          </a:p>
        </p:txBody>
      </p:sp>
      <p:sp>
        <p:nvSpPr>
          <p:cNvPr id="4" name="Rectangle: Rounded Corners 3">
            <a:extLst>
              <a:ext uri="{FF2B5EF4-FFF2-40B4-BE49-F238E27FC236}">
                <a16:creationId xmlns:a16="http://schemas.microsoft.com/office/drawing/2014/main" id="{78D427D7-4541-CD62-66B6-54E1A3F1748F}"/>
              </a:ext>
            </a:extLst>
          </p:cNvPr>
          <p:cNvSpPr/>
          <p:nvPr/>
        </p:nvSpPr>
        <p:spPr>
          <a:xfrm>
            <a:off x="2986733" y="5646350"/>
            <a:ext cx="1771650" cy="10554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4 Motor for wheels</a:t>
            </a:r>
          </a:p>
        </p:txBody>
      </p:sp>
      <p:sp>
        <p:nvSpPr>
          <p:cNvPr id="5" name="Rectangle: Rounded Corners 4">
            <a:extLst>
              <a:ext uri="{FF2B5EF4-FFF2-40B4-BE49-F238E27FC236}">
                <a16:creationId xmlns:a16="http://schemas.microsoft.com/office/drawing/2014/main" id="{96120CBA-4909-B7B3-F830-42E8300DA1A7}"/>
              </a:ext>
            </a:extLst>
          </p:cNvPr>
          <p:cNvSpPr/>
          <p:nvPr/>
        </p:nvSpPr>
        <p:spPr>
          <a:xfrm>
            <a:off x="6134794" y="5646350"/>
            <a:ext cx="1771650" cy="10554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Motor for planting mechanism.</a:t>
            </a:r>
          </a:p>
        </p:txBody>
      </p:sp>
      <p:sp>
        <p:nvSpPr>
          <p:cNvPr id="7" name="Oval 6">
            <a:extLst>
              <a:ext uri="{FF2B5EF4-FFF2-40B4-BE49-F238E27FC236}">
                <a16:creationId xmlns:a16="http://schemas.microsoft.com/office/drawing/2014/main" id="{CBBEE4DF-BCE5-D097-3BFE-0D4ED9755D90}"/>
              </a:ext>
            </a:extLst>
          </p:cNvPr>
          <p:cNvSpPr/>
          <p:nvPr/>
        </p:nvSpPr>
        <p:spPr>
          <a:xfrm>
            <a:off x="8704761" y="1773082"/>
            <a:ext cx="1925139" cy="11217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Camera</a:t>
            </a:r>
          </a:p>
        </p:txBody>
      </p:sp>
      <p:sp>
        <p:nvSpPr>
          <p:cNvPr id="11" name="Arrow: Left 10">
            <a:extLst>
              <a:ext uri="{FF2B5EF4-FFF2-40B4-BE49-F238E27FC236}">
                <a16:creationId xmlns:a16="http://schemas.microsoft.com/office/drawing/2014/main" id="{87B0016F-41E3-E3AC-694A-7D5D8D8594EF}"/>
              </a:ext>
            </a:extLst>
          </p:cNvPr>
          <p:cNvSpPr/>
          <p:nvPr/>
        </p:nvSpPr>
        <p:spPr>
          <a:xfrm>
            <a:off x="6738572" y="3995140"/>
            <a:ext cx="1136697" cy="65151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3B9F7812-D4BE-E81F-35C5-CA8398FDC0A1}"/>
              </a:ext>
            </a:extLst>
          </p:cNvPr>
          <p:cNvSpPr/>
          <p:nvPr/>
        </p:nvSpPr>
        <p:spPr>
          <a:xfrm>
            <a:off x="9424655" y="2977772"/>
            <a:ext cx="628778" cy="46129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Left-Right-Up 13">
            <a:extLst>
              <a:ext uri="{FF2B5EF4-FFF2-40B4-BE49-F238E27FC236}">
                <a16:creationId xmlns:a16="http://schemas.microsoft.com/office/drawing/2014/main" id="{576D0C8B-5E82-69C5-C1B3-24567A5C426C}"/>
              </a:ext>
            </a:extLst>
          </p:cNvPr>
          <p:cNvSpPr/>
          <p:nvPr/>
        </p:nvSpPr>
        <p:spPr>
          <a:xfrm>
            <a:off x="4937760" y="4807758"/>
            <a:ext cx="1040130" cy="1519102"/>
          </a:xfrm>
          <a:prstGeom prst="leftRigh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B0DD397D-A9F5-5703-E618-E586CE48AF5E}"/>
              </a:ext>
            </a:extLst>
          </p:cNvPr>
          <p:cNvSpPr txBox="1"/>
          <p:nvPr/>
        </p:nvSpPr>
        <p:spPr>
          <a:xfrm>
            <a:off x="982916" y="953216"/>
            <a:ext cx="4994973" cy="830997"/>
          </a:xfrm>
          <a:prstGeom prst="rect">
            <a:avLst/>
          </a:prstGeom>
          <a:noFill/>
        </p:spPr>
        <p:txBody>
          <a:bodyPr wrap="square" rtlCol="0">
            <a:spAutoFit/>
          </a:bodyPr>
          <a:lstStyle/>
          <a:p>
            <a:pPr marL="342900" indent="-3429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Block diagram of the Hardware Circuit.</a:t>
            </a:r>
          </a:p>
        </p:txBody>
      </p:sp>
    </p:spTree>
    <p:extLst>
      <p:ext uri="{BB962C8B-B14F-4D97-AF65-F5344CB8AC3E}">
        <p14:creationId xmlns:p14="http://schemas.microsoft.com/office/powerpoint/2010/main" val="3177208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p:nvPr/>
        </p:nvSpPr>
        <p:spPr>
          <a:xfrm flipH="1">
            <a:off x="0" y="-3995"/>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9"/>
          <p:cNvSpPr/>
          <p:nvPr/>
        </p:nvSpPr>
        <p:spPr>
          <a:xfrm>
            <a:off x="444894" y="545543"/>
            <a:ext cx="8108394" cy="6409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33" name="Google Shape;133;p9"/>
          <p:cNvSpPr/>
          <p:nvPr/>
        </p:nvSpPr>
        <p:spPr>
          <a:xfrm>
            <a:off x="9022496" y="2149611"/>
            <a:ext cx="4787979" cy="2050672"/>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7000"/>
              </a:lnSpc>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35" name="Google Shape;135;p9"/>
          <p:cNvSpPr txBox="1"/>
          <p:nvPr/>
        </p:nvSpPr>
        <p:spPr>
          <a:xfrm>
            <a:off x="1859306" y="2061764"/>
            <a:ext cx="59244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Here is the block diagram of the software with which we can detect the quality of the rice plant. The Machine Learning is used to detect the difference between the good quality product and the bad quality product. </a:t>
            </a: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36" name="Google Shape;136;p9"/>
          <p:cNvSpPr txBox="1"/>
          <p:nvPr/>
        </p:nvSpPr>
        <p:spPr>
          <a:xfrm>
            <a:off x="1859306" y="1530286"/>
            <a:ext cx="4227900" cy="800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Software Architecture:</a:t>
            </a: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38" name="Google Shape;138;p9"/>
          <p:cNvSpPr txBox="1"/>
          <p:nvPr/>
        </p:nvSpPr>
        <p:spPr>
          <a:xfrm>
            <a:off x="5241275" y="4005275"/>
            <a:ext cx="1752300" cy="13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C59FC724-3917-428A-D2A6-8186499749DC}"/>
              </a:ext>
            </a:extLst>
          </p:cNvPr>
          <p:cNvSpPr/>
          <p:nvPr/>
        </p:nvSpPr>
        <p:spPr>
          <a:xfrm>
            <a:off x="8646395" y="1480669"/>
            <a:ext cx="2320791" cy="800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Input image</a:t>
            </a:r>
          </a:p>
        </p:txBody>
      </p:sp>
      <p:sp>
        <p:nvSpPr>
          <p:cNvPr id="3" name="Rectangle 2">
            <a:extLst>
              <a:ext uri="{FF2B5EF4-FFF2-40B4-BE49-F238E27FC236}">
                <a16:creationId xmlns:a16="http://schemas.microsoft.com/office/drawing/2014/main" id="{03481D8E-B8F9-A982-F167-5D785BFE8767}"/>
              </a:ext>
            </a:extLst>
          </p:cNvPr>
          <p:cNvSpPr/>
          <p:nvPr/>
        </p:nvSpPr>
        <p:spPr>
          <a:xfrm>
            <a:off x="8646395" y="2737103"/>
            <a:ext cx="2344628" cy="8468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Image preprocessing</a:t>
            </a:r>
          </a:p>
        </p:txBody>
      </p:sp>
      <p:sp>
        <p:nvSpPr>
          <p:cNvPr id="6" name="Rectangle 5">
            <a:extLst>
              <a:ext uri="{FF2B5EF4-FFF2-40B4-BE49-F238E27FC236}">
                <a16:creationId xmlns:a16="http://schemas.microsoft.com/office/drawing/2014/main" id="{1A4E358C-D6A2-B71A-1E61-077B2AF7B99F}"/>
              </a:ext>
            </a:extLst>
          </p:cNvPr>
          <p:cNvSpPr/>
          <p:nvPr/>
        </p:nvSpPr>
        <p:spPr>
          <a:xfrm>
            <a:off x="11998385" y="2737103"/>
            <a:ext cx="2344628" cy="8869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Image segmentation</a:t>
            </a:r>
          </a:p>
        </p:txBody>
      </p:sp>
      <p:sp>
        <p:nvSpPr>
          <p:cNvPr id="12" name="Rectangle 11">
            <a:extLst>
              <a:ext uri="{FF2B5EF4-FFF2-40B4-BE49-F238E27FC236}">
                <a16:creationId xmlns:a16="http://schemas.microsoft.com/office/drawing/2014/main" id="{28EA788F-56E3-83AF-C607-EBB04F13AA06}"/>
              </a:ext>
            </a:extLst>
          </p:cNvPr>
          <p:cNvSpPr/>
          <p:nvPr/>
        </p:nvSpPr>
        <p:spPr>
          <a:xfrm>
            <a:off x="11995758" y="7178074"/>
            <a:ext cx="2320791" cy="8468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Display output on the laptop screen</a:t>
            </a:r>
          </a:p>
        </p:txBody>
      </p:sp>
      <p:sp>
        <p:nvSpPr>
          <p:cNvPr id="14" name="Arrow: Down 13">
            <a:extLst>
              <a:ext uri="{FF2B5EF4-FFF2-40B4-BE49-F238E27FC236}">
                <a16:creationId xmlns:a16="http://schemas.microsoft.com/office/drawing/2014/main" id="{55718F9F-1C3F-F4DC-F18A-6D7B7D340762}"/>
              </a:ext>
            </a:extLst>
          </p:cNvPr>
          <p:cNvSpPr/>
          <p:nvPr/>
        </p:nvSpPr>
        <p:spPr>
          <a:xfrm>
            <a:off x="9384126" y="2281069"/>
            <a:ext cx="869166" cy="45603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4FC9731D-886A-15E7-99D2-425A1EAEF3EB}"/>
              </a:ext>
            </a:extLst>
          </p:cNvPr>
          <p:cNvSpPr/>
          <p:nvPr/>
        </p:nvSpPr>
        <p:spPr>
          <a:xfrm rot="16200000">
            <a:off x="11216301" y="2684783"/>
            <a:ext cx="563985" cy="100018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8B072D66-11D5-AEEC-EB44-DB1A61F20BA7}"/>
              </a:ext>
            </a:extLst>
          </p:cNvPr>
          <p:cNvSpPr/>
          <p:nvPr/>
        </p:nvSpPr>
        <p:spPr>
          <a:xfrm rot="16200000">
            <a:off x="11277981" y="5416264"/>
            <a:ext cx="472404" cy="9684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87EFB2A0-5105-1493-3527-B33FF8129E8A}"/>
              </a:ext>
            </a:extLst>
          </p:cNvPr>
          <p:cNvSpPr/>
          <p:nvPr/>
        </p:nvSpPr>
        <p:spPr>
          <a:xfrm>
            <a:off x="12874093" y="6491681"/>
            <a:ext cx="593211" cy="63272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2F248446-48DE-24C2-6187-FB69CE5E9122}"/>
              </a:ext>
            </a:extLst>
          </p:cNvPr>
          <p:cNvSpPr/>
          <p:nvPr/>
        </p:nvSpPr>
        <p:spPr>
          <a:xfrm>
            <a:off x="8685353" y="4065224"/>
            <a:ext cx="2344628" cy="8468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Feature extraction </a:t>
            </a:r>
          </a:p>
        </p:txBody>
      </p:sp>
      <p:sp>
        <p:nvSpPr>
          <p:cNvPr id="27" name="Rectangle 26">
            <a:extLst>
              <a:ext uri="{FF2B5EF4-FFF2-40B4-BE49-F238E27FC236}">
                <a16:creationId xmlns:a16="http://schemas.microsoft.com/office/drawing/2014/main" id="{05F8D8BA-5623-6337-5971-108FD3F30917}"/>
              </a:ext>
            </a:extLst>
          </p:cNvPr>
          <p:cNvSpPr/>
          <p:nvPr/>
        </p:nvSpPr>
        <p:spPr>
          <a:xfrm>
            <a:off x="11998385" y="5534668"/>
            <a:ext cx="2344628" cy="9270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Classification</a:t>
            </a:r>
          </a:p>
        </p:txBody>
      </p:sp>
      <p:pic>
        <p:nvPicPr>
          <p:cNvPr id="4" name="Google Shape;121;g2f1be03ef2b_0_7" descr="preencoded.png">
            <a:extLst>
              <a:ext uri="{FF2B5EF4-FFF2-40B4-BE49-F238E27FC236}">
                <a16:creationId xmlns:a16="http://schemas.microsoft.com/office/drawing/2014/main" id="{1351C36B-BB25-A433-D8E5-1891D1873812}"/>
              </a:ext>
            </a:extLst>
          </p:cNvPr>
          <p:cNvPicPr preferRelativeResize="0"/>
          <p:nvPr/>
        </p:nvPicPr>
        <p:blipFill rotWithShape="1">
          <a:blip r:embed="rId3">
            <a:alphaModFix/>
          </a:blip>
          <a:srcRect/>
          <a:stretch/>
        </p:blipFill>
        <p:spPr>
          <a:xfrm>
            <a:off x="548783" y="1550693"/>
            <a:ext cx="906303" cy="1624254"/>
          </a:xfrm>
          <a:prstGeom prst="rect">
            <a:avLst/>
          </a:prstGeom>
          <a:noFill/>
          <a:ln>
            <a:noFill/>
          </a:ln>
        </p:spPr>
      </p:pic>
      <p:sp>
        <p:nvSpPr>
          <p:cNvPr id="8" name="Arrow: Bent-Up 7">
            <a:extLst>
              <a:ext uri="{FF2B5EF4-FFF2-40B4-BE49-F238E27FC236}">
                <a16:creationId xmlns:a16="http://schemas.microsoft.com/office/drawing/2014/main" id="{6C98F0B1-E5DC-8451-6127-0451E76A9867}"/>
              </a:ext>
            </a:extLst>
          </p:cNvPr>
          <p:cNvSpPr/>
          <p:nvPr/>
        </p:nvSpPr>
        <p:spPr>
          <a:xfrm rot="10800000" flipH="1">
            <a:off x="11029981" y="4611782"/>
            <a:ext cx="2126173" cy="902988"/>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Bent-Up 8">
            <a:extLst>
              <a:ext uri="{FF2B5EF4-FFF2-40B4-BE49-F238E27FC236}">
                <a16:creationId xmlns:a16="http://schemas.microsoft.com/office/drawing/2014/main" id="{FD35EB00-160A-A08F-EAA4-2226DB3236D7}"/>
              </a:ext>
            </a:extLst>
          </p:cNvPr>
          <p:cNvSpPr/>
          <p:nvPr/>
        </p:nvSpPr>
        <p:spPr>
          <a:xfrm rot="10800000" flipH="1" flipV="1">
            <a:off x="11036061" y="3624043"/>
            <a:ext cx="2088865" cy="774503"/>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36AE9F9A-A4A8-2204-1BFC-3B57B6CC0E5F}"/>
              </a:ext>
            </a:extLst>
          </p:cNvPr>
          <p:cNvSpPr/>
          <p:nvPr/>
        </p:nvSpPr>
        <p:spPr>
          <a:xfrm>
            <a:off x="5769595" y="5466949"/>
            <a:ext cx="2253083" cy="8869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Data base</a:t>
            </a:r>
          </a:p>
        </p:txBody>
      </p:sp>
      <p:sp>
        <p:nvSpPr>
          <p:cNvPr id="13" name="Rectangle 12">
            <a:extLst>
              <a:ext uri="{FF2B5EF4-FFF2-40B4-BE49-F238E27FC236}">
                <a16:creationId xmlns:a16="http://schemas.microsoft.com/office/drawing/2014/main" id="{A2CE0515-DABB-AE11-2397-14604D0CA3C8}"/>
              </a:ext>
            </a:extLst>
          </p:cNvPr>
          <p:cNvSpPr/>
          <p:nvPr/>
        </p:nvSpPr>
        <p:spPr>
          <a:xfrm>
            <a:off x="8745118" y="5466949"/>
            <a:ext cx="2253083" cy="8869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Training Model</a:t>
            </a:r>
          </a:p>
        </p:txBody>
      </p:sp>
      <p:sp>
        <p:nvSpPr>
          <p:cNvPr id="16" name="Arrow: Down 15">
            <a:extLst>
              <a:ext uri="{FF2B5EF4-FFF2-40B4-BE49-F238E27FC236}">
                <a16:creationId xmlns:a16="http://schemas.microsoft.com/office/drawing/2014/main" id="{03909E62-7F4C-0820-1284-A1F14E3AADE0}"/>
              </a:ext>
            </a:extLst>
          </p:cNvPr>
          <p:cNvSpPr/>
          <p:nvPr/>
        </p:nvSpPr>
        <p:spPr>
          <a:xfrm rot="16200000">
            <a:off x="8109851" y="5528506"/>
            <a:ext cx="563985" cy="73832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0"/>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a:off x="864036" y="1363487"/>
            <a:ext cx="6172200"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dirty="0">
                <a:solidFill>
                  <a:schemeClr val="accent1"/>
                </a:solidFill>
                <a:latin typeface="Aparajita"/>
                <a:ea typeface="Aparajita"/>
                <a:cs typeface="Aparajita"/>
                <a:sym typeface="Aparajita"/>
              </a:rPr>
              <a:t>Approximate Budget</a:t>
            </a:r>
            <a:endParaRPr dirty="0"/>
          </a:p>
        </p:txBody>
      </p:sp>
      <p:sp>
        <p:nvSpPr>
          <p:cNvPr id="147" name="Google Shape;147;p10"/>
          <p:cNvSpPr/>
          <p:nvPr/>
        </p:nvSpPr>
        <p:spPr>
          <a:xfrm>
            <a:off x="864037" y="3562231"/>
            <a:ext cx="12902327" cy="2370296"/>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148" name="Google Shape;148;p10"/>
          <p:cNvSpPr txBox="1"/>
          <p:nvPr/>
        </p:nvSpPr>
        <p:spPr>
          <a:xfrm>
            <a:off x="864036" y="2473298"/>
            <a:ext cx="9800154" cy="5051972"/>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107000"/>
              </a:lnSpc>
              <a:spcBef>
                <a:spcPts val="0"/>
              </a:spcBef>
              <a:spcAft>
                <a:spcPts val="0"/>
              </a:spcAft>
              <a:buClr>
                <a:schemeClr val="dk1"/>
              </a:buClr>
              <a:buSzPts val="2000"/>
              <a:buFont typeface="Calibri"/>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Approximate Budget : 13,000 Rs – 16000 Rs</a:t>
            </a:r>
            <a:br>
              <a:rPr lang="en-IN" sz="2400" dirty="0">
                <a:solidFill>
                  <a:schemeClr val="dk1"/>
                </a:solidFill>
                <a:latin typeface="Times New Roman" panose="02020603050405020304" pitchFamily="18" charset="0"/>
                <a:ea typeface="Calibri"/>
                <a:cs typeface="Times New Roman" panose="02020603050405020304" pitchFamily="18" charset="0"/>
                <a:sym typeface="Calibri"/>
              </a:rPr>
            </a:br>
            <a:br>
              <a:rPr lang="en-IN" sz="2400" dirty="0">
                <a:solidFill>
                  <a:schemeClr val="dk1"/>
                </a:solidFill>
                <a:latin typeface="Times New Roman" panose="02020603050405020304" pitchFamily="18" charset="0"/>
                <a:ea typeface="Calibri"/>
                <a:cs typeface="Times New Roman" panose="02020603050405020304" pitchFamily="18" charset="0"/>
                <a:sym typeface="Calibri"/>
              </a:rPr>
            </a:b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Includes:</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7000"/>
              </a:lnSpc>
              <a:spcBef>
                <a:spcPts val="800"/>
              </a:spcBef>
              <a:spcAft>
                <a:spcPts val="0"/>
              </a:spcAft>
              <a:buClr>
                <a:schemeClr val="dk1"/>
              </a:buClr>
              <a:buSzPts val="2000"/>
              <a:buFont typeface="Calibri"/>
              <a:buNone/>
            </a:pPr>
            <a:br>
              <a:rPr lang="en-IN" sz="2400" dirty="0">
                <a:solidFill>
                  <a:schemeClr val="dk1"/>
                </a:solidFill>
                <a:latin typeface="Times New Roman" panose="02020603050405020304" pitchFamily="18" charset="0"/>
                <a:ea typeface="Calibri"/>
                <a:cs typeface="Times New Roman" panose="02020603050405020304" pitchFamily="18" charset="0"/>
                <a:sym typeface="Calibri"/>
              </a:rPr>
            </a:b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 Raspberry pi 4 : 6000</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7000"/>
              </a:lnSpc>
              <a:spcBef>
                <a:spcPts val="800"/>
              </a:spcBef>
              <a:spcAft>
                <a:spcPts val="0"/>
              </a:spcAft>
              <a:buClr>
                <a:schemeClr val="dk1"/>
              </a:buClr>
              <a:buSzPts val="1800"/>
              <a:buFont typeface="Calibri"/>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 chassis and rice planter: 2000</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7000"/>
              </a:lnSpc>
              <a:spcBef>
                <a:spcPts val="800"/>
              </a:spcBef>
              <a:spcAft>
                <a:spcPts val="0"/>
              </a:spcAft>
              <a:buClr>
                <a:schemeClr val="dk1"/>
              </a:buClr>
              <a:buSzPts val="1800"/>
              <a:buFont typeface="Calibri"/>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 Raspberry Pi Camera Module V2 (8 Megapixel): 3000</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7000"/>
              </a:lnSpc>
              <a:spcBef>
                <a:spcPts val="800"/>
              </a:spcBef>
              <a:spcAft>
                <a:spcPts val="0"/>
              </a:spcAft>
              <a:buClr>
                <a:schemeClr val="dk1"/>
              </a:buClr>
              <a:buSzPts val="1800"/>
              <a:buFont typeface="Calibri"/>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 </a:t>
            </a:r>
            <a:r>
              <a:rPr lang="en-IN" sz="2400" dirty="0">
                <a:solidFill>
                  <a:schemeClr val="dk1"/>
                </a:solidFill>
                <a:latin typeface="Times New Roman" panose="02020603050405020304" pitchFamily="18" charset="0"/>
                <a:ea typeface="Calibri"/>
                <a:cs typeface="Times New Roman" panose="02020603050405020304" pitchFamily="18" charset="0"/>
                <a:sym typeface="Times New Roman"/>
              </a:rPr>
              <a:t>Battery unit</a:t>
            </a: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2500</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7000"/>
              </a:lnSpc>
              <a:spcBef>
                <a:spcPts val="800"/>
              </a:spcBef>
              <a:spcAft>
                <a:spcPts val="0"/>
              </a:spcAft>
              <a:buClr>
                <a:schemeClr val="dk1"/>
              </a:buClr>
              <a:buSzPts val="1800"/>
              <a:buFont typeface="Calibri"/>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 Stepper Motor(DC 12v) : 2000</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7000"/>
              </a:lnSpc>
              <a:spcBef>
                <a:spcPts val="800"/>
              </a:spcBef>
              <a:spcAft>
                <a:spcPts val="0"/>
              </a:spcAft>
              <a:buClr>
                <a:schemeClr val="dk1"/>
              </a:buClr>
              <a:buSzPts val="1800"/>
              <a:buFont typeface="Calibri"/>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 Motor controller : 300</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7000"/>
              </a:lnSpc>
              <a:spcBef>
                <a:spcPts val="800"/>
              </a:spcBef>
              <a:spcAft>
                <a:spcPts val="0"/>
              </a:spcAft>
              <a:buClr>
                <a:schemeClr val="dk1"/>
              </a:buClr>
              <a:buSzPts val="1800"/>
              <a:buFont typeface="Calibri"/>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 Miscellaneous : 1500</a:t>
            </a:r>
            <a:endParaRPr sz="2400" dirty="0">
              <a:solidFill>
                <a:schemeClr val="dk1"/>
              </a:solidFill>
              <a:latin typeface="Times New Roman" panose="02020603050405020304" pitchFamily="18" charset="0"/>
              <a:ea typeface="Calibri"/>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1"/>
          <p:cNvSpPr/>
          <p:nvPr/>
        </p:nvSpPr>
        <p:spPr>
          <a:xfrm>
            <a:off x="864037" y="651748"/>
            <a:ext cx="9065776"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5400">
              <a:solidFill>
                <a:schemeClr val="accent1"/>
              </a:solidFill>
              <a:latin typeface="Aparajita"/>
              <a:ea typeface="Aparajita"/>
              <a:cs typeface="Aparajita"/>
              <a:sym typeface="Aparajita"/>
            </a:endParaRPr>
          </a:p>
        </p:txBody>
      </p:sp>
      <p:sp>
        <p:nvSpPr>
          <p:cNvPr id="155" name="Google Shape;155;p11"/>
          <p:cNvSpPr txBox="1"/>
          <p:nvPr/>
        </p:nvSpPr>
        <p:spPr>
          <a:xfrm>
            <a:off x="477047" y="414861"/>
            <a:ext cx="797599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Project Planner </a:t>
            </a:r>
            <a:endParaRPr/>
          </a:p>
        </p:txBody>
      </p:sp>
      <p:graphicFrame>
        <p:nvGraphicFramePr>
          <p:cNvPr id="156" name="Google Shape;156;p11"/>
          <p:cNvGraphicFramePr/>
          <p:nvPr/>
        </p:nvGraphicFramePr>
        <p:xfrm>
          <a:off x="864037" y="1914862"/>
          <a:ext cx="12421625" cy="5467900"/>
        </p:xfrm>
        <a:graphic>
          <a:graphicData uri="http://schemas.openxmlformats.org/drawingml/2006/table">
            <a:tbl>
              <a:tblPr>
                <a:noFill/>
                <a:tableStyleId>{EFA31E63-AD88-464B-A117-9B8DE1D188AD}</a:tableStyleId>
              </a:tblPr>
              <a:tblGrid>
                <a:gridCol w="4491950">
                  <a:extLst>
                    <a:ext uri="{9D8B030D-6E8A-4147-A177-3AD203B41FA5}">
                      <a16:colId xmlns:a16="http://schemas.microsoft.com/office/drawing/2014/main" val="20000"/>
                    </a:ext>
                  </a:extLst>
                </a:gridCol>
                <a:gridCol w="1293425">
                  <a:extLst>
                    <a:ext uri="{9D8B030D-6E8A-4147-A177-3AD203B41FA5}">
                      <a16:colId xmlns:a16="http://schemas.microsoft.com/office/drawing/2014/main" val="20001"/>
                    </a:ext>
                  </a:extLst>
                </a:gridCol>
                <a:gridCol w="1293425">
                  <a:extLst>
                    <a:ext uri="{9D8B030D-6E8A-4147-A177-3AD203B41FA5}">
                      <a16:colId xmlns:a16="http://schemas.microsoft.com/office/drawing/2014/main" val="20002"/>
                    </a:ext>
                  </a:extLst>
                </a:gridCol>
                <a:gridCol w="1419350">
                  <a:extLst>
                    <a:ext uri="{9D8B030D-6E8A-4147-A177-3AD203B41FA5}">
                      <a16:colId xmlns:a16="http://schemas.microsoft.com/office/drawing/2014/main" val="20003"/>
                    </a:ext>
                  </a:extLst>
                </a:gridCol>
                <a:gridCol w="1365400">
                  <a:extLst>
                    <a:ext uri="{9D8B030D-6E8A-4147-A177-3AD203B41FA5}">
                      <a16:colId xmlns:a16="http://schemas.microsoft.com/office/drawing/2014/main" val="20004"/>
                    </a:ext>
                  </a:extLst>
                </a:gridCol>
                <a:gridCol w="1342000">
                  <a:extLst>
                    <a:ext uri="{9D8B030D-6E8A-4147-A177-3AD203B41FA5}">
                      <a16:colId xmlns:a16="http://schemas.microsoft.com/office/drawing/2014/main" val="20005"/>
                    </a:ext>
                  </a:extLst>
                </a:gridCol>
                <a:gridCol w="1216075">
                  <a:extLst>
                    <a:ext uri="{9D8B030D-6E8A-4147-A177-3AD203B41FA5}">
                      <a16:colId xmlns:a16="http://schemas.microsoft.com/office/drawing/2014/main" val="20006"/>
                    </a:ext>
                  </a:extLst>
                </a:gridCol>
              </a:tblGrid>
              <a:tr h="626300">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 Months  Activities</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JULY’24</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AUG’24</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SEP’24</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OCT’24</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NOV’24</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DEC’24</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718175">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Literature Reviews</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Times New Roman"/>
                        <a:buNone/>
                      </a:pPr>
                      <a:r>
                        <a:rPr lang="en-IN" sz="3600" b="1" i="0" u="none" strike="noStrike" cap="none">
                          <a:solidFill>
                            <a:schemeClr val="dk1"/>
                          </a:solidFill>
                          <a:latin typeface="Times New Roman"/>
                          <a:ea typeface="Times New Roman"/>
                          <a:cs typeface="Times New Roman"/>
                          <a:sym typeface="Times New Roman"/>
                        </a:rPr>
                        <a:t>√</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Times New Roman"/>
                        <a:buNone/>
                      </a:pPr>
                      <a:r>
                        <a:rPr lang="en-IN" sz="3600" b="1" i="0" u="none" strike="noStrike" cap="none">
                          <a:solidFill>
                            <a:schemeClr val="dk1"/>
                          </a:solidFill>
                          <a:latin typeface="Times New Roman"/>
                          <a:ea typeface="Times New Roman"/>
                          <a:cs typeface="Times New Roman"/>
                          <a:sym typeface="Times New Roman"/>
                        </a:rPr>
                        <a:t>√</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1"/>
                  </a:ext>
                </a:extLst>
              </a:tr>
              <a:tr h="712550">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Component Identification &amp; Selection</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Times New Roman"/>
                        <a:buNone/>
                      </a:pPr>
                      <a:r>
                        <a:rPr lang="en-IN" sz="3600" b="1" i="0" u="none" strike="noStrike" cap="none">
                          <a:solidFill>
                            <a:schemeClr val="dk1"/>
                          </a:solidFill>
                          <a:latin typeface="Times New Roman"/>
                          <a:ea typeface="Times New Roman"/>
                          <a:cs typeface="Times New Roman"/>
                          <a:sym typeface="Times New Roman"/>
                        </a:rPr>
                        <a:t>√</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2"/>
                  </a:ext>
                </a:extLst>
              </a:tr>
              <a:tr h="680675">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Designing</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3"/>
                  </a:ext>
                </a:extLst>
              </a:tr>
              <a:tr h="682550">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Experimental Analysis</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4"/>
                  </a:ext>
                </a:extLst>
              </a:tr>
              <a:tr h="682550">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Fabrication</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5"/>
                  </a:ext>
                </a:extLst>
              </a:tr>
              <a:tr h="682550">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Testing and Debugging</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6"/>
                  </a:ext>
                </a:extLst>
              </a:tr>
              <a:tr h="682550">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Preparation of Project Report</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2"/>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2"/>
          <p:cNvSpPr/>
          <p:nvPr/>
        </p:nvSpPr>
        <p:spPr>
          <a:xfrm>
            <a:off x="-6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2"/>
          <p:cNvSpPr/>
          <p:nvPr/>
        </p:nvSpPr>
        <p:spPr>
          <a:xfrm>
            <a:off x="1539954" y="750689"/>
            <a:ext cx="11550372" cy="1321594"/>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4400">
                <a:solidFill>
                  <a:schemeClr val="accent1"/>
                </a:solidFill>
                <a:latin typeface="Aparajita"/>
                <a:ea typeface="Aparajita"/>
                <a:cs typeface="Aparajita"/>
                <a:sym typeface="Aparajita"/>
              </a:rPr>
              <a:t>Probable Outcomes</a:t>
            </a:r>
            <a:endParaRPr/>
          </a:p>
        </p:txBody>
      </p:sp>
      <p:sp>
        <p:nvSpPr>
          <p:cNvPr id="165" name="Google Shape;165;p12"/>
          <p:cNvSpPr/>
          <p:nvPr/>
        </p:nvSpPr>
        <p:spPr>
          <a:xfrm>
            <a:off x="1702951" y="2812018"/>
            <a:ext cx="149662" cy="31718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97"/>
              <a:buFont typeface="Calibri"/>
              <a:buNone/>
            </a:pPr>
            <a:endParaRPr sz="2497">
              <a:solidFill>
                <a:schemeClr val="dk1"/>
              </a:solidFill>
              <a:latin typeface="Calibri"/>
              <a:ea typeface="Calibri"/>
              <a:cs typeface="Calibri"/>
              <a:sym typeface="Calibri"/>
            </a:endParaRPr>
          </a:p>
        </p:txBody>
      </p:sp>
      <p:sp>
        <p:nvSpPr>
          <p:cNvPr id="166" name="Google Shape;166;p12"/>
          <p:cNvSpPr/>
          <p:nvPr/>
        </p:nvSpPr>
        <p:spPr>
          <a:xfrm>
            <a:off x="2226945" y="2732842"/>
            <a:ext cx="4120991" cy="330398"/>
          </a:xfrm>
          <a:prstGeom prst="rect">
            <a:avLst/>
          </a:prstGeom>
          <a:noFill/>
          <a:ln>
            <a:noFill/>
          </a:ln>
        </p:spPr>
        <p:txBody>
          <a:bodyPr spcFirstLastPara="1" wrap="square" lIns="91425" tIns="45700" rIns="91425" bIns="45700" anchor="t" anchorCtr="0">
            <a:noAutofit/>
          </a:bodyPr>
          <a:lstStyle/>
          <a:p>
            <a:pPr marL="0" marR="0" lvl="0" indent="0" algn="l" rtl="0">
              <a:lnSpc>
                <a:spcPct val="125036"/>
              </a:lnSpc>
              <a:spcBef>
                <a:spcPts val="0"/>
              </a:spcBef>
              <a:spcAft>
                <a:spcPts val="0"/>
              </a:spcAft>
              <a:buClr>
                <a:schemeClr val="dk1"/>
              </a:buClr>
              <a:buSzPts val="2081"/>
              <a:buFont typeface="Calibri"/>
              <a:buNone/>
            </a:pPr>
            <a:endParaRPr sz="2081">
              <a:solidFill>
                <a:schemeClr val="dk1"/>
              </a:solidFill>
              <a:latin typeface="Calibri"/>
              <a:ea typeface="Calibri"/>
              <a:cs typeface="Calibri"/>
              <a:sym typeface="Calibri"/>
            </a:endParaRPr>
          </a:p>
        </p:txBody>
      </p:sp>
      <p:sp>
        <p:nvSpPr>
          <p:cNvPr id="167" name="Google Shape;167;p12"/>
          <p:cNvSpPr/>
          <p:nvPr/>
        </p:nvSpPr>
        <p:spPr>
          <a:xfrm>
            <a:off x="2226945" y="3190042"/>
            <a:ext cx="4982528" cy="1353026"/>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Clr>
                <a:schemeClr val="dk1"/>
              </a:buClr>
              <a:buSzPts val="1665"/>
              <a:buFont typeface="Calibri"/>
              <a:buNone/>
            </a:pPr>
            <a:endParaRPr sz="1665">
              <a:solidFill>
                <a:schemeClr val="dk1"/>
              </a:solidFill>
              <a:latin typeface="Calibri"/>
              <a:ea typeface="Calibri"/>
              <a:cs typeface="Calibri"/>
              <a:sym typeface="Calibri"/>
            </a:endParaRPr>
          </a:p>
        </p:txBody>
      </p:sp>
      <p:sp>
        <p:nvSpPr>
          <p:cNvPr id="168" name="Google Shape;168;p12"/>
          <p:cNvSpPr/>
          <p:nvPr/>
        </p:nvSpPr>
        <p:spPr>
          <a:xfrm>
            <a:off x="1682234" y="5409605"/>
            <a:ext cx="191095" cy="31718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97"/>
              <a:buFont typeface="Calibri"/>
              <a:buNone/>
            </a:pPr>
            <a:endParaRPr sz="2497">
              <a:solidFill>
                <a:schemeClr val="dk1"/>
              </a:solidFill>
              <a:latin typeface="Calibri"/>
              <a:ea typeface="Calibri"/>
              <a:cs typeface="Calibri"/>
              <a:sym typeface="Calibri"/>
            </a:endParaRPr>
          </a:p>
        </p:txBody>
      </p:sp>
      <p:sp>
        <p:nvSpPr>
          <p:cNvPr id="169" name="Google Shape;169;p12"/>
          <p:cNvSpPr/>
          <p:nvPr/>
        </p:nvSpPr>
        <p:spPr>
          <a:xfrm>
            <a:off x="2226945" y="5330428"/>
            <a:ext cx="3883462" cy="330398"/>
          </a:xfrm>
          <a:prstGeom prst="rect">
            <a:avLst/>
          </a:prstGeom>
          <a:noFill/>
          <a:ln>
            <a:noFill/>
          </a:ln>
        </p:spPr>
        <p:txBody>
          <a:bodyPr spcFirstLastPara="1" wrap="square" lIns="91425" tIns="45700" rIns="91425" bIns="45700" anchor="t" anchorCtr="0">
            <a:noAutofit/>
          </a:bodyPr>
          <a:lstStyle/>
          <a:p>
            <a:pPr marL="0" marR="0" lvl="0" indent="0" algn="l" rtl="0">
              <a:lnSpc>
                <a:spcPct val="125036"/>
              </a:lnSpc>
              <a:spcBef>
                <a:spcPts val="0"/>
              </a:spcBef>
              <a:spcAft>
                <a:spcPts val="0"/>
              </a:spcAft>
              <a:buClr>
                <a:schemeClr val="dk1"/>
              </a:buClr>
              <a:buSzPts val="2081"/>
              <a:buFont typeface="Calibri"/>
              <a:buNone/>
            </a:pPr>
            <a:endParaRPr sz="2081">
              <a:solidFill>
                <a:schemeClr val="dk1"/>
              </a:solidFill>
              <a:latin typeface="Calibri"/>
              <a:ea typeface="Calibri"/>
              <a:cs typeface="Calibri"/>
              <a:sym typeface="Calibri"/>
            </a:endParaRPr>
          </a:p>
        </p:txBody>
      </p:sp>
      <p:sp>
        <p:nvSpPr>
          <p:cNvPr id="170" name="Google Shape;170;p12"/>
          <p:cNvSpPr/>
          <p:nvPr/>
        </p:nvSpPr>
        <p:spPr>
          <a:xfrm>
            <a:off x="1539954" y="1912194"/>
            <a:ext cx="11550372" cy="3908722"/>
          </a:xfrm>
          <a:prstGeom prst="rect">
            <a:avLst/>
          </a:prstGeom>
          <a:noFill/>
          <a:ln>
            <a:noFill/>
          </a:ln>
        </p:spPr>
        <p:txBody>
          <a:bodyPr spcFirstLastPara="1" wrap="square" lIns="91425" tIns="45700" rIns="91425" bIns="45700" anchor="ctr" anchorCtr="0">
            <a:spAutoFit/>
          </a:bodyPr>
          <a:lstStyle/>
          <a:p>
            <a:pPr marL="0" marR="0" lvl="0" indent="-114300" algn="l" rtl="0">
              <a:lnSpc>
                <a:spcPct val="100000"/>
              </a:lnSpc>
              <a:spcBef>
                <a:spcPts val="0"/>
              </a:spcBef>
              <a:spcAft>
                <a:spcPts val="0"/>
              </a:spcAft>
              <a:buClr>
                <a:schemeClr val="dk1"/>
              </a:buClr>
              <a:buSzPts val="1800"/>
              <a:buFont typeface="Arial"/>
              <a:buChar char="•"/>
            </a:pPr>
            <a:r>
              <a:rPr lang="en-IN" sz="2400" b="1" dirty="0">
                <a:solidFill>
                  <a:schemeClr val="dk1"/>
                </a:solidFill>
                <a:latin typeface="Times New Roman" panose="02020603050405020304" pitchFamily="18" charset="0"/>
                <a:ea typeface="Calibri"/>
                <a:cs typeface="Times New Roman" panose="02020603050405020304" pitchFamily="18" charset="0"/>
              </a:rPr>
              <a:t>Increased Production of the Crop:</a:t>
            </a:r>
            <a:endParaRPr sz="2400" b="1" dirty="0">
              <a:solidFill>
                <a:schemeClr val="dk1"/>
              </a:solidFill>
              <a:latin typeface="Times New Roman" panose="02020603050405020304" pitchFamily="18" charset="0"/>
              <a:ea typeface="Calibri"/>
              <a:cs typeface="Times New Roman" panose="02020603050405020304" pitchFamily="18" charset="0"/>
            </a:endParaRPr>
          </a:p>
          <a:p>
            <a:pPr marL="0" marR="0" lvl="0" indent="-114300" algn="l" rtl="0">
              <a:lnSpc>
                <a:spcPct val="100000"/>
              </a:lnSpc>
              <a:spcBef>
                <a:spcPts val="0"/>
              </a:spcBef>
              <a:spcAft>
                <a:spcPts val="0"/>
              </a:spcAft>
              <a:buClr>
                <a:schemeClr val="dk1"/>
              </a:buClr>
              <a:buSzPts val="18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rPr>
              <a:t>Improved rice yields due to resource management.</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0000"/>
              </a:lnSpc>
              <a:spcBef>
                <a:spcPts val="0"/>
              </a:spcBef>
              <a:spcAft>
                <a:spcPts val="0"/>
              </a:spcAft>
              <a:buClr>
                <a:schemeClr val="dk1"/>
              </a:buClr>
              <a:buSzPts val="1800"/>
              <a:buFont typeface="Calibri"/>
              <a:buNone/>
            </a:pP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114300" algn="l" rtl="0">
              <a:lnSpc>
                <a:spcPct val="100000"/>
              </a:lnSpc>
              <a:spcBef>
                <a:spcPts val="0"/>
              </a:spcBef>
              <a:spcAft>
                <a:spcPts val="0"/>
              </a:spcAft>
              <a:buClr>
                <a:schemeClr val="dk1"/>
              </a:buClr>
              <a:buSzPts val="1800"/>
              <a:buFont typeface="Arial"/>
              <a:buChar char="•"/>
            </a:pPr>
            <a:r>
              <a:rPr lang="en-IN" sz="2400" b="1" dirty="0">
                <a:solidFill>
                  <a:schemeClr val="dk1"/>
                </a:solidFill>
                <a:latin typeface="Times New Roman" panose="02020603050405020304" pitchFamily="18" charset="0"/>
                <a:ea typeface="Calibri"/>
                <a:cs typeface="Times New Roman" panose="02020603050405020304" pitchFamily="18" charset="0"/>
              </a:rPr>
              <a:t>Enhanced Quality Control:</a:t>
            </a:r>
            <a:endParaRPr sz="2400" b="1" dirty="0">
              <a:solidFill>
                <a:schemeClr val="dk1"/>
              </a:solidFill>
              <a:latin typeface="Times New Roman" panose="02020603050405020304" pitchFamily="18" charset="0"/>
              <a:ea typeface="Calibri"/>
              <a:cs typeface="Times New Roman" panose="02020603050405020304" pitchFamily="18" charset="0"/>
            </a:endParaRPr>
          </a:p>
          <a:p>
            <a:pPr marL="0" marR="0" lvl="0" indent="-114300" algn="l" rtl="0">
              <a:lnSpc>
                <a:spcPct val="100000"/>
              </a:lnSpc>
              <a:spcBef>
                <a:spcPts val="0"/>
              </a:spcBef>
              <a:spcAft>
                <a:spcPts val="0"/>
              </a:spcAft>
              <a:buClr>
                <a:schemeClr val="dk1"/>
              </a:buClr>
              <a:buSzPts val="18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rPr>
              <a:t>Achieve a improvement in rice quality.</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0000"/>
              </a:lnSpc>
              <a:spcBef>
                <a:spcPts val="0"/>
              </a:spcBef>
              <a:spcAft>
                <a:spcPts val="0"/>
              </a:spcAft>
              <a:buClr>
                <a:schemeClr val="dk1"/>
              </a:buClr>
              <a:buSzPts val="1800"/>
              <a:buFont typeface="Calibri"/>
              <a:buNone/>
            </a:pP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114300" algn="l" rtl="0">
              <a:lnSpc>
                <a:spcPct val="100000"/>
              </a:lnSpc>
              <a:spcBef>
                <a:spcPts val="0"/>
              </a:spcBef>
              <a:spcAft>
                <a:spcPts val="0"/>
              </a:spcAft>
              <a:buClr>
                <a:schemeClr val="dk1"/>
              </a:buClr>
              <a:buSzPts val="1800"/>
              <a:buFont typeface="Arial"/>
              <a:buChar char="•"/>
            </a:pPr>
            <a:r>
              <a:rPr lang="en-IN" sz="2400" b="1" dirty="0">
                <a:solidFill>
                  <a:schemeClr val="dk1"/>
                </a:solidFill>
                <a:latin typeface="Times New Roman" panose="02020603050405020304" pitchFamily="18" charset="0"/>
                <a:ea typeface="Calibri"/>
                <a:cs typeface="Times New Roman" panose="02020603050405020304" pitchFamily="18" charset="0"/>
              </a:rPr>
              <a:t>Adoption and Impact:</a:t>
            </a:r>
            <a:endParaRPr sz="2400" b="1" dirty="0">
              <a:solidFill>
                <a:schemeClr val="dk1"/>
              </a:solidFill>
              <a:latin typeface="Times New Roman" panose="02020603050405020304" pitchFamily="18" charset="0"/>
              <a:ea typeface="Calibri"/>
              <a:cs typeface="Times New Roman" panose="02020603050405020304" pitchFamily="18" charset="0"/>
            </a:endParaRPr>
          </a:p>
          <a:p>
            <a:pPr marL="0" marR="0" lvl="0" indent="-114300" algn="l" rtl="0">
              <a:lnSpc>
                <a:spcPct val="100000"/>
              </a:lnSpc>
              <a:spcBef>
                <a:spcPts val="0"/>
              </a:spcBef>
              <a:spcAft>
                <a:spcPts val="0"/>
              </a:spcAft>
              <a:buClr>
                <a:schemeClr val="dk1"/>
              </a:buClr>
              <a:buSzPts val="18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rPr>
              <a:t>No need to pay high salary to the </a:t>
            </a:r>
            <a:r>
              <a:rPr lang="en-IN" sz="2400" dirty="0" err="1">
                <a:solidFill>
                  <a:schemeClr val="dk1"/>
                </a:solidFill>
                <a:latin typeface="Times New Roman" panose="02020603050405020304" pitchFamily="18" charset="0"/>
                <a:ea typeface="Calibri"/>
                <a:cs typeface="Times New Roman" panose="02020603050405020304" pitchFamily="18" charset="0"/>
              </a:rPr>
              <a:t>labor</a:t>
            </a:r>
            <a:r>
              <a:rPr lang="en-IN" sz="2400" dirty="0">
                <a:solidFill>
                  <a:schemeClr val="dk1"/>
                </a:solidFill>
                <a:latin typeface="Times New Roman" panose="02020603050405020304" pitchFamily="18" charset="0"/>
                <a:ea typeface="Calibri"/>
                <a:cs typeface="Times New Roman" panose="02020603050405020304" pitchFamily="18" charset="0"/>
              </a:rPr>
              <a:t> by the farmers, leading to less the overall cost and improve profitability.</a:t>
            </a:r>
            <a:endParaRPr sz="2400" dirty="0">
              <a:solidFill>
                <a:schemeClr val="dk1"/>
              </a:solidFill>
              <a:latin typeface="Times New Roman" panose="02020603050405020304" pitchFamily="18" charset="0"/>
              <a:ea typeface="Calibri"/>
              <a:cs typeface="Times New Roman" panose="02020603050405020304" pitchFamily="18" charset="0"/>
            </a:endParaRPr>
          </a:p>
          <a:p>
            <a:pPr marR="0" lvl="0" algn="l" rtl="0">
              <a:lnSpc>
                <a:spcPct val="100000"/>
              </a:lnSpc>
              <a:spcBef>
                <a:spcPts val="0"/>
              </a:spcBef>
              <a:spcAft>
                <a:spcPts val="0"/>
              </a:spcAft>
              <a:buClr>
                <a:schemeClr val="dk1"/>
              </a:buClr>
              <a:buSzPts val="1800"/>
            </a:pPr>
            <a:endParaRPr dirty="0"/>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3"/>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13"/>
          <p:cNvSpPr/>
          <p:nvPr/>
        </p:nvSpPr>
        <p:spPr>
          <a:xfrm>
            <a:off x="864037" y="2296954"/>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5400">
                <a:solidFill>
                  <a:schemeClr val="accent1"/>
                </a:solidFill>
                <a:latin typeface="Aparajita"/>
                <a:ea typeface="Aparajita"/>
                <a:cs typeface="Aparajita"/>
                <a:sym typeface="Aparajita"/>
              </a:rPr>
              <a:t>Conclusion</a:t>
            </a:r>
            <a:endParaRPr/>
          </a:p>
        </p:txBody>
      </p:sp>
      <p:sp>
        <p:nvSpPr>
          <p:cNvPr id="179" name="Google Shape;179;p13"/>
          <p:cNvSpPr/>
          <p:nvPr/>
        </p:nvSpPr>
        <p:spPr>
          <a:xfrm>
            <a:off x="864037" y="3562231"/>
            <a:ext cx="12902327" cy="2370296"/>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AI Driven Agribot aims to revolutionize rice farming by integrating AI technology with data monitoring to optimize enhance crop quality, and promote sustainable practices. By addressing the inefficiencies and challenges in traditional rice farming, Agribot seeks to improve yields and achieve high-quality production while ensuring environmental stewardship.</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7000"/>
              </a:lnSpc>
              <a:spcBef>
                <a:spcPts val="80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444488" y="305321"/>
            <a:ext cx="6172200"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References</a:t>
            </a:r>
            <a:endParaRPr/>
          </a:p>
        </p:txBody>
      </p:sp>
      <p:sp>
        <p:nvSpPr>
          <p:cNvPr id="188" name="Google Shape;188;p14"/>
          <p:cNvSpPr/>
          <p:nvPr/>
        </p:nvSpPr>
        <p:spPr>
          <a:xfrm>
            <a:off x="444488" y="1898926"/>
            <a:ext cx="12536245" cy="4662775"/>
          </a:xfrm>
          <a:prstGeom prst="rect">
            <a:avLst/>
          </a:prstGeom>
          <a:noFill/>
          <a:ln>
            <a:noFill/>
          </a:ln>
        </p:spPr>
        <p:txBody>
          <a:bodyPr spcFirstLastPara="1" wrap="square" lIns="91425" tIns="45700" rIns="91425" bIns="45700" anchor="ctr" anchorCtr="0">
            <a:spAutoFit/>
          </a:bodyPr>
          <a:lstStyle/>
          <a:p>
            <a:pPr marL="457200">
              <a:lnSpc>
                <a:spcPct val="150000"/>
              </a:lnSpc>
            </a:pPr>
            <a:r>
              <a:rPr lang="en-IN" sz="2200" dirty="0">
                <a:latin typeface="Times New Roman" panose="02020603050405020304" pitchFamily="18" charset="0"/>
                <a:ea typeface="Calibri" panose="020F0502020204030204" pitchFamily="34" charset="0"/>
                <a:cs typeface="Times New Roman" panose="02020603050405020304" pitchFamily="18" charset="0"/>
              </a:rPr>
              <a:t>[1] Hitoshi Sori, Hiroyuki Inoue, Hiroyuki Hatta, and Yasuhiro Ando. ‘‘Effect for a Paddy Weeding Robot in Wet Rice Culture’’. Japan. February 27, 2018.</a:t>
            </a:r>
          </a:p>
          <a:p>
            <a:pPr marL="457200">
              <a:lnSpc>
                <a:spcPct val="150000"/>
              </a:lnSpc>
            </a:pPr>
            <a:r>
              <a:rPr lang="en-IN" sz="2200" dirty="0">
                <a:latin typeface="Times New Roman" panose="02020603050405020304" pitchFamily="18" charset="0"/>
                <a:ea typeface="Calibri" panose="020F0502020204030204" pitchFamily="34" charset="0"/>
                <a:cs typeface="Times New Roman" panose="02020603050405020304" pitchFamily="18" charset="0"/>
              </a:rPr>
              <a:t>[2] Elsayed Said Mohamed, Sameh </a:t>
            </a:r>
            <a:r>
              <a:rPr lang="en-IN" sz="2200" dirty="0" err="1">
                <a:latin typeface="Times New Roman" panose="02020603050405020304" pitchFamily="18" charset="0"/>
                <a:ea typeface="Calibri" panose="020F0502020204030204" pitchFamily="34" charset="0"/>
                <a:cs typeface="Times New Roman" panose="02020603050405020304" pitchFamily="18" charset="0"/>
              </a:rPr>
              <a:t>Kotb</a:t>
            </a:r>
            <a:r>
              <a:rPr lang="en-IN" sz="2200" dirty="0">
                <a:latin typeface="Times New Roman" panose="02020603050405020304" pitchFamily="18" charset="0"/>
                <a:ea typeface="Calibri" panose="020F0502020204030204" pitchFamily="34" charset="0"/>
                <a:cs typeface="Times New Roman" panose="02020603050405020304" pitchFamily="18" charset="0"/>
              </a:rPr>
              <a:t> Abd-</a:t>
            </a:r>
            <a:r>
              <a:rPr lang="en-IN" sz="2200" dirty="0" err="1">
                <a:latin typeface="Times New Roman" panose="02020603050405020304" pitchFamily="18" charset="0"/>
                <a:ea typeface="Calibri" panose="020F0502020204030204" pitchFamily="34" charset="0"/>
                <a:cs typeface="Times New Roman" panose="02020603050405020304" pitchFamily="18" charset="0"/>
              </a:rPr>
              <a:t>Elmabod</a:t>
            </a:r>
            <a:r>
              <a:rPr lang="en-IN" sz="2200" dirty="0">
                <a:latin typeface="Times New Roman" panose="02020603050405020304" pitchFamily="18" charset="0"/>
                <a:ea typeface="Calibri" panose="020F0502020204030204" pitchFamily="34" charset="0"/>
                <a:cs typeface="Times New Roman" panose="02020603050405020304" pitchFamily="18" charset="0"/>
              </a:rPr>
              <a:t>, Mohammed A El-</a:t>
            </a:r>
            <a:r>
              <a:rPr lang="en-IN" sz="2200" dirty="0" err="1">
                <a:latin typeface="Times New Roman" panose="02020603050405020304" pitchFamily="18" charset="0"/>
                <a:ea typeface="Calibri" panose="020F0502020204030204" pitchFamily="34" charset="0"/>
                <a:cs typeface="Times New Roman" panose="02020603050405020304" pitchFamily="18" charset="0"/>
              </a:rPr>
              <a:t>Shirbeny</a:t>
            </a:r>
            <a:r>
              <a:rPr lang="en-IN" sz="2200" dirty="0">
                <a:latin typeface="Times New Roman" panose="02020603050405020304" pitchFamily="18" charset="0"/>
                <a:ea typeface="Calibri" panose="020F0502020204030204" pitchFamily="34" charset="0"/>
                <a:cs typeface="Times New Roman" panose="02020603050405020304" pitchFamily="18" charset="0"/>
              </a:rPr>
              <a:t>, Mohamed B Zahran. ‘‘Smart farming for improving agricultural management’’. Egypt, 2019.</a:t>
            </a:r>
          </a:p>
          <a:p>
            <a:pPr marL="457200">
              <a:lnSpc>
                <a:spcPct val="150000"/>
              </a:lnSpc>
            </a:pPr>
            <a:r>
              <a:rPr lang="en-IN" sz="2200" dirty="0">
                <a:latin typeface="Times New Roman" panose="02020603050405020304" pitchFamily="18" charset="0"/>
                <a:ea typeface="Calibri" panose="020F0502020204030204" pitchFamily="34" charset="0"/>
                <a:cs typeface="Times New Roman" panose="02020603050405020304" pitchFamily="18" charset="0"/>
              </a:rPr>
              <a:t>[3] </a:t>
            </a:r>
            <a:r>
              <a:rPr lang="en-IN" sz="2200" dirty="0" err="1">
                <a:latin typeface="Times New Roman" panose="02020603050405020304" pitchFamily="18" charset="0"/>
                <a:ea typeface="Calibri" panose="020F0502020204030204" pitchFamily="34" charset="0"/>
                <a:cs typeface="Times New Roman" panose="02020603050405020304" pitchFamily="18" charset="0"/>
              </a:rPr>
              <a:t>Prabira</a:t>
            </a:r>
            <a:r>
              <a:rPr lang="en-IN" sz="2200" dirty="0">
                <a:latin typeface="Times New Roman" panose="02020603050405020304" pitchFamily="18" charset="0"/>
                <a:ea typeface="Calibri" panose="020F0502020204030204" pitchFamily="34" charset="0"/>
                <a:cs typeface="Times New Roman" panose="02020603050405020304" pitchFamily="18" charset="0"/>
              </a:rPr>
              <a:t> Kumar </a:t>
            </a:r>
            <a:r>
              <a:rPr lang="en-IN" sz="2200" dirty="0" err="1">
                <a:latin typeface="Times New Roman" panose="02020603050405020304" pitchFamily="18" charset="0"/>
                <a:ea typeface="Calibri" panose="020F0502020204030204" pitchFamily="34" charset="0"/>
                <a:cs typeface="Times New Roman" panose="02020603050405020304" pitchFamily="18" charset="0"/>
              </a:rPr>
              <a:t>Sethya</a:t>
            </a:r>
            <a:r>
              <a:rPr lang="en-IN" sz="2200" dirty="0">
                <a:latin typeface="Times New Roman" panose="02020603050405020304" pitchFamily="18" charset="0"/>
                <a:ea typeface="Calibri" panose="020F0502020204030204" pitchFamily="34" charset="0"/>
                <a:cs typeface="Times New Roman" panose="02020603050405020304" pitchFamily="18" charset="0"/>
              </a:rPr>
              <a:t>, Nalini Kanta </a:t>
            </a:r>
            <a:r>
              <a:rPr lang="en-IN" sz="2200" dirty="0" err="1">
                <a:latin typeface="Times New Roman" panose="02020603050405020304" pitchFamily="18" charset="0"/>
                <a:ea typeface="Calibri" panose="020F0502020204030204" pitchFamily="34" charset="0"/>
                <a:cs typeface="Times New Roman" panose="02020603050405020304" pitchFamily="18" charset="0"/>
              </a:rPr>
              <a:t>Barpandaa</a:t>
            </a:r>
            <a:r>
              <a:rPr lang="en-IN" sz="2200" dirty="0">
                <a:latin typeface="Times New Roman" panose="02020603050405020304" pitchFamily="18" charset="0"/>
                <a:ea typeface="Calibri" panose="020F0502020204030204" pitchFamily="34" charset="0"/>
                <a:cs typeface="Times New Roman" panose="02020603050405020304" pitchFamily="18" charset="0"/>
              </a:rPr>
              <a:t>, Amiya Kumar Rathod, Santi Kumari. “Image Processing Techniques for Diagnosing Rice Plant Disease”. India. </a:t>
            </a:r>
          </a:p>
          <a:p>
            <a:pPr marL="457200">
              <a:lnSpc>
                <a:spcPct val="150000"/>
              </a:lnSpc>
            </a:pPr>
            <a:r>
              <a:rPr lang="en-IN" sz="2200" dirty="0">
                <a:latin typeface="Times New Roman" panose="02020603050405020304" pitchFamily="18" charset="0"/>
                <a:ea typeface="Calibri" panose="020F0502020204030204" pitchFamily="34" charset="0"/>
                <a:cs typeface="Times New Roman" panose="02020603050405020304" pitchFamily="18" charset="0"/>
              </a:rPr>
              <a:t>[4] Muhammad Junaid Asif, Tayyab Shahbaz, </a:t>
            </a:r>
            <a:r>
              <a:rPr lang="en-IN" sz="2200" dirty="0" err="1">
                <a:latin typeface="Times New Roman" panose="02020603050405020304" pitchFamily="18" charset="0"/>
                <a:ea typeface="Calibri" panose="020F0502020204030204" pitchFamily="34" charset="0"/>
                <a:cs typeface="Times New Roman" panose="02020603050405020304" pitchFamily="18" charset="0"/>
              </a:rPr>
              <a:t>Dr.</a:t>
            </a:r>
            <a:r>
              <a:rPr lang="en-IN" sz="2200" dirty="0">
                <a:latin typeface="Times New Roman" panose="02020603050405020304" pitchFamily="18" charset="0"/>
                <a:ea typeface="Calibri" panose="020F0502020204030204" pitchFamily="34" charset="0"/>
                <a:cs typeface="Times New Roman" panose="02020603050405020304" pitchFamily="18" charset="0"/>
              </a:rPr>
              <a:t> Syed Tahir Hussain Rizvi, Sajid Iqbal. “Rice Grain Identification and Quality Analysis using Image Processing based on Principal Component Analysis”, Pakistan, 2018.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444488" y="305321"/>
            <a:ext cx="6172200"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References</a:t>
            </a:r>
            <a:endParaRPr/>
          </a:p>
        </p:txBody>
      </p:sp>
      <p:sp>
        <p:nvSpPr>
          <p:cNvPr id="188" name="Google Shape;188;p14"/>
          <p:cNvSpPr/>
          <p:nvPr/>
        </p:nvSpPr>
        <p:spPr>
          <a:xfrm>
            <a:off x="444488" y="1855209"/>
            <a:ext cx="12536245" cy="5298846"/>
          </a:xfrm>
          <a:prstGeom prst="rect">
            <a:avLst/>
          </a:prstGeom>
          <a:noFill/>
          <a:ln>
            <a:noFill/>
          </a:ln>
        </p:spPr>
        <p:txBody>
          <a:bodyPr spcFirstLastPara="1" wrap="square" lIns="91425" tIns="45700" rIns="91425" bIns="45700" anchor="ctr" anchorCtr="0">
            <a:spAutoFit/>
          </a:bodyPr>
          <a:lstStyle/>
          <a:p>
            <a:pPr marL="457200">
              <a:lnSpc>
                <a:spcPct val="150000"/>
              </a:lnSpc>
            </a:pP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Pramod Kumar Sahoo, Dilip Kumar Kushwaha,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Nrusingh</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Charan Pradhan, Yash Makwana, Mohit Kumar, Mahendra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Jatoliya</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Arjun Naik, Indra Mani, “ROBOTICS APPLICATION IN AGRICULTURE”, India,2022.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pP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 Mohd Saiful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Azimi</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Mahmud, Mohamad Shukri Zainal Abidin,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Abioye</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Abiodun Emmanuel and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Hameedah</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Sahib Hasan, “Robotics and Automation in Agriculture: Present and Future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Applications”,Malaysia</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April 2020.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pP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Vijai</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Singh Asst Professor, Varsha Asst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Professsor</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Prof. A K Misra, “Detection of unhealthy region of plant leaves using Image Processing and Genetic Algorithm”, India, 2015.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1000"/>
              </a:spcAft>
            </a:pP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 K. Tamaki, Y.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Nagasaka</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Nishiwaki</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 Saito, Y. Kikuchi, K.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Motobayashi</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Robot System for Paddy Field Farming in Japan”, Japan, 2013.</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9874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6"/>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3160822" y="2753957"/>
            <a:ext cx="8308756" cy="22159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3800" b="1" cap="none" dirty="0">
                <a:solidFill>
                  <a:schemeClr val="accent1">
                    <a:lumMod val="75000"/>
                  </a:schemeClr>
                </a:solidFill>
                <a:latin typeface="Calibri"/>
                <a:ea typeface="Calibri"/>
                <a:cs typeface="Calibri"/>
                <a:sym typeface="Calibri"/>
              </a:rPr>
              <a:t>Thank You</a:t>
            </a:r>
            <a:endParaRPr dirty="0">
              <a:solidFill>
                <a:schemeClr val="accent1">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
        <p:cNvGrpSpPr/>
        <p:nvPr/>
      </p:nvGrpSpPr>
      <p:grpSpPr>
        <a:xfrm>
          <a:off x="0" y="0"/>
          <a:ext cx="0" cy="0"/>
          <a:chOff x="0" y="0"/>
          <a:chExt cx="0" cy="0"/>
        </a:xfrm>
      </p:grpSpPr>
      <p:sp>
        <p:nvSpPr>
          <p:cNvPr id="12" name="Google Shape;12;p1"/>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337500"/>
              </a:lnSpc>
              <a:spcBef>
                <a:spcPts val="0"/>
              </a:spcBef>
              <a:spcAft>
                <a:spcPts val="0"/>
              </a:spcAft>
              <a:buClr>
                <a:schemeClr val="dk1"/>
              </a:buClr>
              <a:buSzPts val="1800"/>
              <a:buFont typeface="Calibri"/>
              <a:buNone/>
            </a:pPr>
            <a:endParaRPr sz="1800" b="0" i="0" u="none" strike="noStrike" cap="none">
              <a:solidFill>
                <a:schemeClr val="dk1"/>
              </a:solidFill>
              <a:latin typeface="Times New Roman"/>
              <a:ea typeface="Times New Roman"/>
              <a:cs typeface="Times New Roman"/>
              <a:sym typeface="Times New Roman"/>
            </a:endParaRPr>
          </a:p>
        </p:txBody>
      </p:sp>
      <p:sp>
        <p:nvSpPr>
          <p:cNvPr id="13" name="Google Shape;13;p1"/>
          <p:cNvSpPr/>
          <p:nvPr/>
        </p:nvSpPr>
        <p:spPr>
          <a:xfrm>
            <a:off x="541307" y="3505294"/>
            <a:ext cx="7415927" cy="2156438"/>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484237"/>
              </a:buClr>
              <a:buSzPts val="4860"/>
              <a:buFont typeface="Times New Roman"/>
              <a:buNone/>
            </a:pPr>
            <a:r>
              <a:rPr lang="en-IN" sz="4860" b="1" i="0" u="none" strike="noStrike" cap="none" dirty="0">
                <a:solidFill>
                  <a:srgbClr val="484237"/>
                </a:solidFill>
                <a:latin typeface="Times New Roman"/>
                <a:ea typeface="Times New Roman"/>
                <a:cs typeface="Times New Roman"/>
                <a:sym typeface="Times New Roman"/>
              </a:rPr>
              <a:t>AI Dri</a:t>
            </a:r>
            <a:r>
              <a:rPr lang="en-IN" sz="4860" b="1" dirty="0">
                <a:solidFill>
                  <a:srgbClr val="484237"/>
                </a:solidFill>
                <a:latin typeface="Times New Roman"/>
                <a:ea typeface="Times New Roman"/>
                <a:cs typeface="Times New Roman"/>
                <a:sym typeface="Times New Roman"/>
              </a:rPr>
              <a:t>ven </a:t>
            </a:r>
            <a:r>
              <a:rPr lang="en-IN" sz="4860" b="1" i="0" u="none" strike="noStrike" cap="none" dirty="0">
                <a:solidFill>
                  <a:srgbClr val="484237"/>
                </a:solidFill>
                <a:latin typeface="Times New Roman"/>
                <a:ea typeface="Times New Roman"/>
                <a:cs typeface="Times New Roman"/>
                <a:sym typeface="Times New Roman"/>
              </a:rPr>
              <a:t>Agribot</a:t>
            </a:r>
            <a:endParaRPr sz="4860" b="0" i="0" u="none" strike="noStrike" cap="none" dirty="0">
              <a:solidFill>
                <a:schemeClr val="dk1"/>
              </a:solidFill>
              <a:latin typeface="Times New Roman"/>
              <a:ea typeface="Times New Roman"/>
              <a:cs typeface="Times New Roman"/>
              <a:sym typeface="Times New Roman"/>
            </a:endParaRPr>
          </a:p>
        </p:txBody>
      </p:sp>
      <p:sp>
        <p:nvSpPr>
          <p:cNvPr id="14" name="Google Shape;14;p1"/>
          <p:cNvSpPr/>
          <p:nvPr/>
        </p:nvSpPr>
        <p:spPr>
          <a:xfrm>
            <a:off x="864037" y="6781205"/>
            <a:ext cx="394930" cy="394930"/>
          </a:xfrm>
          <a:prstGeom prst="roundRect">
            <a:avLst>
              <a:gd name="adj" fmla="val 23151155"/>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64037" y="4977654"/>
            <a:ext cx="5486399" cy="2487629"/>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Presented by :</a:t>
            </a:r>
            <a:endParaRPr dirty="0"/>
          </a:p>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Vaibhav Nrupnarayan</a:t>
            </a:r>
            <a:endParaRPr dirty="0"/>
          </a:p>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Harish Bagul</a:t>
            </a:r>
            <a:endParaRPr dirty="0"/>
          </a:p>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Abhiman Bade</a:t>
            </a:r>
            <a:endParaRPr dirty="0"/>
          </a:p>
          <a:p>
            <a:pPr marL="0" marR="0" lvl="0" indent="0" algn="l" rtl="0">
              <a:lnSpc>
                <a:spcPct val="140000"/>
              </a:lnSpc>
              <a:spcBef>
                <a:spcPts val="0"/>
              </a:spcBef>
              <a:spcAft>
                <a:spcPts val="0"/>
              </a:spcAft>
              <a:buClr>
                <a:schemeClr val="dk1"/>
              </a:buClr>
              <a:buSzPts val="2430"/>
              <a:buFont typeface="Calibri"/>
              <a:buNone/>
            </a:pPr>
            <a:endParaRPr sz="2430" b="0" i="0" u="none" strike="noStrike" cap="none" dirty="0">
              <a:solidFill>
                <a:schemeClr val="dk1"/>
              </a:solidFill>
              <a:latin typeface="Times New Roman"/>
              <a:ea typeface="Times New Roman"/>
              <a:cs typeface="Times New Roman"/>
              <a:sym typeface="Times New Roman"/>
            </a:endParaRPr>
          </a:p>
        </p:txBody>
      </p:sp>
      <p:pic>
        <p:nvPicPr>
          <p:cNvPr id="16" name="Google Shape;16;p1" descr="Raisoni Logo"/>
          <p:cNvPicPr preferRelativeResize="0"/>
          <p:nvPr/>
        </p:nvPicPr>
        <p:blipFill rotWithShape="1">
          <a:blip r:embed="rId3">
            <a:alphaModFix/>
          </a:blip>
          <a:srcRect/>
          <a:stretch/>
        </p:blipFill>
        <p:spPr>
          <a:xfrm>
            <a:off x="387275" y="237324"/>
            <a:ext cx="3704423" cy="1727399"/>
          </a:xfrm>
          <a:prstGeom prst="rect">
            <a:avLst/>
          </a:prstGeom>
          <a:noFill/>
          <a:ln>
            <a:noFill/>
          </a:ln>
        </p:spPr>
      </p:pic>
      <p:sp>
        <p:nvSpPr>
          <p:cNvPr id="17" name="Google Shape;17;p1"/>
          <p:cNvSpPr txBox="1"/>
          <p:nvPr/>
        </p:nvSpPr>
        <p:spPr>
          <a:xfrm>
            <a:off x="5517144" y="4977654"/>
            <a:ext cx="4880180" cy="11172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Guide:</a:t>
            </a:r>
            <a:endParaRPr dirty="0"/>
          </a:p>
          <a:p>
            <a:pPr marL="0" marR="0" lvl="0" indent="0" algn="l" rtl="0">
              <a:lnSpc>
                <a:spcPct val="100000"/>
              </a:lnSpc>
              <a:spcBef>
                <a:spcPts val="0"/>
              </a:spcBef>
              <a:spcAft>
                <a:spcPts val="0"/>
              </a:spcAft>
              <a:buClr>
                <a:srgbClr val="746558"/>
              </a:buClr>
              <a:buSzPts val="2430"/>
              <a:buFont typeface="Times New Roman"/>
              <a:buNone/>
            </a:pPr>
            <a:r>
              <a:rPr lang="en-IN" sz="2430" b="1" i="0" u="none" strike="noStrike" cap="none" dirty="0" err="1">
                <a:solidFill>
                  <a:srgbClr val="746558"/>
                </a:solidFill>
                <a:latin typeface="Times New Roman"/>
                <a:ea typeface="Times New Roman"/>
                <a:cs typeface="Times New Roman"/>
                <a:sym typeface="Times New Roman"/>
              </a:rPr>
              <a:t>Dr.</a:t>
            </a:r>
            <a:r>
              <a:rPr lang="en-IN" sz="2430" b="1" i="0" u="none" strike="noStrike" cap="none" dirty="0">
                <a:solidFill>
                  <a:srgbClr val="746558"/>
                </a:solidFill>
                <a:latin typeface="Times New Roman"/>
                <a:ea typeface="Times New Roman"/>
                <a:cs typeface="Times New Roman"/>
                <a:sym typeface="Times New Roman"/>
              </a:rPr>
              <a:t> Kavita Joshi</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8" name="Google Shape;18;p1"/>
          <p:cNvSpPr txBox="1"/>
          <p:nvPr/>
        </p:nvSpPr>
        <p:spPr>
          <a:xfrm>
            <a:off x="387275" y="2820160"/>
            <a:ext cx="994895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rgbClr val="595959"/>
                </a:solidFill>
                <a:latin typeface="Times New Roman"/>
                <a:ea typeface="Times New Roman"/>
                <a:cs typeface="Times New Roman"/>
                <a:sym typeface="Times New Roman"/>
              </a:rPr>
              <a:t>Department of Electronics and Telecommunication Engineering</a:t>
            </a:r>
            <a:endParaRPr dirty="0"/>
          </a:p>
          <a:p>
            <a:pPr marL="0" marR="0" lvl="0" indent="0" algn="l" rtl="0">
              <a:lnSpc>
                <a:spcPct val="100000"/>
              </a:lnSpc>
              <a:spcBef>
                <a:spcPts val="0"/>
              </a:spcBef>
              <a:spcAft>
                <a:spcPts val="0"/>
              </a:spcAft>
              <a:buClr>
                <a:schemeClr val="dk1"/>
              </a:buClr>
              <a:buSzPts val="1600"/>
              <a:buFont typeface="Calibri"/>
              <a:buNone/>
            </a:pPr>
            <a:endParaRPr sz="1600" b="1" dirty="0">
              <a:solidFill>
                <a:srgbClr val="595959"/>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
        <p:cNvGrpSpPr/>
        <p:nvPr/>
      </p:nvGrpSpPr>
      <p:grpSpPr>
        <a:xfrm>
          <a:off x="0" y="0"/>
          <a:ext cx="0" cy="0"/>
          <a:chOff x="0" y="0"/>
          <a:chExt cx="0" cy="0"/>
        </a:xfrm>
      </p:grpSpPr>
      <p:sp>
        <p:nvSpPr>
          <p:cNvPr id="24" name="Google Shape;24;p2"/>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64037" y="1022509"/>
            <a:ext cx="651367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5400">
              <a:solidFill>
                <a:schemeClr val="accent1"/>
              </a:solidFill>
              <a:latin typeface="Aparajita"/>
              <a:ea typeface="Aparajita"/>
              <a:cs typeface="Aparajita"/>
              <a:sym typeface="Aparajita"/>
            </a:endParaRPr>
          </a:p>
        </p:txBody>
      </p:sp>
      <p:sp>
        <p:nvSpPr>
          <p:cNvPr id="26" name="Google Shape;26;p2"/>
          <p:cNvSpPr/>
          <p:nvPr/>
        </p:nvSpPr>
        <p:spPr>
          <a:xfrm>
            <a:off x="864037" y="2411135"/>
            <a:ext cx="3898821"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b="1">
              <a:solidFill>
                <a:schemeClr val="dk1"/>
              </a:solidFill>
              <a:latin typeface="Calibri"/>
              <a:ea typeface="Calibri"/>
              <a:cs typeface="Calibri"/>
              <a:sym typeface="Calibri"/>
            </a:endParaRPr>
          </a:p>
        </p:txBody>
      </p:sp>
      <p:sp>
        <p:nvSpPr>
          <p:cNvPr id="27" name="Google Shape;27;p2"/>
          <p:cNvSpPr/>
          <p:nvPr/>
        </p:nvSpPr>
        <p:spPr>
          <a:xfrm>
            <a:off x="864037" y="3429476"/>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2000">
              <a:solidFill>
                <a:schemeClr val="dk1"/>
              </a:solidFill>
              <a:latin typeface="Calibri"/>
              <a:ea typeface="Calibri"/>
              <a:cs typeface="Calibri"/>
              <a:sym typeface="Calibri"/>
            </a:endParaRPr>
          </a:p>
        </p:txBody>
      </p:sp>
      <p:sp>
        <p:nvSpPr>
          <p:cNvPr id="28" name="Google Shape;28;p2"/>
          <p:cNvSpPr/>
          <p:nvPr/>
        </p:nvSpPr>
        <p:spPr>
          <a:xfrm>
            <a:off x="5372695"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94937"/>
              </a:lnSpc>
              <a:spcBef>
                <a:spcPts val="0"/>
              </a:spcBef>
              <a:spcAft>
                <a:spcPts val="0"/>
              </a:spcAft>
              <a:buClr>
                <a:schemeClr val="dk1"/>
              </a:buClr>
              <a:buSzPts val="3200"/>
              <a:buFont typeface="Calibri"/>
              <a:buNone/>
            </a:pPr>
            <a:endParaRPr sz="3200" b="1">
              <a:solidFill>
                <a:schemeClr val="dk1"/>
              </a:solidFill>
              <a:latin typeface="Calibri"/>
              <a:ea typeface="Calibri"/>
              <a:cs typeface="Calibri"/>
              <a:sym typeface="Calibri"/>
            </a:endParaRPr>
          </a:p>
        </p:txBody>
      </p:sp>
      <p:sp>
        <p:nvSpPr>
          <p:cNvPr id="29" name="Google Shape;29;p2"/>
          <p:cNvSpPr/>
          <p:nvPr/>
        </p:nvSpPr>
        <p:spPr>
          <a:xfrm>
            <a:off x="5372695" y="3043714"/>
            <a:ext cx="3898821" cy="3160395"/>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30" name="Google Shape;30;p2"/>
          <p:cNvSpPr/>
          <p:nvPr/>
        </p:nvSpPr>
        <p:spPr>
          <a:xfrm>
            <a:off x="9881354"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a:solidFill>
                <a:schemeClr val="dk1"/>
              </a:solidFill>
              <a:latin typeface="Calibri"/>
              <a:ea typeface="Calibri"/>
              <a:cs typeface="Calibri"/>
              <a:sym typeface="Calibri"/>
            </a:endParaRPr>
          </a:p>
        </p:txBody>
      </p:sp>
      <p:sp>
        <p:nvSpPr>
          <p:cNvPr id="31" name="Google Shape;31;p2"/>
          <p:cNvSpPr/>
          <p:nvPr/>
        </p:nvSpPr>
        <p:spPr>
          <a:xfrm>
            <a:off x="9881354" y="3043714"/>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32" name="Google Shape;32;p2"/>
          <p:cNvSpPr txBox="1"/>
          <p:nvPr/>
        </p:nvSpPr>
        <p:spPr>
          <a:xfrm>
            <a:off x="881479" y="1038821"/>
            <a:ext cx="10122575" cy="6740266"/>
          </a:xfrm>
          <a:prstGeom prst="rect">
            <a:avLst/>
          </a:prstGeom>
          <a:noFill/>
          <a:ln>
            <a:noFill/>
          </a:ln>
        </p:spPr>
        <p:txBody>
          <a:bodyPr spcFirstLastPara="1" wrap="square" lIns="91425" tIns="45700" rIns="91425" bIns="45700" anchor="t" anchorCtr="0">
            <a:spAutoFit/>
          </a:bodyPr>
          <a:lstStyle/>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Problem Identification</a:t>
            </a:r>
          </a:p>
          <a:p>
            <a:pPr marL="274320" marR="0" lvl="0" indent="-274320" algn="just" rtl="0">
              <a:spcBef>
                <a:spcPts val="0"/>
              </a:spcBef>
              <a:spcAft>
                <a:spcPts val="0"/>
              </a:spcAft>
              <a:buClr>
                <a:schemeClr val="accent3"/>
              </a:buClr>
              <a:buSzPts val="2400"/>
              <a:buFont typeface="Noto Sans Symbols"/>
              <a:buChar char="⚫"/>
            </a:pPr>
            <a:endParaRPr lang="en-IN" sz="2400" b="1" dirty="0">
              <a:solidFill>
                <a:schemeClr val="dk1"/>
              </a:solidFill>
              <a:latin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cs typeface="Times New Roman"/>
                <a:sym typeface="Times New Roman"/>
              </a:rPr>
              <a:t>Objective</a:t>
            </a:r>
            <a:endParaRPr b="1" dirty="0"/>
          </a:p>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Literature Survey</a:t>
            </a:r>
            <a:endParaRPr b="1" dirty="0"/>
          </a:p>
          <a:p>
            <a:pPr marL="0" marR="0" lvl="0" indent="0" algn="just"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Methodology </a:t>
            </a:r>
            <a:endParaRPr b="1" dirty="0"/>
          </a:p>
          <a:p>
            <a:pPr marL="0" marR="0" lvl="0" indent="0" algn="just"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Probable Outcomes</a:t>
            </a:r>
            <a:endParaRPr b="1" dirty="0"/>
          </a:p>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Approximate Budget</a:t>
            </a:r>
            <a:endParaRPr b="1" dirty="0"/>
          </a:p>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Project Planner</a:t>
            </a:r>
            <a:endParaRPr b="1" dirty="0"/>
          </a:p>
          <a:p>
            <a:pPr marL="0" marR="0" lvl="0" indent="0" algn="just"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Conclusion</a:t>
            </a:r>
            <a:endParaRPr b="1" dirty="0"/>
          </a:p>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References</a:t>
            </a:r>
            <a:endParaRPr b="1" dirty="0"/>
          </a:p>
        </p:txBody>
      </p:sp>
      <p:sp>
        <p:nvSpPr>
          <p:cNvPr id="33" name="Google Shape;33;p2"/>
          <p:cNvSpPr txBox="1"/>
          <p:nvPr/>
        </p:nvSpPr>
        <p:spPr>
          <a:xfrm>
            <a:off x="864037" y="360194"/>
            <a:ext cx="389882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accent1"/>
                </a:solidFill>
                <a:latin typeface="Aparajita"/>
                <a:ea typeface="Aparajita"/>
                <a:cs typeface="Aparajita"/>
                <a:sym typeface="Aparajita"/>
              </a:rPr>
              <a:t>Index</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3"/>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0" y="-15121"/>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ctr" rtl="0">
              <a:lnSpc>
                <a:spcPct val="114888"/>
              </a:lnSpc>
              <a:spcBef>
                <a:spcPts val="0"/>
              </a:spcBef>
              <a:spcAft>
                <a:spcPts val="0"/>
              </a:spcAft>
              <a:buClr>
                <a:srgbClr val="484237"/>
              </a:buClr>
              <a:buSzPts val="1800"/>
              <a:buFont typeface="Gelasio"/>
              <a:buNone/>
            </a:pPr>
            <a:endParaRPr sz="1800" dirty="0">
              <a:solidFill>
                <a:schemeClr val="dk1"/>
              </a:solidFill>
              <a:latin typeface="Calibri"/>
              <a:ea typeface="Calibri"/>
              <a:cs typeface="Calibri"/>
              <a:sym typeface="Calibri"/>
            </a:endParaRPr>
          </a:p>
        </p:txBody>
      </p:sp>
      <p:pic>
        <p:nvPicPr>
          <p:cNvPr id="41" name="Google Shape;41;p3" descr="preencoded.png"/>
          <p:cNvPicPr preferRelativeResize="0"/>
          <p:nvPr/>
        </p:nvPicPr>
        <p:blipFill rotWithShape="1">
          <a:blip r:embed="rId3">
            <a:alphaModFix/>
          </a:blip>
          <a:srcRect/>
          <a:stretch/>
        </p:blipFill>
        <p:spPr>
          <a:xfrm>
            <a:off x="0" y="0"/>
            <a:ext cx="3657600" cy="8229600"/>
          </a:xfrm>
          <a:prstGeom prst="rect">
            <a:avLst/>
          </a:prstGeom>
          <a:noFill/>
          <a:ln>
            <a:noFill/>
          </a:ln>
        </p:spPr>
      </p:pic>
      <p:sp>
        <p:nvSpPr>
          <p:cNvPr id="42" name="Google Shape;42;p3"/>
          <p:cNvSpPr/>
          <p:nvPr/>
        </p:nvSpPr>
        <p:spPr>
          <a:xfrm>
            <a:off x="4362212" y="1041916"/>
            <a:ext cx="4376857" cy="5470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600">
                <a:solidFill>
                  <a:schemeClr val="accent1"/>
                </a:solidFill>
                <a:latin typeface="Aparajita"/>
                <a:ea typeface="Aparajita"/>
                <a:cs typeface="Aparajita"/>
                <a:sym typeface="Aparajita"/>
              </a:rPr>
              <a:t>Problem Identification</a:t>
            </a:r>
            <a:endParaRPr/>
          </a:p>
        </p:txBody>
      </p:sp>
      <p:sp>
        <p:nvSpPr>
          <p:cNvPr id="43" name="Google Shape;43;p3"/>
          <p:cNvSpPr/>
          <p:nvPr/>
        </p:nvSpPr>
        <p:spPr>
          <a:xfrm>
            <a:off x="4607242" y="1851541"/>
            <a:ext cx="45719" cy="4372475"/>
          </a:xfrm>
          <a:prstGeom prst="rect">
            <a:avLst/>
          </a:prstGeom>
          <a:solidFill>
            <a:srgbClr val="D2CCC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3"/>
          <p:cNvSpPr/>
          <p:nvPr/>
        </p:nvSpPr>
        <p:spPr>
          <a:xfrm>
            <a:off x="4821674" y="2227898"/>
            <a:ext cx="612696" cy="35004"/>
          </a:xfrm>
          <a:prstGeom prst="rect">
            <a:avLst/>
          </a:prstGeom>
          <a:solidFill>
            <a:srgbClr val="D2CC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4427815" y="2048470"/>
            <a:ext cx="393859" cy="393859"/>
          </a:xfrm>
          <a:prstGeom prst="roundRect">
            <a:avLst>
              <a:gd name="adj" fmla="val 26671"/>
            </a:avLst>
          </a:prstGeom>
          <a:solidFill>
            <a:srgbClr val="EFE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562713" y="2114074"/>
            <a:ext cx="123944" cy="26265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84237"/>
              </a:buClr>
              <a:buSzPts val="2068"/>
              <a:buFont typeface="Gelasio"/>
              <a:buNone/>
            </a:pPr>
            <a:r>
              <a:rPr lang="en-IN" sz="2068" b="1">
                <a:solidFill>
                  <a:srgbClr val="484237"/>
                </a:solidFill>
                <a:latin typeface="Gelasio"/>
                <a:ea typeface="Gelasio"/>
                <a:cs typeface="Gelasio"/>
                <a:sym typeface="Gelasio"/>
              </a:rPr>
              <a:t>1</a:t>
            </a:r>
            <a:endParaRPr sz="2068">
              <a:solidFill>
                <a:schemeClr val="dk1"/>
              </a:solidFill>
              <a:latin typeface="Calibri"/>
              <a:ea typeface="Calibri"/>
              <a:cs typeface="Calibri"/>
              <a:sym typeface="Calibri"/>
            </a:endParaRPr>
          </a:p>
        </p:txBody>
      </p:sp>
      <p:sp>
        <p:nvSpPr>
          <p:cNvPr id="47" name="Google Shape;47;p3"/>
          <p:cNvSpPr/>
          <p:nvPr/>
        </p:nvSpPr>
        <p:spPr>
          <a:xfrm>
            <a:off x="5587603" y="2026563"/>
            <a:ext cx="2456974" cy="273487"/>
          </a:xfrm>
          <a:prstGeom prst="rect">
            <a:avLst/>
          </a:prstGeom>
          <a:noFill/>
          <a:ln>
            <a:noFill/>
          </a:ln>
        </p:spPr>
        <p:txBody>
          <a:bodyPr spcFirstLastPara="1" wrap="square" lIns="91425" tIns="45700" rIns="91425" bIns="45700" anchor="t" anchorCtr="0">
            <a:noAutofit/>
          </a:bodyPr>
          <a:lstStyle/>
          <a:p>
            <a:pPr marL="0" marR="0" lvl="0" indent="0" algn="l" rtl="0">
              <a:lnSpc>
                <a:spcPct val="125014"/>
              </a:lnSpc>
              <a:spcBef>
                <a:spcPts val="0"/>
              </a:spcBef>
              <a:spcAft>
                <a:spcPts val="0"/>
              </a:spcAft>
              <a:buClr>
                <a:schemeClr val="dk1"/>
              </a:buClr>
              <a:buSzPts val="1723"/>
              <a:buFont typeface="Calibri"/>
              <a:buNone/>
            </a:pPr>
            <a:endParaRPr sz="1723">
              <a:solidFill>
                <a:schemeClr val="dk1"/>
              </a:solidFill>
              <a:latin typeface="Calibri"/>
              <a:ea typeface="Calibri"/>
              <a:cs typeface="Calibri"/>
              <a:sym typeface="Calibri"/>
            </a:endParaRPr>
          </a:p>
        </p:txBody>
      </p:sp>
      <p:sp>
        <p:nvSpPr>
          <p:cNvPr id="48" name="Google Shape;48;p3"/>
          <p:cNvSpPr/>
          <p:nvPr/>
        </p:nvSpPr>
        <p:spPr>
          <a:xfrm>
            <a:off x="5587603" y="2405063"/>
            <a:ext cx="8338066" cy="840105"/>
          </a:xfrm>
          <a:prstGeom prst="rect">
            <a:avLst/>
          </a:prstGeom>
          <a:noFill/>
          <a:ln>
            <a:noFill/>
          </a:ln>
        </p:spPr>
        <p:txBody>
          <a:bodyPr spcFirstLastPara="1" wrap="square" lIns="91425" tIns="45700" rIns="91425" bIns="45700" anchor="t" anchorCtr="0">
            <a:noAutofit/>
          </a:bodyPr>
          <a:lstStyle/>
          <a:p>
            <a:pPr marL="0" marR="0" lvl="0" indent="0" algn="l" rtl="0">
              <a:lnSpc>
                <a:spcPct val="159971"/>
              </a:lnSpc>
              <a:spcBef>
                <a:spcPts val="0"/>
              </a:spcBef>
              <a:spcAft>
                <a:spcPts val="0"/>
              </a:spcAft>
              <a:buClr>
                <a:schemeClr val="dk1"/>
              </a:buClr>
              <a:buSzPts val="1379"/>
              <a:buFont typeface="Calibri"/>
              <a:buNone/>
            </a:pPr>
            <a:endParaRPr sz="1379">
              <a:solidFill>
                <a:schemeClr val="dk1"/>
              </a:solidFill>
              <a:latin typeface="Calibri"/>
              <a:ea typeface="Calibri"/>
              <a:cs typeface="Calibri"/>
              <a:sym typeface="Calibri"/>
            </a:endParaRPr>
          </a:p>
        </p:txBody>
      </p:sp>
      <p:sp>
        <p:nvSpPr>
          <p:cNvPr id="49" name="Google Shape;49;p3"/>
          <p:cNvSpPr/>
          <p:nvPr/>
        </p:nvSpPr>
        <p:spPr>
          <a:xfrm>
            <a:off x="4821674" y="3971568"/>
            <a:ext cx="612696" cy="35004"/>
          </a:xfrm>
          <a:prstGeom prst="rect">
            <a:avLst/>
          </a:prstGeom>
          <a:solidFill>
            <a:srgbClr val="D2CC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4427815" y="3792141"/>
            <a:ext cx="393859" cy="393859"/>
          </a:xfrm>
          <a:prstGeom prst="roundRect">
            <a:avLst>
              <a:gd name="adj" fmla="val 26671"/>
            </a:avLst>
          </a:prstGeom>
          <a:solidFill>
            <a:srgbClr val="EFE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4545092" y="3857744"/>
            <a:ext cx="159187" cy="26265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84237"/>
              </a:buClr>
              <a:buSzPts val="2068"/>
              <a:buFont typeface="Gelasio"/>
              <a:buNone/>
            </a:pPr>
            <a:r>
              <a:rPr lang="en-IN" sz="2068" b="1">
                <a:solidFill>
                  <a:srgbClr val="484237"/>
                </a:solidFill>
                <a:latin typeface="Gelasio"/>
                <a:ea typeface="Gelasio"/>
                <a:cs typeface="Gelasio"/>
                <a:sym typeface="Gelasio"/>
              </a:rPr>
              <a:t>2</a:t>
            </a:r>
            <a:endParaRPr sz="2068">
              <a:solidFill>
                <a:schemeClr val="dk1"/>
              </a:solidFill>
              <a:latin typeface="Calibri"/>
              <a:ea typeface="Calibri"/>
              <a:cs typeface="Calibri"/>
              <a:sym typeface="Calibri"/>
            </a:endParaRPr>
          </a:p>
        </p:txBody>
      </p:sp>
      <p:sp>
        <p:nvSpPr>
          <p:cNvPr id="52" name="Google Shape;52;p3"/>
          <p:cNvSpPr/>
          <p:nvPr/>
        </p:nvSpPr>
        <p:spPr>
          <a:xfrm>
            <a:off x="5468398" y="5604866"/>
            <a:ext cx="4208985" cy="273487"/>
          </a:xfrm>
          <a:prstGeom prst="rect">
            <a:avLst/>
          </a:prstGeom>
          <a:noFill/>
          <a:ln>
            <a:noFill/>
          </a:ln>
        </p:spPr>
        <p:txBody>
          <a:bodyPr spcFirstLastPara="1" wrap="square" lIns="91425" tIns="45700" rIns="91425" bIns="45700" anchor="t" anchorCtr="0">
            <a:noAutofit/>
          </a:bodyPr>
          <a:lstStyle/>
          <a:p>
            <a:pPr marL="0" marR="0" lvl="0" indent="0" algn="l" rtl="0">
              <a:lnSpc>
                <a:spcPct val="107700"/>
              </a:lnSpc>
              <a:spcBef>
                <a:spcPts val="0"/>
              </a:spcBef>
              <a:spcAft>
                <a:spcPts val="0"/>
              </a:spcAft>
              <a:buNone/>
            </a:pPr>
            <a:r>
              <a:rPr lang="en-IN" sz="2000" b="1" dirty="0">
                <a:solidFill>
                  <a:schemeClr val="dk1"/>
                </a:solidFill>
                <a:latin typeface="Times New Roman" panose="02020603050405020304" pitchFamily="18" charset="0"/>
                <a:ea typeface="Calibri"/>
                <a:cs typeface="Times New Roman" panose="02020603050405020304" pitchFamily="18" charset="0"/>
                <a:sym typeface="Calibri"/>
              </a:rPr>
              <a:t>Snakes in Rice fields and bushes :</a:t>
            </a:r>
            <a:endParaRPr sz="20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53" name="Google Shape;53;p3"/>
          <p:cNvSpPr/>
          <p:nvPr/>
        </p:nvSpPr>
        <p:spPr>
          <a:xfrm>
            <a:off x="4545568" y="5601414"/>
            <a:ext cx="158234" cy="26265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068"/>
              <a:buFont typeface="Calibri"/>
              <a:buNone/>
            </a:pPr>
            <a:endParaRPr sz="2068">
              <a:solidFill>
                <a:schemeClr val="dk1"/>
              </a:solidFill>
              <a:latin typeface="Calibri"/>
              <a:ea typeface="Calibri"/>
              <a:cs typeface="Calibri"/>
              <a:sym typeface="Calibri"/>
            </a:endParaRPr>
          </a:p>
        </p:txBody>
      </p:sp>
      <p:sp>
        <p:nvSpPr>
          <p:cNvPr id="54" name="Google Shape;54;p3"/>
          <p:cNvSpPr/>
          <p:nvPr/>
        </p:nvSpPr>
        <p:spPr>
          <a:xfrm>
            <a:off x="5468398" y="2022842"/>
            <a:ext cx="3870425" cy="393800"/>
          </a:xfrm>
          <a:prstGeom prst="rect">
            <a:avLst/>
          </a:prstGeom>
          <a:noFill/>
          <a:ln>
            <a:noFill/>
          </a:ln>
        </p:spPr>
        <p:txBody>
          <a:bodyPr spcFirstLastPara="1" wrap="square" lIns="91425" tIns="45700" rIns="91425" bIns="45700" anchor="t" anchorCtr="0">
            <a:noAutofit/>
          </a:bodyPr>
          <a:lstStyle/>
          <a:p>
            <a:pPr marL="0" marR="0" lvl="0" indent="0" algn="l" rtl="0">
              <a:lnSpc>
                <a:spcPct val="107700"/>
              </a:lnSpc>
              <a:spcBef>
                <a:spcPts val="0"/>
              </a:spcBef>
              <a:spcAft>
                <a:spcPts val="0"/>
              </a:spcAft>
              <a:buClr>
                <a:schemeClr val="dk1"/>
              </a:buClr>
              <a:buSzPts val="2000"/>
              <a:buFont typeface="Calibri"/>
              <a:buNone/>
            </a:pPr>
            <a:r>
              <a:rPr lang="en-IN" sz="2000" b="1" dirty="0">
                <a:solidFill>
                  <a:schemeClr val="dk1"/>
                </a:solidFill>
                <a:latin typeface="Times New Roman" panose="02020603050405020304" pitchFamily="18" charset="0"/>
                <a:ea typeface="Calibri"/>
                <a:cs typeface="Times New Roman" panose="02020603050405020304" pitchFamily="18" charset="0"/>
                <a:sym typeface="Calibri"/>
              </a:rPr>
              <a:t>Inconsistent Quality Control:</a:t>
            </a:r>
            <a:endParaRPr sz="20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55" name="Google Shape;55;p3"/>
          <p:cNvSpPr/>
          <p:nvPr/>
        </p:nvSpPr>
        <p:spPr>
          <a:xfrm>
            <a:off x="5434370" y="2435665"/>
            <a:ext cx="9082359" cy="923330"/>
          </a:xfrm>
          <a:prstGeom prst="rect">
            <a:avLst/>
          </a:prstGeom>
          <a:noFill/>
          <a:ln>
            <a:noFill/>
          </a:ln>
        </p:spPr>
        <p:txBody>
          <a:bodyPr spcFirstLastPara="1" wrap="square" lIns="91425" tIns="45700" rIns="91425" bIns="45700" anchor="ctr" anchorCtr="0">
            <a:spAutoFit/>
          </a:bodyPr>
          <a:lstStyle/>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cs typeface="Times New Roman" panose="02020603050405020304" pitchFamily="18" charset="0"/>
                <a:sym typeface="Arial"/>
              </a:rPr>
              <a:t>Issue:</a:t>
            </a: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 Ensuring high and consistent rice quality is challenging without comprehensive quality control measures.</a:t>
            </a:r>
            <a:endParaRPr dirty="0">
              <a:latin typeface="Times New Roman" panose="02020603050405020304" pitchFamily="18" charset="0"/>
              <a:cs typeface="Times New Roman" panose="02020603050405020304" pitchFamily="18" charset="0"/>
            </a:endParaRPr>
          </a:p>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cs typeface="Times New Roman" panose="02020603050405020304" pitchFamily="18" charset="0"/>
                <a:sym typeface="Arial"/>
              </a:rPr>
              <a:t>Impact:</a:t>
            </a: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 Variability in rice quality can affect market value and consumer trust. </a:t>
            </a:r>
            <a:endParaRPr dirty="0">
              <a:latin typeface="Times New Roman" panose="02020603050405020304" pitchFamily="18" charset="0"/>
              <a:cs typeface="Times New Roman" panose="02020603050405020304" pitchFamily="18" charset="0"/>
            </a:endParaRPr>
          </a:p>
        </p:txBody>
      </p:sp>
      <p:sp>
        <p:nvSpPr>
          <p:cNvPr id="56" name="Google Shape;56;p3"/>
          <p:cNvSpPr txBox="1"/>
          <p:nvPr/>
        </p:nvSpPr>
        <p:spPr>
          <a:xfrm>
            <a:off x="5484050" y="6080969"/>
            <a:ext cx="8108093" cy="923330"/>
          </a:xfrm>
          <a:prstGeom prst="rect">
            <a:avLst/>
          </a:prstGeom>
          <a:noFill/>
          <a:ln>
            <a:noFill/>
          </a:ln>
        </p:spPr>
        <p:txBody>
          <a:bodyPr spcFirstLastPara="1" wrap="square" lIns="91425" tIns="45700" rIns="91425" bIns="45700" anchor="t" anchorCtr="0">
            <a:spAutoFit/>
          </a:bodyPr>
          <a:lstStyle/>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cs typeface="Times New Roman" panose="02020603050405020304" pitchFamily="18" charset="0"/>
                <a:sym typeface="Arial"/>
              </a:rPr>
              <a:t>Issue:</a:t>
            </a: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 Danger to th</a:t>
            </a:r>
            <a:r>
              <a:rPr lang="en-IN" sz="1800" dirty="0">
                <a:solidFill>
                  <a:schemeClr val="dk1"/>
                </a:solidFill>
                <a:latin typeface="Times New Roman" panose="02020603050405020304" pitchFamily="18" charset="0"/>
                <a:cs typeface="Times New Roman" panose="02020603050405020304" pitchFamily="18" charset="0"/>
                <a:sym typeface="Arial"/>
              </a:rPr>
              <a:t>e farmers life due to the hazardous insects and snakes.</a:t>
            </a: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 </a:t>
            </a:r>
            <a:endParaRPr dirty="0">
              <a:latin typeface="Times New Roman" panose="02020603050405020304" pitchFamily="18" charset="0"/>
              <a:cs typeface="Times New Roman" panose="02020603050405020304" pitchFamily="18" charset="0"/>
            </a:endParaRPr>
          </a:p>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cs typeface="Times New Roman" panose="02020603050405020304" pitchFamily="18" charset="0"/>
                <a:sym typeface="Arial"/>
              </a:rPr>
              <a:t>Impact:</a:t>
            </a: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 This can cause issues such as not sufficient labour</a:t>
            </a:r>
            <a:r>
              <a:rPr lang="en-IN" sz="1800" dirty="0">
                <a:solidFill>
                  <a:schemeClr val="dk1"/>
                </a:solidFill>
                <a:latin typeface="Times New Roman" panose="02020603050405020304" pitchFamily="18" charset="0"/>
                <a:cs typeface="Times New Roman" panose="02020603050405020304" pitchFamily="18" charset="0"/>
                <a:sym typeface="Arial"/>
              </a:rPr>
              <a:t> for the work into the fields.</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57" name="Google Shape;57;p3"/>
          <p:cNvSpPr/>
          <p:nvPr/>
        </p:nvSpPr>
        <p:spPr>
          <a:xfrm>
            <a:off x="4456031" y="5649635"/>
            <a:ext cx="393859" cy="393859"/>
          </a:xfrm>
          <a:prstGeom prst="roundRect">
            <a:avLst>
              <a:gd name="adj" fmla="val 26671"/>
            </a:avLst>
          </a:prstGeom>
          <a:solidFill>
            <a:srgbClr val="EFE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txBox="1"/>
          <p:nvPr/>
        </p:nvSpPr>
        <p:spPr>
          <a:xfrm>
            <a:off x="4501868" y="5679400"/>
            <a:ext cx="8046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484237"/>
                </a:solidFill>
                <a:latin typeface="Gelasio"/>
                <a:ea typeface="Gelasio"/>
                <a:cs typeface="Gelasio"/>
                <a:sym typeface="Gelasio"/>
              </a:rPr>
              <a:t>3</a:t>
            </a:r>
            <a:endParaRPr sz="1800">
              <a:solidFill>
                <a:schemeClr val="dk1"/>
              </a:solidFill>
              <a:latin typeface="Calibri"/>
              <a:ea typeface="Calibri"/>
              <a:cs typeface="Calibri"/>
              <a:sym typeface="Calibri"/>
            </a:endParaRPr>
          </a:p>
        </p:txBody>
      </p:sp>
      <p:sp>
        <p:nvSpPr>
          <p:cNvPr id="59" name="Google Shape;59;p3"/>
          <p:cNvSpPr/>
          <p:nvPr/>
        </p:nvSpPr>
        <p:spPr>
          <a:xfrm>
            <a:off x="4834854" y="5843349"/>
            <a:ext cx="612696" cy="35004"/>
          </a:xfrm>
          <a:prstGeom prst="rect">
            <a:avLst/>
          </a:prstGeom>
          <a:solidFill>
            <a:srgbClr val="D2CC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txBox="1"/>
          <p:nvPr/>
        </p:nvSpPr>
        <p:spPr>
          <a:xfrm>
            <a:off x="5447550" y="3734808"/>
            <a:ext cx="5216733"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dirty="0">
                <a:solidFill>
                  <a:schemeClr val="dk1"/>
                </a:solidFill>
                <a:latin typeface="Times New Roman" panose="02020603050405020304" pitchFamily="18" charset="0"/>
                <a:ea typeface="Calibri"/>
                <a:cs typeface="Times New Roman" panose="02020603050405020304" pitchFamily="18" charset="0"/>
                <a:sym typeface="Calibri"/>
              </a:rPr>
              <a:t>Insufficient Labour Power:</a:t>
            </a:r>
            <a:endParaRPr sz="1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61" name="Google Shape;61;p3"/>
          <p:cNvSpPr txBox="1"/>
          <p:nvPr/>
        </p:nvSpPr>
        <p:spPr>
          <a:xfrm>
            <a:off x="5434370" y="4174242"/>
            <a:ext cx="7782547" cy="1200329"/>
          </a:xfrm>
          <a:prstGeom prst="rect">
            <a:avLst/>
          </a:prstGeom>
          <a:noFill/>
          <a:ln>
            <a:noFill/>
          </a:ln>
        </p:spPr>
        <p:txBody>
          <a:bodyPr spcFirstLastPara="1" wrap="square" lIns="91425" tIns="45700" rIns="91425" bIns="45700" anchor="t" anchorCtr="0">
            <a:spAutoFit/>
          </a:bodyPr>
          <a:lstStyle/>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cs typeface="Times New Roman" panose="02020603050405020304" pitchFamily="18" charset="0"/>
                <a:sym typeface="Arial"/>
              </a:rPr>
              <a:t>Issue:</a:t>
            </a: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 Due </a:t>
            </a:r>
            <a:r>
              <a:rPr lang="en-IN" sz="1800" dirty="0">
                <a:solidFill>
                  <a:schemeClr val="dk1"/>
                </a:solidFill>
                <a:latin typeface="Times New Roman" panose="02020603050405020304" pitchFamily="18" charset="0"/>
                <a:cs typeface="Times New Roman" panose="02020603050405020304" pitchFamily="18" charset="0"/>
                <a:sym typeface="Arial"/>
              </a:rPr>
              <a:t>to high labour requirement and uncomfortable conditions for farmer due to rice planting field.</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cs typeface="Times New Roman" panose="02020603050405020304" pitchFamily="18" charset="0"/>
                <a:sym typeface="Arial"/>
              </a:rPr>
              <a:t>Impact:</a:t>
            </a: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 Highly paid labour, cost effective on the overall rice farming.  </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4"/>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864037" y="1022509"/>
            <a:ext cx="651367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Objectives</a:t>
            </a:r>
            <a:endParaRPr/>
          </a:p>
        </p:txBody>
      </p:sp>
      <p:sp>
        <p:nvSpPr>
          <p:cNvPr id="70" name="Google Shape;70;p4"/>
          <p:cNvSpPr/>
          <p:nvPr/>
        </p:nvSpPr>
        <p:spPr>
          <a:xfrm>
            <a:off x="864037" y="2411135"/>
            <a:ext cx="3898821" cy="771525"/>
          </a:xfrm>
          <a:prstGeom prst="rect">
            <a:avLst/>
          </a:prstGeom>
          <a:noFill/>
          <a:ln>
            <a:noFill/>
          </a:ln>
        </p:spPr>
        <p:txBody>
          <a:bodyPr spcFirstLastPara="1" wrap="square" lIns="91425" tIns="45700" rIns="91425" bIns="45700" anchor="t" anchorCtr="0">
            <a:noAutofit/>
          </a:bodyPr>
          <a:lstStyle/>
          <a:p>
            <a:pPr marL="0" marR="0" lvl="0" indent="0" algn="l" rtl="0">
              <a:lnSpc>
                <a:spcPct val="108500"/>
              </a:lnSpc>
              <a:spcBef>
                <a:spcPts val="0"/>
              </a:spcBef>
              <a:spcAft>
                <a:spcPts val="0"/>
              </a:spcAft>
              <a:buClr>
                <a:schemeClr val="dk1"/>
              </a:buClr>
              <a:buSzPts val="28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Main Objective:</a:t>
            </a:r>
            <a:endParaRPr sz="243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1" name="Google Shape;71;p4"/>
          <p:cNvSpPr/>
          <p:nvPr/>
        </p:nvSpPr>
        <p:spPr>
          <a:xfrm>
            <a:off x="864037" y="3429476"/>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Develop an, Agribot, machinery to sow the rice plant and enhance the quality of rice plantation through crop quality detection.</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2" name="Google Shape;72;p4"/>
          <p:cNvSpPr/>
          <p:nvPr/>
        </p:nvSpPr>
        <p:spPr>
          <a:xfrm>
            <a:off x="5372695"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6583"/>
              </a:lnSpc>
              <a:spcBef>
                <a:spcPts val="0"/>
              </a:spcBef>
              <a:spcAft>
                <a:spcPts val="0"/>
              </a:spcAft>
              <a:buClr>
                <a:schemeClr val="dk1"/>
              </a:buClr>
              <a:buSzPts val="24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Specific Goals:</a:t>
            </a: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3" name="Google Shape;73;p4"/>
          <p:cNvSpPr/>
          <p:nvPr/>
        </p:nvSpPr>
        <p:spPr>
          <a:xfrm>
            <a:off x="5372695" y="3043714"/>
            <a:ext cx="3898821" cy="3160395"/>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74" name="Google Shape;74;p4"/>
          <p:cNvSpPr/>
          <p:nvPr/>
        </p:nvSpPr>
        <p:spPr>
          <a:xfrm>
            <a:off x="9881354"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a:solidFill>
                <a:schemeClr val="dk1"/>
              </a:solidFill>
              <a:latin typeface="Calibri"/>
              <a:ea typeface="Calibri"/>
              <a:cs typeface="Calibri"/>
              <a:sym typeface="Calibri"/>
            </a:endParaRPr>
          </a:p>
        </p:txBody>
      </p:sp>
      <p:sp>
        <p:nvSpPr>
          <p:cNvPr id="75" name="Google Shape;75;p4"/>
          <p:cNvSpPr/>
          <p:nvPr/>
        </p:nvSpPr>
        <p:spPr>
          <a:xfrm>
            <a:off x="9881354" y="3043714"/>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76" name="Google Shape;76;p4"/>
          <p:cNvSpPr txBox="1"/>
          <p:nvPr/>
        </p:nvSpPr>
        <p:spPr>
          <a:xfrm>
            <a:off x="5121491" y="3186984"/>
            <a:ext cx="9150275" cy="2463326"/>
          </a:xfrm>
          <a:prstGeom prst="rect">
            <a:avLst/>
          </a:prstGeom>
          <a:noFill/>
          <a:ln>
            <a:noFill/>
          </a:ln>
        </p:spPr>
        <p:txBody>
          <a:bodyPr spcFirstLastPara="1" wrap="square" lIns="91425" tIns="45700" rIns="91425" bIns="45700" anchor="t" anchorCtr="0">
            <a:spAutoFit/>
          </a:bodyPr>
          <a:lstStyle/>
          <a:p>
            <a:pPr marL="342900" indent="-342900">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Implement Rice plantation Agribot to Reduce labour costs and manual errors.</a:t>
            </a:r>
          </a:p>
          <a:p>
            <a:pPr marL="342900" indent="-342900">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Achieve a improvement in rice quality through AI-driven crop quality control measures.</a:t>
            </a:r>
            <a:endParaRPr lang="en-IN" sz="2400" dirty="0">
              <a:solidFill>
                <a:schemeClr val="dk1"/>
              </a:solidFill>
              <a:latin typeface="Times New Roman" panose="02020603050405020304" pitchFamily="18" charset="0"/>
              <a:ea typeface="Calibri"/>
              <a:cs typeface="Times New Roman" panose="02020603050405020304" pitchFamily="18" charset="0"/>
            </a:endParaRPr>
          </a:p>
          <a:p>
            <a:pPr marL="342900" indent="-342900">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Identify potential issues after specific period from the day plantation to spray the fertilizers before the crucial impact on the crop.</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p:nvPr/>
        </p:nvSpPr>
        <p:spPr>
          <a:xfrm>
            <a:off x="121759" y="25199"/>
            <a:ext cx="1063359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Literature Survey</a:t>
            </a:r>
            <a:endParaRPr/>
          </a:p>
        </p:txBody>
      </p:sp>
      <p:graphicFrame>
        <p:nvGraphicFramePr>
          <p:cNvPr id="83" name="Google Shape;83;p5"/>
          <p:cNvGraphicFramePr/>
          <p:nvPr>
            <p:extLst>
              <p:ext uri="{D42A27DB-BD31-4B8C-83A1-F6EECF244321}">
                <p14:modId xmlns:p14="http://schemas.microsoft.com/office/powerpoint/2010/main" val="3283157687"/>
              </p:ext>
            </p:extLst>
          </p:nvPr>
        </p:nvGraphicFramePr>
        <p:xfrm>
          <a:off x="121759" y="796724"/>
          <a:ext cx="14268611" cy="7156546"/>
        </p:xfrm>
        <a:graphic>
          <a:graphicData uri="http://schemas.openxmlformats.org/drawingml/2006/table">
            <a:tbl>
              <a:tblPr firstRow="1" bandRow="1">
                <a:noFill/>
                <a:tableStyleId>{EFA31E63-AD88-464B-A117-9B8DE1D188AD}</a:tableStyleId>
              </a:tblPr>
              <a:tblGrid>
                <a:gridCol w="541181">
                  <a:extLst>
                    <a:ext uri="{9D8B030D-6E8A-4147-A177-3AD203B41FA5}">
                      <a16:colId xmlns:a16="http://schemas.microsoft.com/office/drawing/2014/main" val="20000"/>
                    </a:ext>
                  </a:extLst>
                </a:gridCol>
                <a:gridCol w="3027236">
                  <a:extLst>
                    <a:ext uri="{9D8B030D-6E8A-4147-A177-3AD203B41FA5}">
                      <a16:colId xmlns:a16="http://schemas.microsoft.com/office/drawing/2014/main" val="20001"/>
                    </a:ext>
                  </a:extLst>
                </a:gridCol>
                <a:gridCol w="2149390">
                  <a:extLst>
                    <a:ext uri="{9D8B030D-6E8A-4147-A177-3AD203B41FA5}">
                      <a16:colId xmlns:a16="http://schemas.microsoft.com/office/drawing/2014/main" val="3569017718"/>
                    </a:ext>
                  </a:extLst>
                </a:gridCol>
                <a:gridCol w="1887967">
                  <a:extLst>
                    <a:ext uri="{9D8B030D-6E8A-4147-A177-3AD203B41FA5}">
                      <a16:colId xmlns:a16="http://schemas.microsoft.com/office/drawing/2014/main" val="2501654501"/>
                    </a:ext>
                  </a:extLst>
                </a:gridCol>
                <a:gridCol w="3899914">
                  <a:extLst>
                    <a:ext uri="{9D8B030D-6E8A-4147-A177-3AD203B41FA5}">
                      <a16:colId xmlns:a16="http://schemas.microsoft.com/office/drawing/2014/main" val="20002"/>
                    </a:ext>
                  </a:extLst>
                </a:gridCol>
                <a:gridCol w="2762923">
                  <a:extLst>
                    <a:ext uri="{9D8B030D-6E8A-4147-A177-3AD203B41FA5}">
                      <a16:colId xmlns:a16="http://schemas.microsoft.com/office/drawing/2014/main" val="20003"/>
                    </a:ext>
                  </a:extLst>
                </a:gridCol>
              </a:tblGrid>
              <a:tr h="153162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IN" sz="24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Arial"/>
                        </a:rPr>
                        <a:t>Sr.no</a:t>
                      </a:r>
                      <a:endPar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Paper Name</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Name of Publisher</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Publishing Year</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Methodology </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Result</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612768">
                <a:tc>
                  <a:txBody>
                    <a:bodyPr/>
                    <a:lstStyle/>
                    <a:p>
                      <a:pPr marL="0" marR="0" lvl="0" indent="0" algn="ctr" rtl="0">
                        <a:spcBef>
                          <a:spcPts val="0"/>
                        </a:spcBef>
                        <a:spcAft>
                          <a:spcPts val="0"/>
                        </a:spcAft>
                        <a:buNone/>
                      </a:pPr>
                      <a:r>
                        <a:rPr lang="en-IN" sz="24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1</a:t>
                      </a:r>
                      <a:endParaRPr sz="24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Smart farming for improving agricultural management</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Elsevier</a:t>
                      </a: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2021</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Here the cloud based event and data management is done using the cloud system, connecting the different sensors to the cloud and analyse the collected data.</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Collection of the data and analyzing it for the future procedure on the crops on the fields according to the quality of the plants.</a:t>
                      </a:r>
                      <a:endParaRPr sz="24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973149">
                <a:tc>
                  <a:txBody>
                    <a:bodyPr/>
                    <a:lstStyle/>
                    <a:p>
                      <a:pPr marL="0" marR="0" lvl="0" indent="0" algn="ctr" rtl="0">
                        <a:spcBef>
                          <a:spcPts val="0"/>
                        </a:spcBef>
                        <a:spcAft>
                          <a:spcPts val="0"/>
                        </a:spcAft>
                        <a:buNone/>
                      </a:pPr>
                      <a:r>
                        <a:rPr lang="en-IN" sz="24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2</a:t>
                      </a:r>
                      <a:endParaRPr sz="24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Application of AI techniques and robotics in agriculture</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800"/>
                        <a:buFont typeface="Calibri"/>
                        <a:buNone/>
                        <a:tabLst/>
                        <a:defRPr/>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Elsevier</a:t>
                      </a:r>
                    </a:p>
                    <a:p>
                      <a:pPr marL="0" marR="0" lvl="0" indent="0" algn="ctr" rtl="0">
                        <a:lnSpc>
                          <a:spcPct val="100000"/>
                        </a:lnSpc>
                        <a:spcBef>
                          <a:spcPts val="0"/>
                        </a:spcBef>
                        <a:spcAft>
                          <a:spcPts val="0"/>
                        </a:spcAft>
                        <a:buClr>
                          <a:schemeClr val="dk1"/>
                        </a:buClr>
                        <a:buSzPts val="1800"/>
                        <a:buFont typeface="Calibri"/>
                        <a:buNone/>
                      </a:pP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2023</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Normal application of AI in detecting the trees, leaves and other factors like detecting the fruits and quality by using image processing and neural network topology, raspberry Pi and the display</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Detecting the objects in the fields using AI and deciding the objects.</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p>
                      <a:pPr marL="0" marR="0" lvl="0" indent="0" algn="l" rtl="0">
                        <a:lnSpc>
                          <a:spcPct val="100000"/>
                        </a:lnSpc>
                        <a:spcBef>
                          <a:spcPts val="0"/>
                        </a:spcBef>
                        <a:spcAft>
                          <a:spcPts val="0"/>
                        </a:spcAft>
                        <a:buClr>
                          <a:schemeClr val="dk1"/>
                        </a:buClr>
                        <a:buSzPts val="1800"/>
                        <a:buFont typeface="Calibri"/>
                        <a:buNone/>
                      </a:pP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2f1be03ef2b_0_0"/>
          <p:cNvSpPr/>
          <p:nvPr/>
        </p:nvSpPr>
        <p:spPr>
          <a:xfrm>
            <a:off x="121759" y="25199"/>
            <a:ext cx="10633500" cy="771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graphicFrame>
        <p:nvGraphicFramePr>
          <p:cNvPr id="90" name="Google Shape;90;g2f1be03ef2b_0_0"/>
          <p:cNvGraphicFramePr/>
          <p:nvPr>
            <p:extLst>
              <p:ext uri="{D42A27DB-BD31-4B8C-83A1-F6EECF244321}">
                <p14:modId xmlns:p14="http://schemas.microsoft.com/office/powerpoint/2010/main" val="1895046488"/>
              </p:ext>
            </p:extLst>
          </p:nvPr>
        </p:nvGraphicFramePr>
        <p:xfrm>
          <a:off x="177165" y="201331"/>
          <a:ext cx="14276070" cy="7051985"/>
        </p:xfrm>
        <a:graphic>
          <a:graphicData uri="http://schemas.openxmlformats.org/drawingml/2006/table">
            <a:tbl>
              <a:tblPr firstRow="1" bandRow="1">
                <a:noFill/>
                <a:tableStyleId>{EFA31E63-AD88-464B-A117-9B8DE1D188AD}</a:tableStyleId>
              </a:tblPr>
              <a:tblGrid>
                <a:gridCol w="508635">
                  <a:extLst>
                    <a:ext uri="{9D8B030D-6E8A-4147-A177-3AD203B41FA5}">
                      <a16:colId xmlns:a16="http://schemas.microsoft.com/office/drawing/2014/main" val="20000"/>
                    </a:ext>
                  </a:extLst>
                </a:gridCol>
                <a:gridCol w="1615777">
                  <a:extLst>
                    <a:ext uri="{9D8B030D-6E8A-4147-A177-3AD203B41FA5}">
                      <a16:colId xmlns:a16="http://schemas.microsoft.com/office/drawing/2014/main" val="20001"/>
                    </a:ext>
                  </a:extLst>
                </a:gridCol>
                <a:gridCol w="1859873">
                  <a:extLst>
                    <a:ext uri="{9D8B030D-6E8A-4147-A177-3AD203B41FA5}">
                      <a16:colId xmlns:a16="http://schemas.microsoft.com/office/drawing/2014/main" val="2089403789"/>
                    </a:ext>
                  </a:extLst>
                </a:gridCol>
                <a:gridCol w="1908810">
                  <a:extLst>
                    <a:ext uri="{9D8B030D-6E8A-4147-A177-3AD203B41FA5}">
                      <a16:colId xmlns:a16="http://schemas.microsoft.com/office/drawing/2014/main" val="3223221305"/>
                    </a:ext>
                  </a:extLst>
                </a:gridCol>
                <a:gridCol w="4965367">
                  <a:extLst>
                    <a:ext uri="{9D8B030D-6E8A-4147-A177-3AD203B41FA5}">
                      <a16:colId xmlns:a16="http://schemas.microsoft.com/office/drawing/2014/main" val="20002"/>
                    </a:ext>
                  </a:extLst>
                </a:gridCol>
                <a:gridCol w="3417608">
                  <a:extLst>
                    <a:ext uri="{9D8B030D-6E8A-4147-A177-3AD203B41FA5}">
                      <a16:colId xmlns:a16="http://schemas.microsoft.com/office/drawing/2014/main" val="20003"/>
                    </a:ext>
                  </a:extLst>
                </a:gridCol>
              </a:tblGrid>
              <a:tr h="0">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Sr.</a:t>
                      </a:r>
                    </a:p>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no</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Paper Name</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Name of Publisher</a:t>
                      </a: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Publishing Year</a:t>
                      </a:r>
                    </a:p>
                    <a:p>
                      <a:pPr marL="0" marR="0" lvl="0" indent="0" algn="ctr" rtl="0">
                        <a:spcBef>
                          <a:spcPts val="0"/>
                        </a:spcBef>
                        <a:spcAft>
                          <a:spcPts val="0"/>
                        </a:spcAft>
                        <a:buNone/>
                      </a:pP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Methodology </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Result</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081375">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3</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Design and development of the agricultural robot for crop seeding</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IJAIEM</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2014</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Here the fully functional agricultural mini robot is made which can drop the seeds automatically into the fields with the help of Arduino, IR sensor, ultrasonic sensor and motors. </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The seed of the plant can be sowed without the human requirements with this automated seed planter robot. </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133113">
                <a:tc>
                  <a:txBody>
                    <a:bodyPr/>
                    <a:lstStyle/>
                    <a:p>
                      <a:pPr marL="0" marR="0" lvl="0" indent="0" algn="ctr" rtl="0">
                        <a:spcBef>
                          <a:spcPts val="0"/>
                        </a:spcBef>
                        <a:spcAft>
                          <a:spcPts val="0"/>
                        </a:spcAft>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4</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Detection of unhealthy region of plant leaves using Image Processing and Genetic Algorithm</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IEEE</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2015</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1. Artificial neural network (ANN)</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2. CIELAB color model</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3. Color co-occurrence method with SVM classifier</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15000"/>
                        </a:lnSpc>
                        <a:spcBef>
                          <a:spcPts val="1200"/>
                        </a:spcBef>
                        <a:spcAft>
                          <a:spcPts val="1200"/>
                        </a:spcAft>
                        <a:buClr>
                          <a:schemeClr val="dk1"/>
                        </a:buClr>
                        <a:buSzPts val="1100"/>
                        <a:buFont typeface="Arial"/>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An ANN based classifier classifies different plant diseases and uses the combination of textures, </a:t>
                      </a:r>
                      <a:r>
                        <a:rPr lang="en-IN" sz="20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color</a:t>
                      </a: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and features to recognize those diseases. It is used to remove that noise. The training samples can be increased and shape feature and </a:t>
                      </a:r>
                      <a:r>
                        <a:rPr lang="en-IN" sz="20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color</a:t>
                      </a: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feature along with the optimal features can be given as input condition of disease identification.</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graphicFrame>
        <p:nvGraphicFramePr>
          <p:cNvPr id="96" name="Google Shape;96;p7"/>
          <p:cNvGraphicFramePr/>
          <p:nvPr>
            <p:extLst>
              <p:ext uri="{D42A27DB-BD31-4B8C-83A1-F6EECF244321}">
                <p14:modId xmlns:p14="http://schemas.microsoft.com/office/powerpoint/2010/main" val="2330662395"/>
              </p:ext>
            </p:extLst>
          </p:nvPr>
        </p:nvGraphicFramePr>
        <p:xfrm>
          <a:off x="145267" y="125529"/>
          <a:ext cx="14339866" cy="7795461"/>
        </p:xfrm>
        <a:graphic>
          <a:graphicData uri="http://schemas.openxmlformats.org/drawingml/2006/table">
            <a:tbl>
              <a:tblPr firstRow="1" bandRow="1">
                <a:noFill/>
                <a:tableStyleId>{EFA31E63-AD88-464B-A117-9B8DE1D188AD}</a:tableStyleId>
              </a:tblPr>
              <a:tblGrid>
                <a:gridCol w="544472">
                  <a:extLst>
                    <a:ext uri="{9D8B030D-6E8A-4147-A177-3AD203B41FA5}">
                      <a16:colId xmlns:a16="http://schemas.microsoft.com/office/drawing/2014/main" val="20000"/>
                    </a:ext>
                  </a:extLst>
                </a:gridCol>
                <a:gridCol w="2185605">
                  <a:extLst>
                    <a:ext uri="{9D8B030D-6E8A-4147-A177-3AD203B41FA5}">
                      <a16:colId xmlns:a16="http://schemas.microsoft.com/office/drawing/2014/main" val="20001"/>
                    </a:ext>
                  </a:extLst>
                </a:gridCol>
                <a:gridCol w="2082619">
                  <a:extLst>
                    <a:ext uri="{9D8B030D-6E8A-4147-A177-3AD203B41FA5}">
                      <a16:colId xmlns:a16="http://schemas.microsoft.com/office/drawing/2014/main" val="1858657204"/>
                    </a:ext>
                  </a:extLst>
                </a:gridCol>
                <a:gridCol w="2197217">
                  <a:extLst>
                    <a:ext uri="{9D8B030D-6E8A-4147-A177-3AD203B41FA5}">
                      <a16:colId xmlns:a16="http://schemas.microsoft.com/office/drawing/2014/main" val="819058877"/>
                    </a:ext>
                  </a:extLst>
                </a:gridCol>
                <a:gridCol w="4503619">
                  <a:extLst>
                    <a:ext uri="{9D8B030D-6E8A-4147-A177-3AD203B41FA5}">
                      <a16:colId xmlns:a16="http://schemas.microsoft.com/office/drawing/2014/main" val="20002"/>
                    </a:ext>
                  </a:extLst>
                </a:gridCol>
                <a:gridCol w="2826334">
                  <a:extLst>
                    <a:ext uri="{9D8B030D-6E8A-4147-A177-3AD203B41FA5}">
                      <a16:colId xmlns:a16="http://schemas.microsoft.com/office/drawing/2014/main" val="20003"/>
                    </a:ext>
                  </a:extLst>
                </a:gridCol>
              </a:tblGrid>
              <a:tr h="1383231">
                <a:tc>
                  <a:txBody>
                    <a:bodyPr/>
                    <a:lstStyle/>
                    <a:p>
                      <a:pPr marL="0" marR="0" lvl="0" indent="0" algn="ctr" rtl="0">
                        <a:spcBef>
                          <a:spcPts val="0"/>
                        </a:spcBef>
                        <a:spcAft>
                          <a:spcPts val="0"/>
                        </a:spcAft>
                        <a:buNone/>
                      </a:pPr>
                      <a:r>
                        <a:rPr lang="en-IN" sz="21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Times New Roman"/>
                        </a:rPr>
                        <a:t>Sr.no</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Paper Name</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Name of Publisher</a:t>
                      </a:r>
                    </a:p>
                    <a:p>
                      <a:pPr marL="0" marR="0" lvl="0" indent="0" algn="ctr" rtl="0">
                        <a:spcBef>
                          <a:spcPts val="0"/>
                        </a:spcBef>
                        <a:spcAft>
                          <a:spcPts val="0"/>
                        </a:spcAft>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Publishing Year</a:t>
                      </a:r>
                    </a:p>
                    <a:p>
                      <a:pPr marL="0" marR="0" lvl="0" indent="0" algn="ctr" rtl="0">
                        <a:spcBef>
                          <a:spcPts val="0"/>
                        </a:spcBef>
                        <a:spcAft>
                          <a:spcPts val="0"/>
                        </a:spcAft>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Methodology </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Result </a:t>
                      </a: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037886">
                <a:tc>
                  <a:txBody>
                    <a:bodyPr/>
                    <a:lstStyle/>
                    <a:p>
                      <a:pPr marL="0" marR="0" lvl="0" indent="0" algn="ctr" rtl="0">
                        <a:spcBef>
                          <a:spcPts val="0"/>
                        </a:spcBef>
                        <a:spcAft>
                          <a:spcPts val="0"/>
                        </a:spcAft>
                        <a:buNone/>
                      </a:pPr>
                      <a:r>
                        <a:rPr lang="en-IN" sz="21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5</a:t>
                      </a:r>
                      <a:endParaRPr sz="21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Effect for a Paddy Weeding Robot in Wet Rice Culture</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Fuji Technology Press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2018</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 Navigation Algorithm (PWM control as the basic navigation control)</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 Capacitive touch sensors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3. Azimuth sensor</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The ground is uneven, and the rows of rice seedlings are not always straight, as is the case in terraced paddies. It is used to detect rice seedlings and Measure the movement direction.</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60460">
                <a:tc>
                  <a:txBody>
                    <a:bodyPr/>
                    <a:lstStyle/>
                    <a:p>
                      <a:pPr marL="0" marR="0" lvl="0" indent="0" algn="ctr" rtl="0">
                        <a:spcBef>
                          <a:spcPts val="0"/>
                        </a:spcBef>
                        <a:spcAft>
                          <a:spcPts val="0"/>
                        </a:spcAft>
                        <a:buNone/>
                      </a:pPr>
                      <a:r>
                        <a:rPr lang="en-IN" sz="21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6</a:t>
                      </a:r>
                      <a:endParaRPr sz="21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Robotics and Automation in Agriculture: Present and Future Applications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ARQII Publication</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2020</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 Real-Time Kinematic GPS (RTK-GPS) and IMU</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 Fuji F660EXR Camera </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3.  Normalized Different Spectral Indices (NDSI)</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This new technology is used for position and attitude sensor for navigation system. To monitor the seed falling trajectories which is attached at the </a:t>
                      </a:r>
                      <a:r>
                        <a:rPr lang="en-IN" sz="21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Unissem</a:t>
                      </a: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pneumatic planter outlet. It is used in detecting peanut leaf spots.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4" name="Google Shape;104;p8"/>
          <p:cNvSpPr/>
          <p:nvPr/>
        </p:nvSpPr>
        <p:spPr>
          <a:xfrm>
            <a:off x="717828" y="883682"/>
            <a:ext cx="8108394" cy="6409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400">
                <a:solidFill>
                  <a:schemeClr val="accent1"/>
                </a:solidFill>
                <a:latin typeface="Aparajita"/>
                <a:ea typeface="Aparajita"/>
                <a:cs typeface="Aparajita"/>
                <a:sym typeface="Aparajita"/>
              </a:rPr>
              <a:t>Methodology</a:t>
            </a:r>
            <a:endParaRPr/>
          </a:p>
        </p:txBody>
      </p:sp>
      <p:pic>
        <p:nvPicPr>
          <p:cNvPr id="105" name="Google Shape;105;p8" descr="preencoded.png"/>
          <p:cNvPicPr preferRelativeResize="0"/>
          <p:nvPr/>
        </p:nvPicPr>
        <p:blipFill rotWithShape="1">
          <a:blip r:embed="rId3">
            <a:alphaModFix/>
          </a:blip>
          <a:srcRect/>
          <a:stretch/>
        </p:blipFill>
        <p:spPr>
          <a:xfrm>
            <a:off x="717828" y="1819808"/>
            <a:ext cx="906303" cy="1624254"/>
          </a:xfrm>
          <a:prstGeom prst="rect">
            <a:avLst/>
          </a:prstGeom>
          <a:noFill/>
          <a:ln>
            <a:noFill/>
          </a:ln>
        </p:spPr>
      </p:pic>
      <p:sp>
        <p:nvSpPr>
          <p:cNvPr id="106" name="Google Shape;106;p8"/>
          <p:cNvSpPr/>
          <p:nvPr/>
        </p:nvSpPr>
        <p:spPr>
          <a:xfrm>
            <a:off x="1932860" y="1867674"/>
            <a:ext cx="3773329" cy="320397"/>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System Design:</a:t>
            </a:r>
            <a:endParaRPr sz="32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7" name="Google Shape;107;p8"/>
          <p:cNvSpPr/>
          <p:nvPr/>
        </p:nvSpPr>
        <p:spPr>
          <a:xfrm>
            <a:off x="2050971" y="2429351"/>
            <a:ext cx="5264229" cy="178040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800"/>
              </a:spcBef>
              <a:spcAft>
                <a:spcPts val="0"/>
              </a:spcAft>
              <a:buClr>
                <a:schemeClr val="dk1"/>
              </a:buClr>
              <a:buSzPts val="240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Data Collection and Integration (Sensors, Data Aggregation)</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marR="0" lvl="0" indent="-342900" algn="l" rtl="0">
              <a:lnSpc>
                <a:spcPct val="107000"/>
              </a:lnSpc>
              <a:spcBef>
                <a:spcPts val="800"/>
              </a:spcBef>
              <a:spcAft>
                <a:spcPts val="0"/>
              </a:spcAft>
              <a:buClr>
                <a:schemeClr val="dk1"/>
              </a:buClr>
              <a:buSzPts val="240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AI and Analytics Engine(Machine Learning Models, Output Dashboard)</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29200"/>
              </a:lnSpc>
              <a:spcBef>
                <a:spcPts val="0"/>
              </a:spcBef>
              <a:spcAft>
                <a:spcPts val="0"/>
              </a:spcAft>
              <a:buClr>
                <a:schemeClr val="dk1"/>
              </a:buClr>
              <a:buSzPts val="2000"/>
              <a:buFont typeface="Calibri"/>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108" name="Google Shape;108;p8" descr="A number on a white surface&#10;&#10;Description automatically generated"/>
          <p:cNvPicPr preferRelativeResize="0"/>
          <p:nvPr/>
        </p:nvPicPr>
        <p:blipFill rotWithShape="1">
          <a:blip r:embed="rId4">
            <a:alphaModFix/>
          </a:blip>
          <a:srcRect/>
          <a:stretch/>
        </p:blipFill>
        <p:spPr>
          <a:xfrm>
            <a:off x="7756874" y="1819793"/>
            <a:ext cx="787123" cy="1410662"/>
          </a:xfrm>
          <a:prstGeom prst="rect">
            <a:avLst/>
          </a:prstGeom>
          <a:noFill/>
          <a:ln>
            <a:noFill/>
          </a:ln>
        </p:spPr>
      </p:pic>
      <p:sp>
        <p:nvSpPr>
          <p:cNvPr id="109" name="Google Shape;109;p8"/>
          <p:cNvSpPr/>
          <p:nvPr/>
        </p:nvSpPr>
        <p:spPr>
          <a:xfrm>
            <a:off x="9096932" y="1867685"/>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Components:</a:t>
            </a: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0" name="Google Shape;110;p8"/>
          <p:cNvSpPr/>
          <p:nvPr/>
        </p:nvSpPr>
        <p:spPr>
          <a:xfrm>
            <a:off x="8985675" y="2429362"/>
            <a:ext cx="4926900" cy="4537200"/>
          </a:xfrm>
          <a:prstGeom prst="rect">
            <a:avLst/>
          </a:prstGeom>
          <a:noFill/>
          <a:ln>
            <a:noFill/>
          </a:ln>
        </p:spPr>
        <p:txBody>
          <a:bodyPr spcFirstLastPara="1" wrap="square" lIns="91425" tIns="45700" rIns="91425" bIns="45700" anchor="t" anchorCtr="0">
            <a:noAutofit/>
          </a:bodyPr>
          <a:lstStyle/>
          <a:p>
            <a:pPr marL="342900" indent="-342900">
              <a:lnSpc>
                <a:spcPct val="107000"/>
              </a:lnSpc>
              <a:spcBef>
                <a:spcPts val="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Hardware </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indent="-342900">
              <a:lnSpc>
                <a:spcPct val="107000"/>
              </a:lnSpc>
              <a:spcBef>
                <a:spcPts val="0"/>
              </a:spcBef>
              <a:buClr>
                <a:schemeClr val="dk1"/>
              </a:buClr>
              <a:buSzPts val="2400"/>
              <a:buFont typeface="Calibri"/>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Software</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indent="-342900">
              <a:lnSpc>
                <a:spcPct val="107000"/>
              </a:lnSpc>
              <a:spcBef>
                <a:spcPts val="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Data Collection </a:t>
            </a:r>
            <a:endParaRPr sz="2400" dirty="0">
              <a:solidFill>
                <a:schemeClr val="dk1"/>
              </a:solidFill>
              <a:latin typeface="Times New Roman" panose="02020603050405020304" pitchFamily="18" charset="0"/>
              <a:ea typeface="Calibri"/>
              <a:cs typeface="Times New Roman" panose="02020603050405020304" pitchFamily="18" charset="0"/>
            </a:endParaRPr>
          </a:p>
          <a:p>
            <a:pPr marL="342900" indent="-342900">
              <a:lnSpc>
                <a:spcPct val="107000"/>
              </a:lnSpc>
              <a:spcBef>
                <a:spcPts val="80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Data Processing and Storage</a:t>
            </a:r>
            <a:endParaRPr sz="2400" dirty="0">
              <a:solidFill>
                <a:schemeClr val="dk1"/>
              </a:solidFill>
              <a:latin typeface="Times New Roman" panose="02020603050405020304" pitchFamily="18" charset="0"/>
              <a:ea typeface="Calibri"/>
              <a:cs typeface="Times New Roman" panose="02020603050405020304" pitchFamily="18" charset="0"/>
            </a:endParaRPr>
          </a:p>
          <a:p>
            <a:pPr marL="342900" indent="-342900">
              <a:lnSpc>
                <a:spcPct val="107000"/>
              </a:lnSpc>
              <a:spcBef>
                <a:spcPts val="80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AI and Analytics Engine </a:t>
            </a: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11" name="Google Shape;111;p8"/>
          <p:cNvSpPr/>
          <p:nvPr/>
        </p:nvSpPr>
        <p:spPr>
          <a:xfrm>
            <a:off x="2050968" y="5114500"/>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3200" b="1">
              <a:solidFill>
                <a:schemeClr val="dk1"/>
              </a:solidFill>
              <a:latin typeface="Calibri"/>
              <a:ea typeface="Calibri"/>
              <a:cs typeface="Calibri"/>
              <a:sym typeface="Calibri"/>
            </a:endParaRPr>
          </a:p>
        </p:txBody>
      </p:sp>
      <p:sp>
        <p:nvSpPr>
          <p:cNvPr id="112" name="Google Shape;112;p8"/>
          <p:cNvSpPr/>
          <p:nvPr/>
        </p:nvSpPr>
        <p:spPr>
          <a:xfrm>
            <a:off x="2050972" y="5452129"/>
            <a:ext cx="5264100" cy="16242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TotalTime>
  <Words>1430</Words>
  <Application>Microsoft Office PowerPoint</Application>
  <PresentationFormat>Custom</PresentationFormat>
  <Paragraphs>215</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Noto Sans Symbols</vt:lpstr>
      <vt:lpstr>Aparajita</vt:lpstr>
      <vt:lpstr>Arial</vt:lpstr>
      <vt:lpstr>Calibri</vt:lpstr>
      <vt:lpstr>Times New Roman</vt:lpstr>
      <vt:lpstr>Gelasio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PptxGenJS</dc:creator>
  <cp:lastModifiedBy>Vaibhav Nrupnarayan</cp:lastModifiedBy>
  <cp:revision>7</cp:revision>
  <dcterms:created xsi:type="dcterms:W3CDTF">2024-06-28T04:26:04Z</dcterms:created>
  <dcterms:modified xsi:type="dcterms:W3CDTF">2024-08-24T04:56:06Z</dcterms:modified>
</cp:coreProperties>
</file>