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9/30/2025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aibhav-153/VOIS_AICTE_Sep2025_VaibhavAdmane"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29469" y="4197982"/>
            <a:ext cx="4926562" cy="861497"/>
          </a:xfrm>
        </p:spPr>
        <p:txBody>
          <a:bodyPr>
            <a:noAutofit/>
          </a:bodyPr>
          <a:lstStyle/>
          <a:p>
            <a: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Vaibhav Namdev Admane</a:t>
            </a:r>
            <a:br>
              <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IN" sz="1800" dirty="0">
                <a:solidFill>
                  <a:srgbClr val="002060"/>
                </a:solidFill>
                <a:latin typeface="Calibri" panose="020F0502020204030204" pitchFamily="34" charset="0"/>
                <a:ea typeface="Calibri" panose="020F0502020204030204" pitchFamily="34" charset="0"/>
                <a:cs typeface="Calibri" panose="020F0502020204030204" pitchFamily="34" charset="0"/>
              </a:rPr>
              <a:t>Internship ID: </a:t>
            </a:r>
            <a:r>
              <a:rPr lang="en-IN" sz="1200" dirty="0">
                <a:solidFill>
                  <a:srgbClr val="002060"/>
                </a:solidFill>
                <a:latin typeface="Calibri" panose="020F0502020204030204" pitchFamily="34" charset="0"/>
                <a:ea typeface="Calibri" panose="020F0502020204030204" pitchFamily="34" charset="0"/>
                <a:cs typeface="Calibri" panose="020F0502020204030204" pitchFamily="34" charset="0"/>
              </a:rPr>
              <a:t>INTERNSHIP_17546440516895be537820f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29469" y="1012754"/>
            <a:ext cx="7603212" cy="2642744"/>
          </a:xfrm>
        </p:spPr>
        <p:txBody>
          <a:bodyPr>
            <a:noAutofit/>
          </a:bodyPr>
          <a:lstStyle/>
          <a:p>
            <a:r>
              <a:rPr lang="en-US" sz="4000" dirty="0">
                <a:solidFill>
                  <a:srgbClr val="FF0000"/>
                </a:solidFill>
                <a:latin typeface="Algerian" panose="04020705040A02060702" pitchFamily="82" charset="0"/>
              </a:rPr>
              <a:t>Airbnb NYC Market Analysis: Uncovering Trends in Pricing and Availability</a:t>
            </a:r>
            <a:endParaRPr lang="en-IN" sz="4000" dirty="0">
              <a:solidFill>
                <a:srgbClr val="FF0000"/>
              </a:solidFill>
              <a:latin typeface="Algerian" panose="04020705040A02060702" pitchFamily="82"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6853269" cy="2553970"/>
          </a:xfrm>
        </p:spPr>
        <p:txBody>
          <a:bodyPr vert="horz" lIns="91440" tIns="45720" rIns="91440" bIns="45720" rtlCol="0" anchor="t">
            <a:normAutofit/>
          </a:bodyPr>
          <a:lstStyle/>
          <a:p>
            <a:pPr marL="0" indent="0">
              <a:buNone/>
            </a:pPr>
            <a:r>
              <a:rPr lang="en-IN" b="1" dirty="0">
                <a:solidFill>
                  <a:schemeClr val="accent2"/>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Vaibhav-153/VOIS_AICTE_Sep2025_VaibhavAdmane</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380DFB8C-79DB-D052-5A2D-FBD05868B939}"/>
              </a:ext>
            </a:extLst>
          </p:cNvPr>
          <p:cNvPicPr>
            <a:picLocks noChangeAspect="1"/>
          </p:cNvPicPr>
          <p:nvPr/>
        </p:nvPicPr>
        <p:blipFill>
          <a:blip r:embed="rId3"/>
          <a:stretch>
            <a:fillRect/>
          </a:stretch>
        </p:blipFill>
        <p:spPr>
          <a:xfrm>
            <a:off x="2585266" y="1275370"/>
            <a:ext cx="6864416" cy="485265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103C080-017F-D468-04F9-3699C9AE8D0B}"/>
              </a:ext>
            </a:extLst>
          </p:cNvPr>
          <p:cNvPicPr>
            <a:picLocks noChangeAspect="1"/>
          </p:cNvPicPr>
          <p:nvPr/>
        </p:nvPicPr>
        <p:blipFill>
          <a:blip r:embed="rId3"/>
          <a:stretch>
            <a:fillRect/>
          </a:stretch>
        </p:blipFill>
        <p:spPr>
          <a:xfrm>
            <a:off x="2468992" y="1275370"/>
            <a:ext cx="7254016" cy="515784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3078943"/>
            <a:ext cx="11340000" cy="700114"/>
          </a:xfrm>
          <a:prstGeom prst="rect">
            <a:avLst/>
          </a:prstGeom>
        </p:spPr>
        <p:txBody>
          <a:bodyPr anchor="ctr">
            <a:noAutofit/>
          </a:bodyPr>
          <a:lstStyle/>
          <a:p>
            <a:pPr algn="ctr"/>
            <a:r>
              <a:rPr lang="en-US" sz="5400" b="1" dirty="0">
                <a:solidFill>
                  <a:schemeClr val="tx1"/>
                </a:solidFill>
                <a:latin typeface="Algerian" panose="04020705040A02060702" pitchFamily="82" charset="0"/>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452981"/>
            <a:ext cx="5077031" cy="862237"/>
          </a:xfrm>
        </p:spPr>
        <p:txBody>
          <a:bodyPr>
            <a:no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Understanding the NYC Short-Term Rental Market</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4405227" cy="662563"/>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PROBLEM  STATEMENT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TextBox 2">
            <a:extLst>
              <a:ext uri="{FF2B5EF4-FFF2-40B4-BE49-F238E27FC236}">
                <a16:creationId xmlns:a16="http://schemas.microsoft.com/office/drawing/2014/main" id="{994B288E-4733-716B-6AB7-01A1DF14FD72}"/>
              </a:ext>
            </a:extLst>
          </p:cNvPr>
          <p:cNvSpPr txBox="1"/>
          <p:nvPr/>
        </p:nvSpPr>
        <p:spPr>
          <a:xfrm>
            <a:off x="754602" y="2555219"/>
            <a:ext cx="6198992" cy="3276282"/>
          </a:xfrm>
          <a:prstGeom prst="rect">
            <a:avLst/>
          </a:prstGeom>
          <a:noFill/>
        </p:spPr>
        <p:txBody>
          <a:bodyPr wrap="square" rtlCol="0">
            <a:spAutoFit/>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The rise of platforms like Airbnb has transformed the hospitality industry. For a dynamic and competitive market like New York City, understanding the key factors that influence listing prices, popularity, and availability is crucial. This project aims to analyze the NYC Airbnb dataset to extract actionable insights for hosts, guests, and potential investors.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577619"/>
            <a:ext cx="6276109" cy="687685"/>
          </a:xfrm>
        </p:spPr>
        <p:txBody>
          <a:bodyPr>
            <a:noAutofit/>
          </a:bodyPr>
          <a:lstStyle/>
          <a:p>
            <a:r>
              <a:rPr lang="en-GB" sz="3200" dirty="0">
                <a:latin typeface="Calibri" panose="020F0502020204030204" pitchFamily="34" charset="0"/>
                <a:ea typeface="Calibri" panose="020F0502020204030204" pitchFamily="34" charset="0"/>
                <a:cs typeface="Calibri" panose="020F0502020204030204" pitchFamily="34" charset="0"/>
              </a:rPr>
              <a:t>Project Description</a:t>
            </a:r>
            <a:br>
              <a:rPr lang="en-GB" sz="3200" dirty="0">
                <a:latin typeface="Calibri" panose="020F0502020204030204" pitchFamily="34" charset="0"/>
                <a:ea typeface="Calibri" panose="020F0502020204030204" pitchFamily="34" charset="0"/>
                <a:cs typeface="Calibri" panose="020F0502020204030204" pitchFamily="34" charset="0"/>
              </a:rPr>
            </a:br>
            <a:br>
              <a:rPr lang="en-IN" sz="3200" dirty="0">
                <a:latin typeface="Calibri" panose="020F0502020204030204" pitchFamily="34" charset="0"/>
                <a:ea typeface="Calibri" panose="020F0502020204030204" pitchFamily="34" charset="0"/>
                <a:cs typeface="Calibri" panose="020F0502020204030204" pitchFamily="34" charset="0"/>
              </a:rPr>
            </a:br>
            <a:br>
              <a:rPr lang="en-IN" sz="3200" dirty="0">
                <a:latin typeface="Calibri" panose="020F0502020204030204" pitchFamily="34" charset="0"/>
                <a:ea typeface="Calibri" panose="020F0502020204030204" pitchFamily="34" charset="0"/>
                <a:cs typeface="Calibri" panose="020F0502020204030204" pitchFamily="34" charset="0"/>
              </a:rPr>
            </a:br>
            <a:br>
              <a:rPr lang="en-GB" sz="3200" dirty="0">
                <a:latin typeface="Calibri" panose="020F0502020204030204" pitchFamily="34" charset="0"/>
                <a:ea typeface="Calibri" panose="020F0502020204030204" pitchFamily="34" charset="0"/>
                <a:cs typeface="Calibri" panose="020F0502020204030204" pitchFamily="34" charset="0"/>
              </a:rPr>
            </a:b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97ACAF48-6690-48AA-1DEF-4C97A6F8FB64}"/>
              </a:ext>
            </a:extLst>
          </p:cNvPr>
          <p:cNvSpPr txBox="1"/>
          <p:nvPr/>
        </p:nvSpPr>
        <p:spPr>
          <a:xfrm>
            <a:off x="660399" y="2139036"/>
            <a:ext cx="8716866" cy="3693319"/>
          </a:xfrm>
          <a:prstGeom prst="rect">
            <a:avLst/>
          </a:prstGeom>
          <a:noFill/>
        </p:spPr>
        <p:txBody>
          <a:bodyPr wrap="square" rtlCol="0">
            <a:spAutoFit/>
          </a:bodyPr>
          <a:lstStyle/>
          <a:p>
            <a:pPr>
              <a:lnSpc>
                <a:spcPct val="150000"/>
              </a:lnSpc>
            </a:pPr>
            <a:r>
              <a:rPr lang="en-US" dirty="0"/>
              <a:t>This project involves a comprehensive exploratory data analysis (EDA) of the New York City Airbnb open dataset. The core process included:</a:t>
            </a:r>
          </a:p>
          <a:p>
            <a:pPr marL="285750" indent="-285750">
              <a:lnSpc>
                <a:spcPct val="150000"/>
              </a:lnSpc>
              <a:buFont typeface="Wingdings" panose="05000000000000000000" pitchFamily="2" charset="2"/>
              <a:buChar char="§"/>
            </a:pPr>
            <a:r>
              <a:rPr lang="en-US" b="1" dirty="0"/>
              <a:t>Data Cleaning &amp; Preprocessing:</a:t>
            </a:r>
            <a:r>
              <a:rPr lang="en-US" dirty="0"/>
              <a:t> Handling missing values, correcting data types, and preparing the dataset for analysis.</a:t>
            </a:r>
          </a:p>
          <a:p>
            <a:pPr marL="285750" indent="-285750">
              <a:lnSpc>
                <a:spcPct val="150000"/>
              </a:lnSpc>
              <a:buFont typeface="Wingdings" panose="05000000000000000000" pitchFamily="2" charset="2"/>
              <a:buChar char="§"/>
            </a:pPr>
            <a:r>
              <a:rPr lang="en-US" b="1" dirty="0"/>
              <a:t>Exploratory Analysis &amp; Visualization:</a:t>
            </a:r>
            <a:r>
              <a:rPr lang="en-US" dirty="0"/>
              <a:t> Answering key business questions by aggregating data and creating insightful visualizations.</a:t>
            </a:r>
          </a:p>
          <a:p>
            <a:pPr marL="285750" indent="-285750">
              <a:lnSpc>
                <a:spcPct val="150000"/>
              </a:lnSpc>
              <a:buFont typeface="Wingdings" panose="05000000000000000000" pitchFamily="2" charset="2"/>
              <a:buChar char="§"/>
            </a:pPr>
            <a:r>
              <a:rPr lang="en-US" b="1" dirty="0"/>
              <a:t>Deriving Insights:</a:t>
            </a:r>
            <a:r>
              <a:rPr lang="en-US" dirty="0"/>
              <a:t> Translating the analytical findings into meaningful conclusions about the NYC rental landscape.</a:t>
            </a:r>
          </a:p>
          <a:p>
            <a:endParaRPr lang="en-IN" dirty="0"/>
          </a:p>
        </p:txBody>
      </p:sp>
      <p:sp>
        <p:nvSpPr>
          <p:cNvPr id="4" name="TextBox 3">
            <a:extLst>
              <a:ext uri="{FF2B5EF4-FFF2-40B4-BE49-F238E27FC236}">
                <a16:creationId xmlns:a16="http://schemas.microsoft.com/office/drawing/2014/main" id="{E6FCA072-F0F7-40C9-0B45-834D73C847D3}"/>
              </a:ext>
            </a:extLst>
          </p:cNvPr>
          <p:cNvSpPr txBox="1"/>
          <p:nvPr/>
        </p:nvSpPr>
        <p:spPr>
          <a:xfrm>
            <a:off x="675957" y="1440560"/>
            <a:ext cx="3984172" cy="523220"/>
          </a:xfrm>
          <a:prstGeom prst="rect">
            <a:avLst/>
          </a:prstGeom>
          <a:noFill/>
        </p:spPr>
        <p:txBody>
          <a:bodyPr wrap="square" rtlCol="0">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Our Analytical Approach</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668521"/>
            <a:ext cx="10046070" cy="80264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Who Benefits From This Analysis?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B2894490-9647-0688-FB34-FB9B21EAD42F}"/>
              </a:ext>
            </a:extLst>
          </p:cNvPr>
          <p:cNvSpPr>
            <a:spLocks noGrp="1" noChangeArrowheads="1"/>
          </p:cNvSpPr>
          <p:nvPr>
            <p:ph type="body" sz="quarter" idx="12"/>
          </p:nvPr>
        </p:nvSpPr>
        <p:spPr bwMode="auto">
          <a:xfrm>
            <a:off x="721359" y="1746488"/>
            <a:ext cx="9141732"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Current &amp; Aspiring Hosts:</a:t>
            </a:r>
            <a:r>
              <a:rPr kumimoji="0" lang="en-US" altLang="en-US" sz="1800" b="0" i="0" u="none" strike="noStrike" cap="none" normalizeH="0" baseline="0" dirty="0">
                <a:ln>
                  <a:noFill/>
                </a:ln>
                <a:solidFill>
                  <a:schemeClr val="tx1"/>
                </a:solidFill>
                <a:effectLst/>
                <a:latin typeface="Arial" panose="020B0604020202020204" pitchFamily="34" charset="0"/>
              </a:rPr>
              <a:t> Can make data-driven decisions on pricing, property type, and location to maximize their revenue and occupancy.</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Travelers &amp; Guests:</a:t>
            </a:r>
            <a:r>
              <a:rPr kumimoji="0" lang="en-US" altLang="en-US" sz="1800" b="0" i="0" u="none" strike="noStrike" cap="none" normalizeH="0" baseline="0" dirty="0">
                <a:ln>
                  <a:noFill/>
                </a:ln>
                <a:solidFill>
                  <a:schemeClr val="tx1"/>
                </a:solidFill>
                <a:effectLst/>
                <a:latin typeface="Arial" panose="020B0604020202020204" pitchFamily="34" charset="0"/>
              </a:rPr>
              <a:t> Can better understand pricing trends across different boroughs and room types to find the best value for their stay.</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Real Estate Investors:</a:t>
            </a:r>
            <a:r>
              <a:rPr kumimoji="0" lang="en-US" altLang="en-US" sz="1800" b="0" i="0" u="none" strike="noStrike" cap="none" normalizeH="0" baseline="0" dirty="0">
                <a:ln>
                  <a:noFill/>
                </a:ln>
                <a:solidFill>
                  <a:schemeClr val="tx1"/>
                </a:solidFill>
                <a:effectLst/>
                <a:latin typeface="Arial" panose="020B0604020202020204" pitchFamily="34" charset="0"/>
              </a:rPr>
              <a:t> Can identify neighborhoods with high demand and potential for profitable short-term rental investments.</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Airbnb Platform:</a:t>
            </a:r>
            <a:r>
              <a:rPr kumimoji="0" lang="en-US" altLang="en-US" sz="1800" b="0" i="0" u="none" strike="noStrike" cap="none" normalizeH="0" baseline="0" dirty="0">
                <a:ln>
                  <a:noFill/>
                </a:ln>
                <a:solidFill>
                  <a:schemeClr val="tx1"/>
                </a:solidFill>
                <a:effectLst/>
                <a:latin typeface="Arial" panose="020B0604020202020204" pitchFamily="34" charset="0"/>
              </a:rPr>
              <a:t> Can gain insights into host behavior, market saturation, and popular listing types to improve their platform strategy.</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388677"/>
            <a:ext cx="9027702" cy="2626522"/>
          </a:xfrm>
        </p:spPr>
        <p:txBody>
          <a:bodyPr>
            <a:noAutofit/>
          </a:bodyPr>
          <a:lstStyle/>
          <a:p>
            <a:pPr lvl="1">
              <a:lnSpc>
                <a:spcPct val="150000"/>
              </a:lnSpc>
              <a:buClr>
                <a:schemeClr val="tx1"/>
              </a:buCl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Language: Python 3</a:t>
            </a:r>
          </a:p>
          <a:p>
            <a:pPr lvl="1">
              <a:lnSpc>
                <a:spcPct val="150000"/>
              </a:lnSpc>
              <a:buClr>
                <a:schemeClr val="tx1"/>
              </a:buCl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Libraries:</a:t>
            </a:r>
          </a:p>
          <a:p>
            <a:pPr lvl="2">
              <a:lnSpc>
                <a:spcPct val="150000"/>
              </a:lnSpc>
              <a:buClr>
                <a:schemeClr val="tx1"/>
              </a:buClr>
            </a:pPr>
            <a:r>
              <a:rPr lang="en-US" sz="2000" dirty="0">
                <a:latin typeface="Calibri" panose="020F0502020204030204" pitchFamily="34" charset="0"/>
                <a:ea typeface="Calibri" panose="020F0502020204030204" pitchFamily="34" charset="0"/>
                <a:cs typeface="Calibri" panose="020F0502020204030204" pitchFamily="34" charset="0"/>
              </a:rPr>
              <a:t>Pandas: The core library for data loading, cleaning, and manipulation. Used for all data wrangling tasks.</a:t>
            </a:r>
          </a:p>
          <a:p>
            <a:pPr lvl="2">
              <a:lnSpc>
                <a:spcPct val="150000"/>
              </a:lnSpc>
              <a:buClr>
                <a:schemeClr val="tx1"/>
              </a:buClr>
            </a:pPr>
            <a:r>
              <a:rPr lang="en-US" sz="2000" dirty="0">
                <a:latin typeface="Calibri" panose="020F0502020204030204" pitchFamily="34" charset="0"/>
                <a:ea typeface="Calibri" panose="020F0502020204030204" pitchFamily="34" charset="0"/>
                <a:cs typeface="Calibri" panose="020F0502020204030204" pitchFamily="34" charset="0"/>
              </a:rPr>
              <a:t>Matplotlib &amp; Seaborn: Powerful libraries used for creating a wide range of static and statistical visualizations, from bar charts to heatmaps.</a:t>
            </a:r>
          </a:p>
          <a:p>
            <a:pPr lvl="2">
              <a:lnSpc>
                <a:spcPct val="150000"/>
              </a:lnSpc>
              <a:buClr>
                <a:schemeClr val="tx1"/>
              </a:buClr>
            </a:pPr>
            <a:r>
              <a:rPr lang="en-US" sz="2000" dirty="0" err="1">
                <a:latin typeface="Calibri" panose="020F0502020204030204" pitchFamily="34" charset="0"/>
                <a:ea typeface="Calibri" panose="020F0502020204030204" pitchFamily="34" charset="0"/>
                <a:cs typeface="Calibri" panose="020F0502020204030204" pitchFamily="34" charset="0"/>
              </a:rPr>
              <a:t>Jupyter</a:t>
            </a:r>
            <a:r>
              <a:rPr lang="en-US" sz="2000" dirty="0">
                <a:latin typeface="Calibri" panose="020F0502020204030204" pitchFamily="34" charset="0"/>
                <a:ea typeface="Calibri" panose="020F0502020204030204" pitchFamily="34" charset="0"/>
                <a:cs typeface="Calibri" panose="020F0502020204030204" pitchFamily="34" charset="0"/>
              </a:rPr>
              <a:t> Notebook: The interactive environment used to conduct the analysis and document the entire process.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10949986" cy="830997"/>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Results 1 - The Landscape of NYC Listings</a:t>
            </a:r>
            <a:r>
              <a:rPr lang="en-GB" sz="3200" dirty="0">
                <a:latin typeface="Calibri" panose="020F0502020204030204" pitchFamily="34" charset="0"/>
                <a:ea typeface="Calibri" panose="020F0502020204030204" pitchFamily="34" charset="0"/>
                <a:cs typeface="Calibri" panose="020F0502020204030204" pitchFamily="34" charset="0"/>
              </a:rPr>
              <a:t> </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2" name="Text Placeholder 1">
            <a:extLst>
              <a:ext uri="{FF2B5EF4-FFF2-40B4-BE49-F238E27FC236}">
                <a16:creationId xmlns:a16="http://schemas.microsoft.com/office/drawing/2014/main" id="{BDE0F284-DF5F-2ACB-155D-41B10A5F4CD2}"/>
              </a:ext>
            </a:extLst>
          </p:cNvPr>
          <p:cNvSpPr>
            <a:spLocks noGrp="1" noChangeArrowheads="1"/>
          </p:cNvSpPr>
          <p:nvPr>
            <p:ph type="body" sz="quarter" idx="12"/>
          </p:nvPr>
        </p:nvSpPr>
        <p:spPr bwMode="auto">
          <a:xfrm>
            <a:off x="780608" y="1047561"/>
            <a:ext cx="764708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Where are the Listings and What Kind are They?</a:t>
            </a:r>
            <a:b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Rectangle 6">
            <a:extLst>
              <a:ext uri="{FF2B5EF4-FFF2-40B4-BE49-F238E27FC236}">
                <a16:creationId xmlns:a16="http://schemas.microsoft.com/office/drawing/2014/main" id="{20B85537-2DE8-5736-3B63-25D3546C5871}"/>
              </a:ext>
            </a:extLst>
          </p:cNvPr>
          <p:cNvSpPr>
            <a:spLocks noChangeArrowheads="1"/>
          </p:cNvSpPr>
          <p:nvPr/>
        </p:nvSpPr>
        <p:spPr bwMode="auto">
          <a:xfrm rot="10800000" flipV="1">
            <a:off x="890508" y="1560531"/>
            <a:ext cx="10520884" cy="152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Finding 1:</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rPr>
              <a:t>Manhattan and Brooklyn dominate the Airbnb market, hosting the vast majority of all listings in New York City.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Finding 2:</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rPr>
              <a:t>The most common type of listing is the 'Entire home/apt', followed by 'Private room', indicating a preference for privacy among guests.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A93A2406-A9CB-706B-B2E0-D74F8CED1334}"/>
              </a:ext>
            </a:extLst>
          </p:cNvPr>
          <p:cNvPicPr>
            <a:picLocks noChangeAspect="1"/>
          </p:cNvPicPr>
          <p:nvPr/>
        </p:nvPicPr>
        <p:blipFill rotWithShape="1">
          <a:blip r:embed="rId3"/>
          <a:srcRect t="330" b="330"/>
          <a:stretch>
            <a:fillRect/>
          </a:stretch>
        </p:blipFill>
        <p:spPr>
          <a:xfrm>
            <a:off x="1666636" y="3322318"/>
            <a:ext cx="8858727" cy="316509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9627372" cy="830997"/>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Results 2 - The Economics of Airbnb</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779172" y="940091"/>
            <a:ext cx="6806616" cy="477520"/>
          </a:xfrm>
        </p:spPr>
        <p:txBody>
          <a:bodyPr>
            <a:no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 What Drives the Price? Location and Fees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0C2D59DF-776B-9FE4-33BF-A20495BF42C7}"/>
              </a:ext>
            </a:extLst>
          </p:cNvPr>
          <p:cNvSpPr>
            <a:spLocks noChangeArrowheads="1"/>
          </p:cNvSpPr>
          <p:nvPr/>
        </p:nvSpPr>
        <p:spPr bwMode="auto">
          <a:xfrm rot="10800000" flipV="1">
            <a:off x="1040361" y="1371580"/>
            <a:ext cx="10111273" cy="171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Finding 1:</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Manhattan is, by a significant margin, the most expensive borough for Airbnb rentals, reflecting its high real estate value and demand.</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Finding</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strong, direct correlation exists between the listing price and the service fee. As the price goes up, the service fee increases proportionally, indicating it's likely a percentage-based charge.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39319759-1BCF-981E-A2DE-659A55E013D8}"/>
              </a:ext>
            </a:extLst>
          </p:cNvPr>
          <p:cNvPicPr>
            <a:picLocks noChangeAspect="1"/>
          </p:cNvPicPr>
          <p:nvPr/>
        </p:nvPicPr>
        <p:blipFill>
          <a:blip r:embed="rId3"/>
          <a:stretch>
            <a:fillRect/>
          </a:stretch>
        </p:blipFill>
        <p:spPr>
          <a:xfrm>
            <a:off x="1274412" y="3134718"/>
            <a:ext cx="9486123" cy="353024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10117229" cy="830997"/>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Results 3 - Host Activity &amp; Reputation</a:t>
            </a:r>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35156" y="880339"/>
            <a:ext cx="7972942" cy="477520"/>
          </a:xfrm>
        </p:spPr>
        <p:txBody>
          <a:bodyPr>
            <a:no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 Understanding Host Behavior and Guest Satisfaction</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525AD575-6C46-14D7-D62E-CFDC3ED58D3B}"/>
              </a:ext>
            </a:extLst>
          </p:cNvPr>
          <p:cNvSpPr>
            <a:spLocks noChangeArrowheads="1"/>
          </p:cNvSpPr>
          <p:nvPr/>
        </p:nvSpPr>
        <p:spPr bwMode="auto">
          <a:xfrm rot="10800000" flipV="1">
            <a:off x="1111702" y="1307424"/>
            <a:ext cx="8769416" cy="153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Finding 1:</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small number of hosts manage a large portfolio of properties, with the top 10 hosts collectively listing hundreds of locations.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Finding 2:</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average review rating is generally high across the platform (around 4 stars), but there are slight variations based on location and room type.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0ACCADE-BFCF-D42A-AED5-B436C61EBEAD}"/>
              </a:ext>
            </a:extLst>
          </p:cNvPr>
          <p:cNvPicPr>
            <a:picLocks noChangeAspect="1"/>
          </p:cNvPicPr>
          <p:nvPr/>
        </p:nvPicPr>
        <p:blipFill>
          <a:blip r:embed="rId3"/>
          <a:stretch>
            <a:fillRect/>
          </a:stretch>
        </p:blipFill>
        <p:spPr>
          <a:xfrm>
            <a:off x="1867957" y="3036875"/>
            <a:ext cx="8226490" cy="335373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B9D2A4-FCA2-7A29-418A-CCEC77E4E44A}"/>
              </a:ext>
            </a:extLst>
          </p:cNvPr>
          <p:cNvSpPr>
            <a:spLocks noGrp="1"/>
          </p:cNvSpPr>
          <p:nvPr>
            <p:ph type="title"/>
          </p:nvPr>
        </p:nvSpPr>
        <p:spPr>
          <a:xfrm>
            <a:off x="660400" y="805213"/>
            <a:ext cx="7046686" cy="830997"/>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Conclusion &amp; Future Work</a:t>
            </a:r>
          </a:p>
        </p:txBody>
      </p:sp>
      <p:sp>
        <p:nvSpPr>
          <p:cNvPr id="6" name="TextBox 5">
            <a:extLst>
              <a:ext uri="{FF2B5EF4-FFF2-40B4-BE49-F238E27FC236}">
                <a16:creationId xmlns:a16="http://schemas.microsoft.com/office/drawing/2014/main" id="{331F9D9A-1197-B9B4-4D25-DA8F2872C4D1}"/>
              </a:ext>
            </a:extLst>
          </p:cNvPr>
          <p:cNvSpPr txBox="1"/>
          <p:nvPr/>
        </p:nvSpPr>
        <p:spPr>
          <a:xfrm>
            <a:off x="804766" y="1374600"/>
            <a:ext cx="6106884" cy="523220"/>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Key Takeaways and Next Steps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C73A553C-707F-1EC6-2F86-6E368E39453E}"/>
              </a:ext>
            </a:extLst>
          </p:cNvPr>
          <p:cNvSpPr>
            <a:spLocks noChangeArrowheads="1"/>
          </p:cNvSpPr>
          <p:nvPr/>
        </p:nvSpPr>
        <p:spPr bwMode="auto">
          <a:xfrm rot="10800000" flipV="1">
            <a:off x="1439247" y="2040855"/>
            <a:ext cx="9742714" cy="419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Our analysis reveals that the NYC Airbnb market is heavily influenced by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property type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Manhattan remains the premium market for both price and density. While guest satisfaction is generally high, there is a clear concentration of listings managed by a few power-hosts.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Future Work:</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logical next step is to leverage these insights to build a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predictive machine learning model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model could accurately estimate a listing's price based on its features, providing a powerful tool for new hosts to price their properties competitively.</a:t>
            </a:r>
          </a:p>
        </p:txBody>
      </p:sp>
    </p:spTree>
    <p:extLst>
      <p:ext uri="{BB962C8B-B14F-4D97-AF65-F5344CB8AC3E}">
        <p14:creationId xmlns:p14="http://schemas.microsoft.com/office/powerpoint/2010/main" val="849272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628</TotalTime>
  <Words>704</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Trebuchet MS</vt:lpstr>
      <vt:lpstr>Wingdings</vt:lpstr>
      <vt:lpstr>Wingdings 3</vt:lpstr>
      <vt:lpstr>Facet</vt:lpstr>
      <vt:lpstr>Airbnb NYC Market Analysis: Uncovering Trends in Pricing and Availability</vt:lpstr>
      <vt:lpstr>PROBLEM  STATEMENT</vt:lpstr>
      <vt:lpstr>Project Description    </vt:lpstr>
      <vt:lpstr>Who Benefits From This Analysis?</vt:lpstr>
      <vt:lpstr>Technology Used</vt:lpstr>
      <vt:lpstr>Results 1 - The Landscape of NYC Listings </vt:lpstr>
      <vt:lpstr>Results 2 - The Economics of Airbnb</vt:lpstr>
      <vt:lpstr>Results 3 - Host Activity &amp; Reputation</vt:lpstr>
      <vt:lpstr>Conclusion &amp; Future Work</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Vaibhav Admane</cp:lastModifiedBy>
  <cp:revision>106</cp:revision>
  <dcterms:created xsi:type="dcterms:W3CDTF">2021-07-11T13:13:15Z</dcterms:created>
  <dcterms:modified xsi:type="dcterms:W3CDTF">2025-09-29T19:46:39Z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