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ooper Hewitt" charset="1" panose="00000000000000000000"/>
      <p:regular r:id="rId10"/>
    </p:embeddedFont>
    <p:embeddedFont>
      <p:font typeface="Cooper Hewitt Bold" charset="1" panose="00000000000000000000"/>
      <p:regular r:id="rId11"/>
    </p:embeddedFont>
    <p:embeddedFont>
      <p:font typeface="Cooper Hewitt Italics" charset="1" panose="00000000000000000000"/>
      <p:regular r:id="rId12"/>
    </p:embeddedFont>
    <p:embeddedFont>
      <p:font typeface="Cooper Hewitt Bold Italics" charset="1" panose="00000000000000000000"/>
      <p:regular r:id="rId13"/>
    </p:embeddedFont>
    <p:embeddedFont>
      <p:font typeface="League Spartan" charset="1" panose="00000800000000000000"/>
      <p:regular r:id="rId14"/>
    </p:embeddedFont>
    <p:embeddedFont>
      <p:font typeface="Jonathan" charset="1" panose="00000000000000000000"/>
      <p:regular r:id="rId15"/>
    </p:embeddedFont>
    <p:embeddedFont>
      <p:font typeface="Canva Sans" charset="1" panose="020B0503030501040103"/>
      <p:regular r:id="rId16"/>
    </p:embeddedFont>
    <p:embeddedFont>
      <p:font typeface="Canva Sans Bold" charset="1" panose="020B0803030501040103"/>
      <p:regular r:id="rId17"/>
    </p:embeddedFont>
    <p:embeddedFont>
      <p:font typeface="Canva Sans Italics" charset="1" panose="020B0503030501040103"/>
      <p:regular r:id="rId18"/>
    </p:embeddedFont>
    <p:embeddedFont>
      <p:font typeface="Canva Sans Bold Italics" charset="1" panose="020B0803030501040103"/>
      <p:regular r:id="rId19"/>
    </p:embeddedFont>
    <p:embeddedFont>
      <p:font typeface="Arial" charset="1" panose="020B0502020202020204"/>
      <p:regular r:id="rId20"/>
    </p:embeddedFont>
    <p:embeddedFont>
      <p:font typeface="Arial Bold" charset="1" panose="020B0802020202020204"/>
      <p:regular r:id="rId21"/>
    </p:embeddedFont>
    <p:embeddedFont>
      <p:font typeface="Arial Italics" charset="1" panose="020B0502020202090204"/>
      <p:regular r:id="rId22"/>
    </p:embeddedFont>
    <p:embeddedFont>
      <p:font typeface="Arial Bold Italics" charset="1" panose="020B080202020209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https://github.com/Vaibhav-180500" TargetMode="External" Type="http://schemas.openxmlformats.org/officeDocument/2006/relationships/hyperlink"/><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https://www.linkedin.com/in/vaibhav-kumar1805/" TargetMode="External" Type="http://schemas.openxmlformats.org/officeDocument/2006/relationships/hyperlink"/><Relationship Id="rId7" Target="../media/image5.png" Type="http://schemas.openxmlformats.org/officeDocument/2006/relationships/image"/><Relationship Id="rId8" Target="../media/image6.svg" Type="http://schemas.openxmlformats.org/officeDocument/2006/relationships/image"/><Relationship Id="rId9" Target="mailto:vaibhav.kumar.180500@gmail.com" TargetMode="External" Type="http://schemas.openxmlformats.org/officeDocument/2006/relationships/hyperlink"/></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9.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10.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11.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https://github.com/Vaibhav-180500/IPL-2023_Data_Analysis" TargetMode="External" Type="http://schemas.openxmlformats.org/officeDocument/2006/relationships/hyperlink"/></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https://www.espncricinfo.com/series/indian-premier-league-2023-1345038/match-schedule-fixtures-and-results"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73" r="3673" b="0"/>
          <a:stretch>
            <a:fillRect/>
          </a:stretch>
        </p:blipFill>
        <p:spPr>
          <a:xfrm flipH="false" flipV="false">
            <a:off x="0" y="0"/>
            <a:ext cx="18288000" cy="10287000"/>
          </a:xfrm>
          <a:prstGeom prst="rect">
            <a:avLst/>
          </a:prstGeom>
        </p:spPr>
      </p:pic>
      <p:sp>
        <p:nvSpPr>
          <p:cNvPr name="Freeform 3" id="3"/>
          <p:cNvSpPr/>
          <p:nvPr/>
        </p:nvSpPr>
        <p:spPr>
          <a:xfrm flipH="false" flipV="false" rot="0">
            <a:off x="4326149" y="325649"/>
            <a:ext cx="9635703" cy="9635703"/>
          </a:xfrm>
          <a:custGeom>
            <a:avLst/>
            <a:gdLst/>
            <a:ahLst/>
            <a:cxnLst/>
            <a:rect r="r" b="b" t="t" l="l"/>
            <a:pathLst>
              <a:path h="9635703" w="9635703">
                <a:moveTo>
                  <a:pt x="0" y="0"/>
                </a:moveTo>
                <a:lnTo>
                  <a:pt x="9635702" y="0"/>
                </a:lnTo>
                <a:lnTo>
                  <a:pt x="9635702" y="9635702"/>
                </a:lnTo>
                <a:lnTo>
                  <a:pt x="0" y="9635702"/>
                </a:lnTo>
                <a:lnTo>
                  <a:pt x="0" y="0"/>
                </a:lnTo>
                <a:close/>
              </a:path>
            </a:pathLst>
          </a:custGeom>
          <a:blipFill>
            <a:blip r:embed="rId3"/>
            <a:stretch>
              <a:fillRect l="0" t="0" r="0" b="0"/>
            </a:stretch>
          </a:blipFill>
        </p:spPr>
      </p:sp>
      <p:grpSp>
        <p:nvGrpSpPr>
          <p:cNvPr name="Group 4" id="4"/>
          <p:cNvGrpSpPr/>
          <p:nvPr/>
        </p:nvGrpSpPr>
        <p:grpSpPr>
          <a:xfrm rot="0">
            <a:off x="0" y="0"/>
            <a:ext cx="18288000" cy="10287000"/>
            <a:chOff x="0" y="0"/>
            <a:chExt cx="4816593" cy="2709333"/>
          </a:xfrm>
        </p:grpSpPr>
        <p:sp>
          <p:nvSpPr>
            <p:cNvPr name="Freeform 5" id="5"/>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69804"/>
              </a:srgbClr>
            </a:solidFill>
            <a:ln>
              <a:noFill/>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alpha val="69804"/>
                    </a:srgbClr>
                  </a:solidFill>
                  <a:latin typeface="Canva Sans"/>
                </a:rPr>
                <a:t>CRicket Tournament Analysis</a:t>
              </a:r>
            </a:p>
            <a:p>
              <a:pPr algn="ctr">
                <a:lnSpc>
                  <a:spcPts val="2659"/>
                </a:lnSpc>
              </a:pPr>
              <a:r>
                <a:rPr lang="en-US" sz="1899">
                  <a:solidFill>
                    <a:srgbClr val="000000">
                      <a:alpha val="69804"/>
                    </a:srgbClr>
                  </a:solidFill>
                  <a:latin typeface="Canva Sans"/>
                </a:rPr>
                <a:t>CRicket Tournament Analysis</a:t>
              </a:r>
            </a:p>
            <a:p>
              <a:pPr algn="ctr" marL="0" indent="0" lvl="0">
                <a:lnSpc>
                  <a:spcPts val="2659"/>
                </a:lnSpc>
                <a:spcBef>
                  <a:spcPct val="0"/>
                </a:spcBef>
              </a:pPr>
            </a:p>
          </p:txBody>
        </p:sp>
      </p:grpSp>
      <p:sp>
        <p:nvSpPr>
          <p:cNvPr name="Freeform 7" id="7">
            <a:hlinkClick r:id="rId6" tooltip="https://www.linkedin.com/in/vaibhav-kumar1805/"/>
          </p:cNvPr>
          <p:cNvSpPr/>
          <p:nvPr/>
        </p:nvSpPr>
        <p:spPr>
          <a:xfrm flipH="false" flipV="false" rot="0">
            <a:off x="6659975" y="8116948"/>
            <a:ext cx="1141352" cy="1141352"/>
          </a:xfrm>
          <a:custGeom>
            <a:avLst/>
            <a:gdLst/>
            <a:ahLst/>
            <a:cxnLst/>
            <a:rect r="r" b="b" t="t" l="l"/>
            <a:pathLst>
              <a:path h="1141352" w="1141352">
                <a:moveTo>
                  <a:pt x="0" y="0"/>
                </a:moveTo>
                <a:lnTo>
                  <a:pt x="1141351" y="0"/>
                </a:lnTo>
                <a:lnTo>
                  <a:pt x="1141351" y="1141352"/>
                </a:lnTo>
                <a:lnTo>
                  <a:pt x="0" y="11413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a:hlinkClick r:id="rId9" tooltip="mailto:vaibhav.kumar.180500@gmail.com"/>
          </p:cNvPr>
          <p:cNvSpPr/>
          <p:nvPr/>
        </p:nvSpPr>
        <p:spPr>
          <a:xfrm flipH="false" flipV="false" rot="0">
            <a:off x="8449699" y="8201331"/>
            <a:ext cx="1336889" cy="972587"/>
          </a:xfrm>
          <a:custGeom>
            <a:avLst/>
            <a:gdLst/>
            <a:ahLst/>
            <a:cxnLst/>
            <a:rect r="r" b="b" t="t" l="l"/>
            <a:pathLst>
              <a:path h="972587" w="1336889">
                <a:moveTo>
                  <a:pt x="0" y="0"/>
                </a:moveTo>
                <a:lnTo>
                  <a:pt x="1336889" y="0"/>
                </a:lnTo>
                <a:lnTo>
                  <a:pt x="1336889" y="972587"/>
                </a:lnTo>
                <a:lnTo>
                  <a:pt x="0" y="9725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a:hlinkClick r:id="rId12" tooltip="https://github.com/Vaibhav-180500"/>
          </p:cNvPr>
          <p:cNvSpPr/>
          <p:nvPr/>
        </p:nvSpPr>
        <p:spPr>
          <a:xfrm flipH="false" flipV="false" rot="0">
            <a:off x="10434288" y="7980297"/>
            <a:ext cx="1278003" cy="1278003"/>
          </a:xfrm>
          <a:custGeom>
            <a:avLst/>
            <a:gdLst/>
            <a:ahLst/>
            <a:cxnLst/>
            <a:rect r="r" b="b" t="t" l="l"/>
            <a:pathLst>
              <a:path h="1278003" w="1278003">
                <a:moveTo>
                  <a:pt x="0" y="0"/>
                </a:moveTo>
                <a:lnTo>
                  <a:pt x="1278004" y="0"/>
                </a:lnTo>
                <a:lnTo>
                  <a:pt x="1278004" y="1278003"/>
                </a:lnTo>
                <a:lnTo>
                  <a:pt x="0" y="12780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3002211" y="2837722"/>
            <a:ext cx="12283577" cy="3228975"/>
          </a:xfrm>
          <a:prstGeom prst="rect">
            <a:avLst/>
          </a:prstGeom>
        </p:spPr>
        <p:txBody>
          <a:bodyPr anchor="t" rtlCol="false" tIns="0" lIns="0" bIns="0" rIns="0">
            <a:spAutoFit/>
          </a:bodyPr>
          <a:lstStyle/>
          <a:p>
            <a:pPr algn="ctr">
              <a:lnSpc>
                <a:spcPts val="13275"/>
              </a:lnSpc>
            </a:pPr>
            <a:r>
              <a:rPr lang="en-US" sz="7500">
                <a:solidFill>
                  <a:srgbClr val="000000"/>
                </a:solidFill>
                <a:latin typeface="League Spartan"/>
              </a:rPr>
              <a:t>CRICKET TOURNAMENT ANALYSIS</a:t>
            </a:r>
          </a:p>
        </p:txBody>
      </p:sp>
      <p:sp>
        <p:nvSpPr>
          <p:cNvPr name="TextBox 11" id="11"/>
          <p:cNvSpPr txBox="true"/>
          <p:nvPr/>
        </p:nvSpPr>
        <p:spPr>
          <a:xfrm rot="0">
            <a:off x="5894340" y="6506191"/>
            <a:ext cx="6499319" cy="1017522"/>
          </a:xfrm>
          <a:prstGeom prst="rect">
            <a:avLst/>
          </a:prstGeom>
        </p:spPr>
        <p:txBody>
          <a:bodyPr anchor="t" rtlCol="false" tIns="0" lIns="0" bIns="0" rIns="0">
            <a:spAutoFit/>
          </a:bodyPr>
          <a:lstStyle/>
          <a:p>
            <a:pPr algn="l">
              <a:lnSpc>
                <a:spcPts val="7001"/>
              </a:lnSpc>
            </a:pPr>
            <a:r>
              <a:rPr lang="en-US" sz="5186" spc="622">
                <a:solidFill>
                  <a:srgbClr val="FFFFFF"/>
                </a:solidFill>
                <a:latin typeface="Cooper Hewitt Bold"/>
              </a:rPr>
              <a:t>VAIBHAV KUMAR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73" r="3673" b="0"/>
          <a:stretch>
            <a:fillRect/>
          </a:stretch>
        </p:blipFill>
        <p:spPr>
          <a:xfrm flipH="false" flipV="false">
            <a:off x="0" y="0"/>
            <a:ext cx="18288000" cy="10287000"/>
          </a:xfrm>
          <a:prstGeom prst="rect">
            <a:avLst/>
          </a:prstGeom>
        </p:spPr>
      </p:pic>
      <p:sp>
        <p:nvSpPr>
          <p:cNvPr name="Freeform 3" id="3"/>
          <p:cNvSpPr/>
          <p:nvPr/>
        </p:nvSpPr>
        <p:spPr>
          <a:xfrm flipH="false" flipV="false" rot="0">
            <a:off x="4326149" y="325649"/>
            <a:ext cx="9635703" cy="9635703"/>
          </a:xfrm>
          <a:custGeom>
            <a:avLst/>
            <a:gdLst/>
            <a:ahLst/>
            <a:cxnLst/>
            <a:rect r="r" b="b" t="t" l="l"/>
            <a:pathLst>
              <a:path h="9635703" w="9635703">
                <a:moveTo>
                  <a:pt x="0" y="0"/>
                </a:moveTo>
                <a:lnTo>
                  <a:pt x="9635702" y="0"/>
                </a:lnTo>
                <a:lnTo>
                  <a:pt x="9635702" y="9635702"/>
                </a:lnTo>
                <a:lnTo>
                  <a:pt x="0" y="9635702"/>
                </a:lnTo>
                <a:lnTo>
                  <a:pt x="0" y="0"/>
                </a:lnTo>
                <a:close/>
              </a:path>
            </a:pathLst>
          </a:custGeom>
          <a:blipFill>
            <a:blip r:embed="rId3"/>
            <a:stretch>
              <a:fillRect l="0" t="0" r="0" b="0"/>
            </a:stretch>
          </a:blipFill>
        </p:spPr>
      </p:sp>
      <p:grpSp>
        <p:nvGrpSpPr>
          <p:cNvPr name="Group 4" id="4"/>
          <p:cNvGrpSpPr/>
          <p:nvPr/>
        </p:nvGrpSpPr>
        <p:grpSpPr>
          <a:xfrm rot="0">
            <a:off x="0" y="0"/>
            <a:ext cx="18288000" cy="10287000"/>
            <a:chOff x="0" y="0"/>
            <a:chExt cx="4816593" cy="2709333"/>
          </a:xfrm>
        </p:grpSpPr>
        <p:sp>
          <p:nvSpPr>
            <p:cNvPr name="Freeform 5" id="5"/>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60000"/>
              </a:srgbClr>
            </a:solidFill>
            <a:ln>
              <a:noFill/>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alpha val="60000"/>
                    </a:srgbClr>
                  </a:solidFill>
                  <a:latin typeface="Canva Sans"/>
                </a:rPr>
                <a:t>CRicket Tournament Analysis</a:t>
              </a:r>
            </a:p>
            <a:p>
              <a:pPr algn="ctr">
                <a:lnSpc>
                  <a:spcPts val="2659"/>
                </a:lnSpc>
              </a:pPr>
              <a:r>
                <a:rPr lang="en-US" sz="1899">
                  <a:solidFill>
                    <a:srgbClr val="000000">
                      <a:alpha val="60000"/>
                    </a:srgbClr>
                  </a:solidFill>
                  <a:latin typeface="Canva Sans"/>
                </a:rPr>
                <a:t>CRicket Tournament Analysis</a:t>
              </a:r>
            </a:p>
            <a:p>
              <a:pPr algn="ctr" marL="0" indent="0" lvl="0">
                <a:lnSpc>
                  <a:spcPts val="2659"/>
                </a:lnSpc>
                <a:spcBef>
                  <a:spcPct val="0"/>
                </a:spcBef>
              </a:pPr>
            </a:p>
          </p:txBody>
        </p:sp>
      </p:grpSp>
      <p:grpSp>
        <p:nvGrpSpPr>
          <p:cNvPr name="Group 7" id="7"/>
          <p:cNvGrpSpPr/>
          <p:nvPr/>
        </p:nvGrpSpPr>
        <p:grpSpPr>
          <a:xfrm rot="0">
            <a:off x="1028700" y="2097384"/>
            <a:ext cx="16230600" cy="7579542"/>
            <a:chOff x="0" y="0"/>
            <a:chExt cx="4274726" cy="1996258"/>
          </a:xfrm>
        </p:grpSpPr>
        <p:sp>
          <p:nvSpPr>
            <p:cNvPr name="Freeform 8" id="8"/>
            <p:cNvSpPr/>
            <p:nvPr/>
          </p:nvSpPr>
          <p:spPr>
            <a:xfrm flipH="false" flipV="false" rot="0">
              <a:off x="0" y="0"/>
              <a:ext cx="4274726" cy="1996258"/>
            </a:xfrm>
            <a:custGeom>
              <a:avLst/>
              <a:gdLst/>
              <a:ahLst/>
              <a:cxnLst/>
              <a:rect r="r" b="b" t="t" l="l"/>
              <a:pathLst>
                <a:path h="1996258" w="4274726">
                  <a:moveTo>
                    <a:pt x="24327" y="0"/>
                  </a:moveTo>
                  <a:lnTo>
                    <a:pt x="4250399" y="0"/>
                  </a:lnTo>
                  <a:cubicBezTo>
                    <a:pt x="4263834" y="0"/>
                    <a:pt x="4274726" y="10891"/>
                    <a:pt x="4274726" y="24327"/>
                  </a:cubicBezTo>
                  <a:lnTo>
                    <a:pt x="4274726" y="1971931"/>
                  </a:lnTo>
                  <a:cubicBezTo>
                    <a:pt x="4274726" y="1978383"/>
                    <a:pt x="4272163" y="1984571"/>
                    <a:pt x="4267601" y="1989133"/>
                  </a:cubicBezTo>
                  <a:cubicBezTo>
                    <a:pt x="4263039" y="1993695"/>
                    <a:pt x="4256851" y="1996258"/>
                    <a:pt x="4250399" y="1996258"/>
                  </a:cubicBezTo>
                  <a:lnTo>
                    <a:pt x="24327" y="1996258"/>
                  </a:lnTo>
                  <a:cubicBezTo>
                    <a:pt x="10891" y="1996258"/>
                    <a:pt x="0" y="1985367"/>
                    <a:pt x="0" y="1971931"/>
                  </a:cubicBezTo>
                  <a:lnTo>
                    <a:pt x="0" y="24327"/>
                  </a:lnTo>
                  <a:cubicBezTo>
                    <a:pt x="0" y="10891"/>
                    <a:pt x="10891" y="0"/>
                    <a:pt x="24327" y="0"/>
                  </a:cubicBezTo>
                  <a:close/>
                </a:path>
              </a:pathLst>
            </a:custGeom>
            <a:solidFill>
              <a:srgbClr val="FFFFF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7185989" y="2264673"/>
            <a:ext cx="9866462" cy="7244964"/>
          </a:xfrm>
          <a:custGeom>
            <a:avLst/>
            <a:gdLst/>
            <a:ahLst/>
            <a:cxnLst/>
            <a:rect r="r" b="b" t="t" l="l"/>
            <a:pathLst>
              <a:path h="7244964" w="9866462">
                <a:moveTo>
                  <a:pt x="0" y="0"/>
                </a:moveTo>
                <a:lnTo>
                  <a:pt x="9866462" y="0"/>
                </a:lnTo>
                <a:lnTo>
                  <a:pt x="9866462" y="7244964"/>
                </a:lnTo>
                <a:lnTo>
                  <a:pt x="0" y="7244964"/>
                </a:lnTo>
                <a:lnTo>
                  <a:pt x="0" y="0"/>
                </a:lnTo>
                <a:close/>
              </a:path>
            </a:pathLst>
          </a:custGeom>
          <a:blipFill>
            <a:blip r:embed="rId4"/>
            <a:stretch>
              <a:fillRect l="-3116" t="0" r="-2833" b="0"/>
            </a:stretch>
          </a:blipFill>
        </p:spPr>
      </p:sp>
      <p:sp>
        <p:nvSpPr>
          <p:cNvPr name="TextBox 11" id="11"/>
          <p:cNvSpPr txBox="true"/>
          <p:nvPr/>
        </p:nvSpPr>
        <p:spPr>
          <a:xfrm rot="0">
            <a:off x="3549507" y="560633"/>
            <a:ext cx="11188986" cy="1104779"/>
          </a:xfrm>
          <a:prstGeom prst="rect">
            <a:avLst/>
          </a:prstGeom>
        </p:spPr>
        <p:txBody>
          <a:bodyPr anchor="t" rtlCol="false" tIns="0" lIns="0" bIns="0" rIns="0">
            <a:spAutoFit/>
          </a:bodyPr>
          <a:lstStyle/>
          <a:p>
            <a:pPr algn="ctr">
              <a:lnSpc>
                <a:spcPts val="9401"/>
              </a:lnSpc>
            </a:pPr>
            <a:r>
              <a:rPr lang="en-US" sz="5311">
                <a:solidFill>
                  <a:srgbClr val="000000"/>
                </a:solidFill>
                <a:latin typeface="League Spartan"/>
              </a:rPr>
              <a:t>DATA MODELLING</a:t>
            </a:r>
          </a:p>
        </p:txBody>
      </p:sp>
      <p:sp>
        <p:nvSpPr>
          <p:cNvPr name="TextBox 12" id="12"/>
          <p:cNvSpPr txBox="true"/>
          <p:nvPr/>
        </p:nvSpPr>
        <p:spPr>
          <a:xfrm rot="0">
            <a:off x="1431839" y="3464360"/>
            <a:ext cx="5754150" cy="4674140"/>
          </a:xfrm>
          <a:prstGeom prst="rect">
            <a:avLst/>
          </a:prstGeom>
        </p:spPr>
        <p:txBody>
          <a:bodyPr anchor="t" rtlCol="false" tIns="0" lIns="0" bIns="0" rIns="0">
            <a:spAutoFit/>
          </a:bodyPr>
          <a:lstStyle/>
          <a:p>
            <a:pPr>
              <a:lnSpc>
                <a:spcPts val="4583"/>
              </a:lnSpc>
            </a:pPr>
            <a:r>
              <a:rPr lang="en-US" sz="2864">
                <a:solidFill>
                  <a:srgbClr val="000000"/>
                </a:solidFill>
                <a:latin typeface="Arial Bold"/>
              </a:rPr>
              <a:t>The cleaned data was imported to PowerBi and some calculations were done in power query to make it ready for visualization, and then the data modeling was done using the primary keys to connect the tables.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73" r="3673" b="0"/>
          <a:stretch>
            <a:fillRect/>
          </a:stretch>
        </p:blipFill>
        <p:spPr>
          <a:xfrm flipH="false" flipV="false">
            <a:off x="0" y="0"/>
            <a:ext cx="18288000" cy="10287000"/>
          </a:xfrm>
          <a:prstGeom prst="rect">
            <a:avLst/>
          </a:prstGeom>
        </p:spPr>
      </p:pic>
      <p:sp>
        <p:nvSpPr>
          <p:cNvPr name="Freeform 3" id="3"/>
          <p:cNvSpPr/>
          <p:nvPr/>
        </p:nvSpPr>
        <p:spPr>
          <a:xfrm flipH="false" flipV="false" rot="0">
            <a:off x="4326149" y="325649"/>
            <a:ext cx="9635703" cy="9635703"/>
          </a:xfrm>
          <a:custGeom>
            <a:avLst/>
            <a:gdLst/>
            <a:ahLst/>
            <a:cxnLst/>
            <a:rect r="r" b="b" t="t" l="l"/>
            <a:pathLst>
              <a:path h="9635703" w="9635703">
                <a:moveTo>
                  <a:pt x="0" y="0"/>
                </a:moveTo>
                <a:lnTo>
                  <a:pt x="9635702" y="0"/>
                </a:lnTo>
                <a:lnTo>
                  <a:pt x="9635702" y="9635702"/>
                </a:lnTo>
                <a:lnTo>
                  <a:pt x="0" y="9635702"/>
                </a:lnTo>
                <a:lnTo>
                  <a:pt x="0" y="0"/>
                </a:lnTo>
                <a:close/>
              </a:path>
            </a:pathLst>
          </a:custGeom>
          <a:blipFill>
            <a:blip r:embed="rId3"/>
            <a:stretch>
              <a:fillRect l="0" t="0" r="0" b="0"/>
            </a:stretch>
          </a:blipFill>
        </p:spPr>
      </p:sp>
      <p:grpSp>
        <p:nvGrpSpPr>
          <p:cNvPr name="Group 4" id="4"/>
          <p:cNvGrpSpPr/>
          <p:nvPr/>
        </p:nvGrpSpPr>
        <p:grpSpPr>
          <a:xfrm rot="0">
            <a:off x="0" y="0"/>
            <a:ext cx="18288000" cy="10287000"/>
            <a:chOff x="0" y="0"/>
            <a:chExt cx="4816593" cy="2709333"/>
          </a:xfrm>
        </p:grpSpPr>
        <p:sp>
          <p:nvSpPr>
            <p:cNvPr name="Freeform 5" id="5"/>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60000"/>
              </a:srgbClr>
            </a:solidFill>
            <a:ln>
              <a:noFill/>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alpha val="60000"/>
                    </a:srgbClr>
                  </a:solidFill>
                  <a:latin typeface="Canva Sans"/>
                </a:rPr>
                <a:t>CRicket Tournament Analysis</a:t>
              </a:r>
            </a:p>
            <a:p>
              <a:pPr algn="ctr">
                <a:lnSpc>
                  <a:spcPts val="2659"/>
                </a:lnSpc>
              </a:pPr>
              <a:r>
                <a:rPr lang="en-US" sz="1899">
                  <a:solidFill>
                    <a:srgbClr val="000000">
                      <a:alpha val="60000"/>
                    </a:srgbClr>
                  </a:solidFill>
                  <a:latin typeface="Canva Sans"/>
                </a:rPr>
                <a:t>CRicket Tournament Analysis</a:t>
              </a:r>
            </a:p>
            <a:p>
              <a:pPr algn="ctr" marL="0" indent="0" lvl="0">
                <a:lnSpc>
                  <a:spcPts val="2659"/>
                </a:lnSpc>
                <a:spcBef>
                  <a:spcPct val="0"/>
                </a:spcBef>
              </a:pPr>
            </a:p>
          </p:txBody>
        </p:sp>
      </p:grpSp>
      <p:sp>
        <p:nvSpPr>
          <p:cNvPr name="Freeform 7" id="7"/>
          <p:cNvSpPr/>
          <p:nvPr/>
        </p:nvSpPr>
        <p:spPr>
          <a:xfrm flipH="false" flipV="false" rot="0">
            <a:off x="1598740" y="1520189"/>
            <a:ext cx="15090520" cy="8441163"/>
          </a:xfrm>
          <a:custGeom>
            <a:avLst/>
            <a:gdLst/>
            <a:ahLst/>
            <a:cxnLst/>
            <a:rect r="r" b="b" t="t" l="l"/>
            <a:pathLst>
              <a:path h="8441163" w="15090520">
                <a:moveTo>
                  <a:pt x="0" y="0"/>
                </a:moveTo>
                <a:lnTo>
                  <a:pt x="15090520" y="0"/>
                </a:lnTo>
                <a:lnTo>
                  <a:pt x="15090520" y="8441162"/>
                </a:lnTo>
                <a:lnTo>
                  <a:pt x="0" y="8441162"/>
                </a:lnTo>
                <a:lnTo>
                  <a:pt x="0" y="0"/>
                </a:lnTo>
                <a:close/>
              </a:path>
            </a:pathLst>
          </a:custGeom>
          <a:blipFill>
            <a:blip r:embed="rId4"/>
            <a:stretch>
              <a:fillRect l="0" t="0" r="0" b="0"/>
            </a:stretch>
          </a:blipFill>
        </p:spPr>
      </p:sp>
      <p:sp>
        <p:nvSpPr>
          <p:cNvPr name="TextBox 8" id="8"/>
          <p:cNvSpPr txBox="true"/>
          <p:nvPr/>
        </p:nvSpPr>
        <p:spPr>
          <a:xfrm rot="0">
            <a:off x="3549507" y="30374"/>
            <a:ext cx="11188986" cy="1104779"/>
          </a:xfrm>
          <a:prstGeom prst="rect">
            <a:avLst/>
          </a:prstGeom>
        </p:spPr>
        <p:txBody>
          <a:bodyPr anchor="t" rtlCol="false" tIns="0" lIns="0" bIns="0" rIns="0">
            <a:spAutoFit/>
          </a:bodyPr>
          <a:lstStyle/>
          <a:p>
            <a:pPr algn="ctr">
              <a:lnSpc>
                <a:spcPts val="9401"/>
              </a:lnSpc>
            </a:pPr>
            <a:r>
              <a:rPr lang="en-US" sz="5311">
                <a:solidFill>
                  <a:srgbClr val="000000"/>
                </a:solidFill>
                <a:latin typeface="League Spartan"/>
              </a:rPr>
              <a:t>DASHBOARD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73" r="3673" b="0"/>
          <a:stretch>
            <a:fillRect/>
          </a:stretch>
        </p:blipFill>
        <p:spPr>
          <a:xfrm flipH="false" flipV="false">
            <a:off x="0" y="0"/>
            <a:ext cx="18288000" cy="10287000"/>
          </a:xfrm>
          <a:prstGeom prst="rect">
            <a:avLst/>
          </a:prstGeom>
        </p:spPr>
      </p:pic>
      <p:sp>
        <p:nvSpPr>
          <p:cNvPr name="Freeform 3" id="3"/>
          <p:cNvSpPr/>
          <p:nvPr/>
        </p:nvSpPr>
        <p:spPr>
          <a:xfrm flipH="false" flipV="false" rot="0">
            <a:off x="4326149" y="325649"/>
            <a:ext cx="9635703" cy="9635703"/>
          </a:xfrm>
          <a:custGeom>
            <a:avLst/>
            <a:gdLst/>
            <a:ahLst/>
            <a:cxnLst/>
            <a:rect r="r" b="b" t="t" l="l"/>
            <a:pathLst>
              <a:path h="9635703" w="9635703">
                <a:moveTo>
                  <a:pt x="0" y="0"/>
                </a:moveTo>
                <a:lnTo>
                  <a:pt x="9635702" y="0"/>
                </a:lnTo>
                <a:lnTo>
                  <a:pt x="9635702" y="9635702"/>
                </a:lnTo>
                <a:lnTo>
                  <a:pt x="0" y="9635702"/>
                </a:lnTo>
                <a:lnTo>
                  <a:pt x="0" y="0"/>
                </a:lnTo>
                <a:close/>
              </a:path>
            </a:pathLst>
          </a:custGeom>
          <a:blipFill>
            <a:blip r:embed="rId3"/>
            <a:stretch>
              <a:fillRect l="0" t="0" r="0" b="0"/>
            </a:stretch>
          </a:blipFill>
        </p:spPr>
      </p:sp>
      <p:grpSp>
        <p:nvGrpSpPr>
          <p:cNvPr name="Group 4" id="4"/>
          <p:cNvGrpSpPr/>
          <p:nvPr/>
        </p:nvGrpSpPr>
        <p:grpSpPr>
          <a:xfrm rot="0">
            <a:off x="0" y="0"/>
            <a:ext cx="18288000" cy="10287000"/>
            <a:chOff x="0" y="0"/>
            <a:chExt cx="4816593" cy="2709333"/>
          </a:xfrm>
        </p:grpSpPr>
        <p:sp>
          <p:nvSpPr>
            <p:cNvPr name="Freeform 5" id="5"/>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60000"/>
              </a:srgbClr>
            </a:solidFill>
            <a:ln>
              <a:noFill/>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alpha val="60000"/>
                    </a:srgbClr>
                  </a:solidFill>
                  <a:latin typeface="Canva Sans"/>
                </a:rPr>
                <a:t>CRicket Tournament Analysis</a:t>
              </a:r>
            </a:p>
            <a:p>
              <a:pPr algn="ctr">
                <a:lnSpc>
                  <a:spcPts val="2659"/>
                </a:lnSpc>
              </a:pPr>
              <a:r>
                <a:rPr lang="en-US" sz="1899">
                  <a:solidFill>
                    <a:srgbClr val="000000">
                      <a:alpha val="60000"/>
                    </a:srgbClr>
                  </a:solidFill>
                  <a:latin typeface="Canva Sans"/>
                </a:rPr>
                <a:t>CRicket Tournament Analysis</a:t>
              </a:r>
            </a:p>
            <a:p>
              <a:pPr algn="ctr" marL="0" indent="0" lvl="0">
                <a:lnSpc>
                  <a:spcPts val="2659"/>
                </a:lnSpc>
                <a:spcBef>
                  <a:spcPct val="0"/>
                </a:spcBef>
              </a:pPr>
            </a:p>
          </p:txBody>
        </p:sp>
      </p:grpSp>
      <p:sp>
        <p:nvSpPr>
          <p:cNvPr name="Freeform 7" id="7"/>
          <p:cNvSpPr/>
          <p:nvPr/>
        </p:nvSpPr>
        <p:spPr>
          <a:xfrm flipH="false" flipV="false" rot="0">
            <a:off x="1610653" y="1544952"/>
            <a:ext cx="15066694" cy="8416399"/>
          </a:xfrm>
          <a:custGeom>
            <a:avLst/>
            <a:gdLst/>
            <a:ahLst/>
            <a:cxnLst/>
            <a:rect r="r" b="b" t="t" l="l"/>
            <a:pathLst>
              <a:path h="8416399" w="15066694">
                <a:moveTo>
                  <a:pt x="0" y="0"/>
                </a:moveTo>
                <a:lnTo>
                  <a:pt x="15066694" y="0"/>
                </a:lnTo>
                <a:lnTo>
                  <a:pt x="15066694" y="8416399"/>
                </a:lnTo>
                <a:lnTo>
                  <a:pt x="0" y="8416399"/>
                </a:lnTo>
                <a:lnTo>
                  <a:pt x="0" y="0"/>
                </a:lnTo>
                <a:close/>
              </a:path>
            </a:pathLst>
          </a:custGeom>
          <a:blipFill>
            <a:blip r:embed="rId4"/>
            <a:stretch>
              <a:fillRect l="0" t="0" r="0" b="0"/>
            </a:stretch>
          </a:blipFill>
        </p:spPr>
      </p:sp>
      <p:sp>
        <p:nvSpPr>
          <p:cNvPr name="TextBox 8" id="8"/>
          <p:cNvSpPr txBox="true"/>
          <p:nvPr/>
        </p:nvSpPr>
        <p:spPr>
          <a:xfrm rot="0">
            <a:off x="3549507" y="30374"/>
            <a:ext cx="11188986" cy="1104779"/>
          </a:xfrm>
          <a:prstGeom prst="rect">
            <a:avLst/>
          </a:prstGeom>
        </p:spPr>
        <p:txBody>
          <a:bodyPr anchor="t" rtlCol="false" tIns="0" lIns="0" bIns="0" rIns="0">
            <a:spAutoFit/>
          </a:bodyPr>
          <a:lstStyle/>
          <a:p>
            <a:pPr algn="ctr">
              <a:lnSpc>
                <a:spcPts val="9401"/>
              </a:lnSpc>
            </a:pPr>
            <a:r>
              <a:rPr lang="en-US" sz="5311">
                <a:solidFill>
                  <a:srgbClr val="000000"/>
                </a:solidFill>
                <a:latin typeface="League Spartan"/>
              </a:rPr>
              <a:t>DASHBOARD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73" r="3673" b="0"/>
          <a:stretch>
            <a:fillRect/>
          </a:stretch>
        </p:blipFill>
        <p:spPr>
          <a:xfrm flipH="false" flipV="false">
            <a:off x="0" y="0"/>
            <a:ext cx="18288000" cy="10287000"/>
          </a:xfrm>
          <a:prstGeom prst="rect">
            <a:avLst/>
          </a:prstGeom>
        </p:spPr>
      </p:pic>
      <p:sp>
        <p:nvSpPr>
          <p:cNvPr name="Freeform 3" id="3"/>
          <p:cNvSpPr/>
          <p:nvPr/>
        </p:nvSpPr>
        <p:spPr>
          <a:xfrm flipH="false" flipV="false" rot="0">
            <a:off x="4326149" y="325649"/>
            <a:ext cx="9635703" cy="9635703"/>
          </a:xfrm>
          <a:custGeom>
            <a:avLst/>
            <a:gdLst/>
            <a:ahLst/>
            <a:cxnLst/>
            <a:rect r="r" b="b" t="t" l="l"/>
            <a:pathLst>
              <a:path h="9635703" w="9635703">
                <a:moveTo>
                  <a:pt x="0" y="0"/>
                </a:moveTo>
                <a:lnTo>
                  <a:pt x="9635702" y="0"/>
                </a:lnTo>
                <a:lnTo>
                  <a:pt x="9635702" y="9635702"/>
                </a:lnTo>
                <a:lnTo>
                  <a:pt x="0" y="9635702"/>
                </a:lnTo>
                <a:lnTo>
                  <a:pt x="0" y="0"/>
                </a:lnTo>
                <a:close/>
              </a:path>
            </a:pathLst>
          </a:custGeom>
          <a:blipFill>
            <a:blip r:embed="rId3"/>
            <a:stretch>
              <a:fillRect l="0" t="0" r="0" b="0"/>
            </a:stretch>
          </a:blipFill>
        </p:spPr>
      </p:sp>
      <p:grpSp>
        <p:nvGrpSpPr>
          <p:cNvPr name="Group 4" id="4"/>
          <p:cNvGrpSpPr/>
          <p:nvPr/>
        </p:nvGrpSpPr>
        <p:grpSpPr>
          <a:xfrm rot="0">
            <a:off x="0" y="0"/>
            <a:ext cx="18288000" cy="10287000"/>
            <a:chOff x="0" y="0"/>
            <a:chExt cx="4816593" cy="2709333"/>
          </a:xfrm>
        </p:grpSpPr>
        <p:sp>
          <p:nvSpPr>
            <p:cNvPr name="Freeform 5" id="5"/>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69804"/>
              </a:srgbClr>
            </a:solidFill>
            <a:ln>
              <a:noFill/>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alpha val="69804"/>
                    </a:srgbClr>
                  </a:solidFill>
                  <a:latin typeface="Canva Sans"/>
                </a:rPr>
                <a:t>CRicket Tournament Analysis</a:t>
              </a:r>
            </a:p>
            <a:p>
              <a:pPr algn="ctr">
                <a:lnSpc>
                  <a:spcPts val="2659"/>
                </a:lnSpc>
              </a:pPr>
              <a:r>
                <a:rPr lang="en-US" sz="1899">
                  <a:solidFill>
                    <a:srgbClr val="000000">
                      <a:alpha val="69804"/>
                    </a:srgbClr>
                  </a:solidFill>
                  <a:latin typeface="Canva Sans"/>
                </a:rPr>
                <a:t>CRicket Tournament Analysis</a:t>
              </a:r>
            </a:p>
            <a:p>
              <a:pPr algn="ctr" marL="0" indent="0" lvl="0">
                <a:lnSpc>
                  <a:spcPts val="2659"/>
                </a:lnSpc>
                <a:spcBef>
                  <a:spcPct val="0"/>
                </a:spcBef>
              </a:pPr>
            </a:p>
          </p:txBody>
        </p:sp>
      </p:grpSp>
      <p:grpSp>
        <p:nvGrpSpPr>
          <p:cNvPr name="Group 7" id="7"/>
          <p:cNvGrpSpPr/>
          <p:nvPr/>
        </p:nvGrpSpPr>
        <p:grpSpPr>
          <a:xfrm rot="0">
            <a:off x="1028700" y="2711482"/>
            <a:ext cx="16230600" cy="6319043"/>
            <a:chOff x="0" y="0"/>
            <a:chExt cx="4274726" cy="1664275"/>
          </a:xfrm>
        </p:grpSpPr>
        <p:sp>
          <p:nvSpPr>
            <p:cNvPr name="Freeform 8" id="8"/>
            <p:cNvSpPr/>
            <p:nvPr/>
          </p:nvSpPr>
          <p:spPr>
            <a:xfrm flipH="false" flipV="false" rot="0">
              <a:off x="0" y="0"/>
              <a:ext cx="4274726" cy="1664275"/>
            </a:xfrm>
            <a:custGeom>
              <a:avLst/>
              <a:gdLst/>
              <a:ahLst/>
              <a:cxnLst/>
              <a:rect r="r" b="b" t="t" l="l"/>
              <a:pathLst>
                <a:path h="1664275" w="4274726">
                  <a:moveTo>
                    <a:pt x="24327" y="0"/>
                  </a:moveTo>
                  <a:lnTo>
                    <a:pt x="4250399" y="0"/>
                  </a:lnTo>
                  <a:cubicBezTo>
                    <a:pt x="4263834" y="0"/>
                    <a:pt x="4274726" y="10891"/>
                    <a:pt x="4274726" y="24327"/>
                  </a:cubicBezTo>
                  <a:lnTo>
                    <a:pt x="4274726" y="1639948"/>
                  </a:lnTo>
                  <a:cubicBezTo>
                    <a:pt x="4274726" y="1646400"/>
                    <a:pt x="4272163" y="1652588"/>
                    <a:pt x="4267601" y="1657150"/>
                  </a:cubicBezTo>
                  <a:cubicBezTo>
                    <a:pt x="4263039" y="1661712"/>
                    <a:pt x="4256851" y="1664275"/>
                    <a:pt x="4250399" y="1664275"/>
                  </a:cubicBezTo>
                  <a:lnTo>
                    <a:pt x="24327" y="1664275"/>
                  </a:lnTo>
                  <a:cubicBezTo>
                    <a:pt x="10891" y="1664275"/>
                    <a:pt x="0" y="1653383"/>
                    <a:pt x="0" y="1639948"/>
                  </a:cubicBezTo>
                  <a:lnTo>
                    <a:pt x="0" y="24327"/>
                  </a:lnTo>
                  <a:cubicBezTo>
                    <a:pt x="0" y="10891"/>
                    <a:pt x="10891" y="0"/>
                    <a:pt x="24327" y="0"/>
                  </a:cubicBezTo>
                  <a:close/>
                </a:path>
              </a:pathLst>
            </a:custGeom>
            <a:solidFill>
              <a:srgbClr val="FFFFF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509408" y="2950111"/>
            <a:ext cx="15269185" cy="5255165"/>
          </a:xfrm>
          <a:prstGeom prst="rect">
            <a:avLst/>
          </a:prstGeom>
        </p:spPr>
        <p:txBody>
          <a:bodyPr anchor="t" rtlCol="false" tIns="0" lIns="0" bIns="0" rIns="0">
            <a:spAutoFit/>
          </a:bodyPr>
          <a:lstStyle/>
          <a:p>
            <a:pPr>
              <a:lnSpc>
                <a:spcPts val="4583"/>
              </a:lnSpc>
            </a:pPr>
            <a:r>
              <a:rPr lang="en-US" sz="2864">
                <a:solidFill>
                  <a:srgbClr val="000000"/>
                </a:solidFill>
                <a:latin typeface="Arial Bold"/>
              </a:rPr>
              <a:t>Using the dashboard I formed a cricket team that can consistently score an average of 170 runs per inning. The team composition is well-balanced, comprising players who excel in batting, bowling, and fielding. Each player's individual statistics were carefully considered, and strategic planning was employed during team selection. Notably, we ensured the presence of at least one skilled wicketkeeper. Through our optimized team selection, we have achieved exceptional performance and consistently achieved our target score.</a:t>
            </a:r>
          </a:p>
          <a:p>
            <a:pPr>
              <a:lnSpc>
                <a:spcPts val="4583"/>
              </a:lnSpc>
            </a:pPr>
          </a:p>
          <a:p>
            <a:pPr>
              <a:lnSpc>
                <a:spcPts val="4583"/>
              </a:lnSpc>
            </a:pPr>
            <a:r>
              <a:rPr lang="en-US" sz="2864">
                <a:solidFill>
                  <a:srgbClr val="000000"/>
                </a:solidFill>
                <a:latin typeface="Arial Bold"/>
              </a:rPr>
              <a:t>Complete Folder For The Project - </a:t>
            </a:r>
            <a:r>
              <a:rPr lang="en-US" sz="2864" u="sng">
                <a:solidFill>
                  <a:srgbClr val="004AAD"/>
                </a:solidFill>
                <a:latin typeface="Arial Bold"/>
                <a:hlinkClick r:id="rId4" tooltip="https://github.com/Vaibhav-180500/IPL-2023_Data_Analysis"/>
              </a:rPr>
              <a:t>LINK</a:t>
            </a:r>
          </a:p>
        </p:txBody>
      </p:sp>
      <p:sp>
        <p:nvSpPr>
          <p:cNvPr name="TextBox 11" id="11"/>
          <p:cNvSpPr txBox="true"/>
          <p:nvPr/>
        </p:nvSpPr>
        <p:spPr>
          <a:xfrm rot="0">
            <a:off x="5589606" y="968054"/>
            <a:ext cx="7108788" cy="1104779"/>
          </a:xfrm>
          <a:prstGeom prst="rect">
            <a:avLst/>
          </a:prstGeom>
        </p:spPr>
        <p:txBody>
          <a:bodyPr anchor="t" rtlCol="false" tIns="0" lIns="0" bIns="0" rIns="0">
            <a:spAutoFit/>
          </a:bodyPr>
          <a:lstStyle/>
          <a:p>
            <a:pPr algn="ctr">
              <a:lnSpc>
                <a:spcPts val="9401"/>
              </a:lnSpc>
            </a:pPr>
            <a:r>
              <a:rPr lang="en-US" sz="5311">
                <a:solidFill>
                  <a:srgbClr val="000000"/>
                </a:solidFill>
                <a:latin typeface="League Spartan"/>
              </a:rPr>
              <a:t>RESULTS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73" r="3673" b="0"/>
          <a:stretch>
            <a:fillRect/>
          </a:stretch>
        </p:blipFill>
        <p:spPr>
          <a:xfrm flipH="false" flipV="false">
            <a:off x="0" y="0"/>
            <a:ext cx="18288000" cy="10287000"/>
          </a:xfrm>
          <a:prstGeom prst="rect">
            <a:avLst/>
          </a:prstGeom>
        </p:spPr>
      </p:pic>
      <p:sp>
        <p:nvSpPr>
          <p:cNvPr name="Freeform 3" id="3"/>
          <p:cNvSpPr/>
          <p:nvPr/>
        </p:nvSpPr>
        <p:spPr>
          <a:xfrm flipH="false" flipV="false" rot="0">
            <a:off x="4326149" y="325649"/>
            <a:ext cx="9635703" cy="9635703"/>
          </a:xfrm>
          <a:custGeom>
            <a:avLst/>
            <a:gdLst/>
            <a:ahLst/>
            <a:cxnLst/>
            <a:rect r="r" b="b" t="t" l="l"/>
            <a:pathLst>
              <a:path h="9635703" w="9635703">
                <a:moveTo>
                  <a:pt x="0" y="0"/>
                </a:moveTo>
                <a:lnTo>
                  <a:pt x="9635702" y="0"/>
                </a:lnTo>
                <a:lnTo>
                  <a:pt x="9635702" y="9635702"/>
                </a:lnTo>
                <a:lnTo>
                  <a:pt x="0" y="9635702"/>
                </a:lnTo>
                <a:lnTo>
                  <a:pt x="0" y="0"/>
                </a:lnTo>
                <a:close/>
              </a:path>
            </a:pathLst>
          </a:custGeom>
          <a:blipFill>
            <a:blip r:embed="rId3"/>
            <a:stretch>
              <a:fillRect l="0" t="0" r="0" b="0"/>
            </a:stretch>
          </a:blipFill>
        </p:spPr>
      </p:sp>
      <p:grpSp>
        <p:nvGrpSpPr>
          <p:cNvPr name="Group 4" id="4"/>
          <p:cNvGrpSpPr/>
          <p:nvPr/>
        </p:nvGrpSpPr>
        <p:grpSpPr>
          <a:xfrm rot="0">
            <a:off x="0" y="0"/>
            <a:ext cx="18288000" cy="10287000"/>
            <a:chOff x="0" y="0"/>
            <a:chExt cx="4816593" cy="2709333"/>
          </a:xfrm>
        </p:grpSpPr>
        <p:sp>
          <p:nvSpPr>
            <p:cNvPr name="Freeform 5" id="5"/>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56863"/>
              </a:srgbClr>
            </a:solidFill>
            <a:ln>
              <a:noFill/>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alpha val="56863"/>
                    </a:srgbClr>
                  </a:solidFill>
                  <a:latin typeface="Canva Sans"/>
                </a:rPr>
                <a:t>CRicket Tournament Analysis</a:t>
              </a:r>
            </a:p>
            <a:p>
              <a:pPr algn="ctr">
                <a:lnSpc>
                  <a:spcPts val="2659"/>
                </a:lnSpc>
              </a:pPr>
              <a:r>
                <a:rPr lang="en-US" sz="1899">
                  <a:solidFill>
                    <a:srgbClr val="000000">
                      <a:alpha val="56863"/>
                    </a:srgbClr>
                  </a:solidFill>
                  <a:latin typeface="Canva Sans"/>
                </a:rPr>
                <a:t>CRicket Tournament Analysis</a:t>
              </a:r>
            </a:p>
            <a:p>
              <a:pPr algn="ctr" marL="0" indent="0" lvl="0">
                <a:lnSpc>
                  <a:spcPts val="2659"/>
                </a:lnSpc>
                <a:spcBef>
                  <a:spcPct val="0"/>
                </a:spcBef>
              </a:pPr>
            </a:p>
          </p:txBody>
        </p:sp>
      </p:grpSp>
      <p:sp>
        <p:nvSpPr>
          <p:cNvPr name="TextBox 7" id="7"/>
          <p:cNvSpPr txBox="true"/>
          <p:nvPr/>
        </p:nvSpPr>
        <p:spPr>
          <a:xfrm rot="-206426">
            <a:off x="3203523" y="4745085"/>
            <a:ext cx="7881142" cy="3612366"/>
          </a:xfrm>
          <a:prstGeom prst="rect">
            <a:avLst/>
          </a:prstGeom>
        </p:spPr>
        <p:txBody>
          <a:bodyPr anchor="t" rtlCol="false" tIns="0" lIns="0" bIns="0" rIns="0">
            <a:spAutoFit/>
          </a:bodyPr>
          <a:lstStyle/>
          <a:p>
            <a:pPr algn="ctr">
              <a:lnSpc>
                <a:spcPts val="21138"/>
              </a:lnSpc>
            </a:pPr>
            <a:r>
              <a:rPr lang="en-US" sz="42276">
                <a:solidFill>
                  <a:srgbClr val="FF0099"/>
                </a:solidFill>
                <a:latin typeface="Jonathan Bold"/>
              </a:rPr>
              <a:t>Thank</a:t>
            </a:r>
          </a:p>
        </p:txBody>
      </p:sp>
      <p:sp>
        <p:nvSpPr>
          <p:cNvPr name="TextBox 8" id="8"/>
          <p:cNvSpPr txBox="true"/>
          <p:nvPr/>
        </p:nvSpPr>
        <p:spPr>
          <a:xfrm rot="-206426">
            <a:off x="6368272" y="6113421"/>
            <a:ext cx="7881142" cy="3615320"/>
          </a:xfrm>
          <a:prstGeom prst="rect">
            <a:avLst/>
          </a:prstGeom>
        </p:spPr>
        <p:txBody>
          <a:bodyPr anchor="t" rtlCol="false" tIns="0" lIns="0" bIns="0" rIns="0">
            <a:spAutoFit/>
          </a:bodyPr>
          <a:lstStyle/>
          <a:p>
            <a:pPr algn="ctr">
              <a:lnSpc>
                <a:spcPts val="21138"/>
              </a:lnSpc>
            </a:pPr>
            <a:r>
              <a:rPr lang="en-US" sz="42276">
                <a:solidFill>
                  <a:srgbClr val="FF0099"/>
                </a:solidFill>
                <a:latin typeface="Jonathan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73" r="3673" b="0"/>
          <a:stretch>
            <a:fillRect/>
          </a:stretch>
        </p:blipFill>
        <p:spPr>
          <a:xfrm flipH="false" flipV="false">
            <a:off x="0" y="0"/>
            <a:ext cx="18288000" cy="10287000"/>
          </a:xfrm>
          <a:prstGeom prst="rect">
            <a:avLst/>
          </a:prstGeom>
        </p:spPr>
      </p:pic>
      <p:sp>
        <p:nvSpPr>
          <p:cNvPr name="Freeform 3" id="3"/>
          <p:cNvSpPr/>
          <p:nvPr/>
        </p:nvSpPr>
        <p:spPr>
          <a:xfrm flipH="false" flipV="false" rot="0">
            <a:off x="4326149" y="325649"/>
            <a:ext cx="9635703" cy="9635703"/>
          </a:xfrm>
          <a:custGeom>
            <a:avLst/>
            <a:gdLst/>
            <a:ahLst/>
            <a:cxnLst/>
            <a:rect r="r" b="b" t="t" l="l"/>
            <a:pathLst>
              <a:path h="9635703" w="9635703">
                <a:moveTo>
                  <a:pt x="0" y="0"/>
                </a:moveTo>
                <a:lnTo>
                  <a:pt x="9635702" y="0"/>
                </a:lnTo>
                <a:lnTo>
                  <a:pt x="9635702" y="9635702"/>
                </a:lnTo>
                <a:lnTo>
                  <a:pt x="0" y="9635702"/>
                </a:lnTo>
                <a:lnTo>
                  <a:pt x="0" y="0"/>
                </a:lnTo>
                <a:close/>
              </a:path>
            </a:pathLst>
          </a:custGeom>
          <a:blipFill>
            <a:blip r:embed="rId3"/>
            <a:stretch>
              <a:fillRect l="0" t="0" r="0" b="0"/>
            </a:stretch>
          </a:blipFill>
        </p:spPr>
      </p:sp>
      <p:grpSp>
        <p:nvGrpSpPr>
          <p:cNvPr name="Group 4" id="4"/>
          <p:cNvGrpSpPr/>
          <p:nvPr/>
        </p:nvGrpSpPr>
        <p:grpSpPr>
          <a:xfrm rot="0">
            <a:off x="0" y="0"/>
            <a:ext cx="18288000" cy="10287000"/>
            <a:chOff x="0" y="0"/>
            <a:chExt cx="4816593" cy="2709333"/>
          </a:xfrm>
        </p:grpSpPr>
        <p:sp>
          <p:nvSpPr>
            <p:cNvPr name="Freeform 5" id="5"/>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69804"/>
              </a:srgbClr>
            </a:solidFill>
            <a:ln>
              <a:noFill/>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alpha val="69804"/>
                    </a:srgbClr>
                  </a:solidFill>
                  <a:latin typeface="Canva Sans"/>
                </a:rPr>
                <a:t>CRicket Tournament Analysis</a:t>
              </a:r>
            </a:p>
            <a:p>
              <a:pPr algn="ctr">
                <a:lnSpc>
                  <a:spcPts val="2659"/>
                </a:lnSpc>
              </a:pPr>
              <a:r>
                <a:rPr lang="en-US" sz="1899">
                  <a:solidFill>
                    <a:srgbClr val="000000">
                      <a:alpha val="69804"/>
                    </a:srgbClr>
                  </a:solidFill>
                  <a:latin typeface="Canva Sans"/>
                </a:rPr>
                <a:t>CRicket Tournament Analysis</a:t>
              </a:r>
            </a:p>
            <a:p>
              <a:pPr algn="ctr" marL="0" indent="0" lvl="0">
                <a:lnSpc>
                  <a:spcPts val="2659"/>
                </a:lnSpc>
                <a:spcBef>
                  <a:spcPct val="0"/>
                </a:spcBef>
              </a:pPr>
            </a:p>
          </p:txBody>
        </p:sp>
      </p:grpSp>
      <p:sp>
        <p:nvSpPr>
          <p:cNvPr name="TextBox 7" id="7"/>
          <p:cNvSpPr txBox="true"/>
          <p:nvPr/>
        </p:nvSpPr>
        <p:spPr>
          <a:xfrm rot="0">
            <a:off x="5589606" y="2638373"/>
            <a:ext cx="7108788" cy="1104779"/>
          </a:xfrm>
          <a:prstGeom prst="rect">
            <a:avLst/>
          </a:prstGeom>
        </p:spPr>
        <p:txBody>
          <a:bodyPr anchor="t" rtlCol="false" tIns="0" lIns="0" bIns="0" rIns="0">
            <a:spAutoFit/>
          </a:bodyPr>
          <a:lstStyle/>
          <a:p>
            <a:pPr algn="ctr">
              <a:lnSpc>
                <a:spcPts val="9401"/>
              </a:lnSpc>
            </a:pPr>
            <a:r>
              <a:rPr lang="en-US" sz="5311">
                <a:solidFill>
                  <a:srgbClr val="000000"/>
                </a:solidFill>
                <a:latin typeface="League Spartan"/>
              </a:rPr>
              <a:t>PROJECT SCENARIO</a:t>
            </a:r>
          </a:p>
        </p:txBody>
      </p:sp>
      <p:sp>
        <p:nvSpPr>
          <p:cNvPr name="TextBox 8" id="8"/>
          <p:cNvSpPr txBox="true"/>
          <p:nvPr/>
        </p:nvSpPr>
        <p:spPr>
          <a:xfrm rot="0">
            <a:off x="1561458" y="4991100"/>
            <a:ext cx="15165083" cy="2888828"/>
          </a:xfrm>
          <a:prstGeom prst="rect">
            <a:avLst/>
          </a:prstGeom>
        </p:spPr>
        <p:txBody>
          <a:bodyPr anchor="t" rtlCol="false" tIns="0" lIns="0" bIns="0" rIns="0">
            <a:spAutoFit/>
          </a:bodyPr>
          <a:lstStyle/>
          <a:p>
            <a:pPr algn="ctr">
              <a:lnSpc>
                <a:spcPts val="4528"/>
              </a:lnSpc>
            </a:pPr>
            <a:r>
              <a:rPr lang="en-US" sz="2979" spc="297">
                <a:solidFill>
                  <a:srgbClr val="000000"/>
                </a:solidFill>
                <a:latin typeface="Arial Bold"/>
              </a:rPr>
              <a:t>The </a:t>
            </a:r>
            <a:r>
              <a:rPr lang="en-US" sz="2979" spc="297">
                <a:solidFill>
                  <a:srgbClr val="004AAD"/>
                </a:solidFill>
                <a:latin typeface="Arial Bold"/>
              </a:rPr>
              <a:t>Indian Premier League (IPL)</a:t>
            </a:r>
            <a:r>
              <a:rPr lang="en-US" sz="2979" spc="297">
                <a:solidFill>
                  <a:srgbClr val="000000"/>
                </a:solidFill>
                <a:latin typeface="Arial Bold"/>
              </a:rPr>
              <a:t> has become one of the most popular and competitive cricket leagues in the world, showcasing the talents of both domestic and international players. As the excitement builds up for the IPL 2023 season, this project aims to identify and select the </a:t>
            </a:r>
            <a:r>
              <a:rPr lang="en-US" sz="2979" spc="297">
                <a:solidFill>
                  <a:srgbClr val="FF914D"/>
                </a:solidFill>
                <a:latin typeface="Arial Bold"/>
              </a:rPr>
              <a:t>best 11 players</a:t>
            </a:r>
            <a:r>
              <a:rPr lang="en-US" sz="2979" spc="297">
                <a:solidFill>
                  <a:srgbClr val="000000"/>
                </a:solidFill>
                <a:latin typeface="Arial Bold"/>
              </a:rPr>
              <a:t> who can form an unbeatable team.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73" r="3673" b="0"/>
          <a:stretch>
            <a:fillRect/>
          </a:stretch>
        </p:blipFill>
        <p:spPr>
          <a:xfrm flipH="false" flipV="false">
            <a:off x="0" y="0"/>
            <a:ext cx="18288000" cy="10287000"/>
          </a:xfrm>
          <a:prstGeom prst="rect">
            <a:avLst/>
          </a:prstGeom>
        </p:spPr>
      </p:pic>
      <p:sp>
        <p:nvSpPr>
          <p:cNvPr name="Freeform 3" id="3"/>
          <p:cNvSpPr/>
          <p:nvPr/>
        </p:nvSpPr>
        <p:spPr>
          <a:xfrm flipH="false" flipV="false" rot="0">
            <a:off x="4326149" y="325649"/>
            <a:ext cx="9635703" cy="9635703"/>
          </a:xfrm>
          <a:custGeom>
            <a:avLst/>
            <a:gdLst/>
            <a:ahLst/>
            <a:cxnLst/>
            <a:rect r="r" b="b" t="t" l="l"/>
            <a:pathLst>
              <a:path h="9635703" w="9635703">
                <a:moveTo>
                  <a:pt x="0" y="0"/>
                </a:moveTo>
                <a:lnTo>
                  <a:pt x="9635702" y="0"/>
                </a:lnTo>
                <a:lnTo>
                  <a:pt x="9635702" y="9635702"/>
                </a:lnTo>
                <a:lnTo>
                  <a:pt x="0" y="9635702"/>
                </a:lnTo>
                <a:lnTo>
                  <a:pt x="0" y="0"/>
                </a:lnTo>
                <a:close/>
              </a:path>
            </a:pathLst>
          </a:custGeom>
          <a:blipFill>
            <a:blip r:embed="rId3"/>
            <a:stretch>
              <a:fillRect l="0" t="0" r="0" b="0"/>
            </a:stretch>
          </a:blipFill>
        </p:spPr>
      </p:sp>
      <p:grpSp>
        <p:nvGrpSpPr>
          <p:cNvPr name="Group 4" id="4"/>
          <p:cNvGrpSpPr/>
          <p:nvPr/>
        </p:nvGrpSpPr>
        <p:grpSpPr>
          <a:xfrm rot="0">
            <a:off x="0" y="0"/>
            <a:ext cx="18288000" cy="10287000"/>
            <a:chOff x="0" y="0"/>
            <a:chExt cx="4816593" cy="2709333"/>
          </a:xfrm>
        </p:grpSpPr>
        <p:sp>
          <p:nvSpPr>
            <p:cNvPr name="Freeform 5" id="5"/>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69804"/>
              </a:srgbClr>
            </a:solidFill>
            <a:ln>
              <a:noFill/>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alpha val="69804"/>
                    </a:srgbClr>
                  </a:solidFill>
                  <a:latin typeface="Canva Sans"/>
                </a:rPr>
                <a:t>CRicket Tournament Analysis</a:t>
              </a:r>
            </a:p>
            <a:p>
              <a:pPr algn="ctr">
                <a:lnSpc>
                  <a:spcPts val="2659"/>
                </a:lnSpc>
              </a:pPr>
              <a:r>
                <a:rPr lang="en-US" sz="1899">
                  <a:solidFill>
                    <a:srgbClr val="000000">
                      <a:alpha val="69804"/>
                    </a:srgbClr>
                  </a:solidFill>
                  <a:latin typeface="Canva Sans"/>
                </a:rPr>
                <a:t>CRicket Tournament Analysis</a:t>
              </a:r>
            </a:p>
            <a:p>
              <a:pPr algn="ctr" marL="0" indent="0" lvl="0">
                <a:lnSpc>
                  <a:spcPts val="2659"/>
                </a:lnSpc>
                <a:spcBef>
                  <a:spcPct val="0"/>
                </a:spcBef>
              </a:pPr>
            </a:p>
          </p:txBody>
        </p:sp>
      </p:grpSp>
      <p:grpSp>
        <p:nvGrpSpPr>
          <p:cNvPr name="Group 7" id="7"/>
          <p:cNvGrpSpPr/>
          <p:nvPr/>
        </p:nvGrpSpPr>
        <p:grpSpPr>
          <a:xfrm rot="0">
            <a:off x="1028700" y="2711482"/>
            <a:ext cx="16230600" cy="6758596"/>
            <a:chOff x="0" y="0"/>
            <a:chExt cx="4274726" cy="1780042"/>
          </a:xfrm>
        </p:grpSpPr>
        <p:sp>
          <p:nvSpPr>
            <p:cNvPr name="Freeform 8" id="8"/>
            <p:cNvSpPr/>
            <p:nvPr/>
          </p:nvSpPr>
          <p:spPr>
            <a:xfrm flipH="false" flipV="false" rot="0">
              <a:off x="0" y="0"/>
              <a:ext cx="4274726" cy="1780042"/>
            </a:xfrm>
            <a:custGeom>
              <a:avLst/>
              <a:gdLst/>
              <a:ahLst/>
              <a:cxnLst/>
              <a:rect r="r" b="b" t="t" l="l"/>
              <a:pathLst>
                <a:path h="1780042" w="4274726">
                  <a:moveTo>
                    <a:pt x="24327" y="0"/>
                  </a:moveTo>
                  <a:lnTo>
                    <a:pt x="4250399" y="0"/>
                  </a:lnTo>
                  <a:cubicBezTo>
                    <a:pt x="4263834" y="0"/>
                    <a:pt x="4274726" y="10891"/>
                    <a:pt x="4274726" y="24327"/>
                  </a:cubicBezTo>
                  <a:lnTo>
                    <a:pt x="4274726" y="1755715"/>
                  </a:lnTo>
                  <a:cubicBezTo>
                    <a:pt x="4274726" y="1769150"/>
                    <a:pt x="4263834" y="1780042"/>
                    <a:pt x="4250399" y="1780042"/>
                  </a:cubicBezTo>
                  <a:lnTo>
                    <a:pt x="24327" y="1780042"/>
                  </a:lnTo>
                  <a:cubicBezTo>
                    <a:pt x="10891" y="1780042"/>
                    <a:pt x="0" y="1769150"/>
                    <a:pt x="0" y="1755715"/>
                  </a:cubicBezTo>
                  <a:lnTo>
                    <a:pt x="0" y="24327"/>
                  </a:lnTo>
                  <a:cubicBezTo>
                    <a:pt x="0" y="10891"/>
                    <a:pt x="10891" y="0"/>
                    <a:pt x="24327" y="0"/>
                  </a:cubicBezTo>
                  <a:close/>
                </a:path>
              </a:pathLst>
            </a:custGeom>
            <a:solidFill>
              <a:srgbClr val="FFFFF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509408" y="2804034"/>
            <a:ext cx="15269185" cy="6998240"/>
          </a:xfrm>
          <a:prstGeom prst="rect">
            <a:avLst/>
          </a:prstGeom>
        </p:spPr>
        <p:txBody>
          <a:bodyPr anchor="t" rtlCol="false" tIns="0" lIns="0" bIns="0" rIns="0">
            <a:spAutoFit/>
          </a:bodyPr>
          <a:lstStyle/>
          <a:p>
            <a:pPr marL="618419" indent="-309210" lvl="1">
              <a:lnSpc>
                <a:spcPts val="4583"/>
              </a:lnSpc>
              <a:buFont typeface="Arial"/>
              <a:buChar char="•"/>
            </a:pPr>
            <a:r>
              <a:rPr lang="en-US" sz="2864">
                <a:solidFill>
                  <a:srgbClr val="000000"/>
                </a:solidFill>
                <a:latin typeface="Arial Bold"/>
              </a:rPr>
              <a:t>Form a cricket team capable of scoring an average of 170 runs per inning.</a:t>
            </a:r>
          </a:p>
          <a:p>
            <a:pPr marL="618419" indent="-309210" lvl="1">
              <a:lnSpc>
                <a:spcPts val="4583"/>
              </a:lnSpc>
              <a:buFont typeface="Arial"/>
              <a:buChar char="•"/>
            </a:pPr>
            <a:r>
              <a:rPr lang="en-US" sz="2864" spc="286">
                <a:solidFill>
                  <a:srgbClr val="000000"/>
                </a:solidFill>
                <a:latin typeface="Arial Bold"/>
              </a:rPr>
              <a:t>Form two cricket teams capable of </a:t>
            </a:r>
            <a:r>
              <a:rPr lang="en-US" sz="2864" spc="286">
                <a:solidFill>
                  <a:srgbClr val="000000"/>
                </a:solidFill>
                <a:latin typeface="Arial Bold"/>
              </a:rPr>
              <a:t>defending an average of 140 runs per inning.</a:t>
            </a:r>
          </a:p>
          <a:p>
            <a:pPr marL="618419" indent="-309210" lvl="1">
              <a:lnSpc>
                <a:spcPts val="4583"/>
              </a:lnSpc>
              <a:buFont typeface="Arial"/>
              <a:buChar char="•"/>
            </a:pPr>
            <a:r>
              <a:rPr lang="en-US" sz="2864">
                <a:solidFill>
                  <a:srgbClr val="000000"/>
                </a:solidFill>
                <a:latin typeface="Arial Bold"/>
              </a:rPr>
              <a:t>Ensure balanced team composition with players skilled in batting, bowling, and fielding.</a:t>
            </a:r>
          </a:p>
          <a:p>
            <a:pPr marL="618419" indent="-309210" lvl="1">
              <a:lnSpc>
                <a:spcPts val="4583"/>
              </a:lnSpc>
              <a:buFont typeface="Arial"/>
              <a:buChar char="•"/>
            </a:pPr>
            <a:r>
              <a:rPr lang="en-US" sz="2864">
                <a:solidFill>
                  <a:srgbClr val="000000"/>
                </a:solidFill>
                <a:latin typeface="Arial Bold"/>
              </a:rPr>
              <a:t>Consider individual player statistics, teamwork, and strategic planning for team selection.</a:t>
            </a:r>
          </a:p>
          <a:p>
            <a:pPr marL="618419" indent="-309210" lvl="1">
              <a:lnSpc>
                <a:spcPts val="4583"/>
              </a:lnSpc>
              <a:buFont typeface="Arial"/>
              <a:buChar char="•"/>
            </a:pPr>
            <a:r>
              <a:rPr lang="en-US" sz="2864">
                <a:solidFill>
                  <a:srgbClr val="000000"/>
                </a:solidFill>
                <a:latin typeface="Arial Bold"/>
              </a:rPr>
              <a:t>Optimize team selection to maximize performance and achieve consistent results.</a:t>
            </a:r>
          </a:p>
          <a:p>
            <a:pPr>
              <a:lnSpc>
                <a:spcPts val="4583"/>
              </a:lnSpc>
            </a:pPr>
          </a:p>
          <a:p>
            <a:pPr algn="ctr">
              <a:lnSpc>
                <a:spcPts val="4583"/>
              </a:lnSpc>
            </a:pPr>
            <a:r>
              <a:rPr lang="en-US" sz="2864">
                <a:solidFill>
                  <a:srgbClr val="BC3323"/>
                </a:solidFill>
                <a:latin typeface="Arial Bold"/>
              </a:rPr>
              <a:t>[Note - While selecting the team we have to keep in mind that at least 1 Wicket Keeper should be there.]</a:t>
            </a:r>
          </a:p>
          <a:p>
            <a:pPr>
              <a:lnSpc>
                <a:spcPts val="4583"/>
              </a:lnSpc>
            </a:pPr>
          </a:p>
        </p:txBody>
      </p:sp>
      <p:sp>
        <p:nvSpPr>
          <p:cNvPr name="TextBox 11" id="11"/>
          <p:cNvSpPr txBox="true"/>
          <p:nvPr/>
        </p:nvSpPr>
        <p:spPr>
          <a:xfrm rot="0">
            <a:off x="5589606" y="968054"/>
            <a:ext cx="7108788" cy="1104779"/>
          </a:xfrm>
          <a:prstGeom prst="rect">
            <a:avLst/>
          </a:prstGeom>
        </p:spPr>
        <p:txBody>
          <a:bodyPr anchor="t" rtlCol="false" tIns="0" lIns="0" bIns="0" rIns="0">
            <a:spAutoFit/>
          </a:bodyPr>
          <a:lstStyle/>
          <a:p>
            <a:pPr algn="ctr">
              <a:lnSpc>
                <a:spcPts val="9401"/>
              </a:lnSpc>
            </a:pPr>
            <a:r>
              <a:rPr lang="en-US" sz="5311">
                <a:solidFill>
                  <a:srgbClr val="000000"/>
                </a:solidFill>
                <a:latin typeface="League Spartan"/>
              </a:rPr>
              <a:t>PROJECT GOALS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73" r="3673" b="0"/>
          <a:stretch>
            <a:fillRect/>
          </a:stretch>
        </p:blipFill>
        <p:spPr>
          <a:xfrm flipH="false" flipV="false">
            <a:off x="0" y="0"/>
            <a:ext cx="18288000" cy="10287000"/>
          </a:xfrm>
          <a:prstGeom prst="rect">
            <a:avLst/>
          </a:prstGeom>
        </p:spPr>
      </p:pic>
      <p:sp>
        <p:nvSpPr>
          <p:cNvPr name="Freeform 3" id="3"/>
          <p:cNvSpPr/>
          <p:nvPr/>
        </p:nvSpPr>
        <p:spPr>
          <a:xfrm flipH="false" flipV="false" rot="0">
            <a:off x="4326149" y="325649"/>
            <a:ext cx="9635703" cy="9635703"/>
          </a:xfrm>
          <a:custGeom>
            <a:avLst/>
            <a:gdLst/>
            <a:ahLst/>
            <a:cxnLst/>
            <a:rect r="r" b="b" t="t" l="l"/>
            <a:pathLst>
              <a:path h="9635703" w="9635703">
                <a:moveTo>
                  <a:pt x="0" y="0"/>
                </a:moveTo>
                <a:lnTo>
                  <a:pt x="9635702" y="0"/>
                </a:lnTo>
                <a:lnTo>
                  <a:pt x="9635702" y="9635702"/>
                </a:lnTo>
                <a:lnTo>
                  <a:pt x="0" y="9635702"/>
                </a:lnTo>
                <a:lnTo>
                  <a:pt x="0" y="0"/>
                </a:lnTo>
                <a:close/>
              </a:path>
            </a:pathLst>
          </a:custGeom>
          <a:blipFill>
            <a:blip r:embed="rId3"/>
            <a:stretch>
              <a:fillRect l="0" t="0" r="0" b="0"/>
            </a:stretch>
          </a:blipFill>
        </p:spPr>
      </p:sp>
      <p:grpSp>
        <p:nvGrpSpPr>
          <p:cNvPr name="Group 4" id="4"/>
          <p:cNvGrpSpPr/>
          <p:nvPr/>
        </p:nvGrpSpPr>
        <p:grpSpPr>
          <a:xfrm rot="0">
            <a:off x="0" y="0"/>
            <a:ext cx="18288000" cy="10287000"/>
            <a:chOff x="0" y="0"/>
            <a:chExt cx="4816593" cy="2709333"/>
          </a:xfrm>
        </p:grpSpPr>
        <p:sp>
          <p:nvSpPr>
            <p:cNvPr name="Freeform 5" id="5"/>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69804"/>
              </a:srgbClr>
            </a:solidFill>
            <a:ln>
              <a:noFill/>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alpha val="69804"/>
                    </a:srgbClr>
                  </a:solidFill>
                  <a:latin typeface="Canva Sans"/>
                </a:rPr>
                <a:t>CRicket Tournament Analysis</a:t>
              </a:r>
            </a:p>
            <a:p>
              <a:pPr algn="ctr">
                <a:lnSpc>
                  <a:spcPts val="2659"/>
                </a:lnSpc>
              </a:pPr>
              <a:r>
                <a:rPr lang="en-US" sz="1899">
                  <a:solidFill>
                    <a:srgbClr val="000000">
                      <a:alpha val="69804"/>
                    </a:srgbClr>
                  </a:solidFill>
                  <a:latin typeface="Canva Sans"/>
                </a:rPr>
                <a:t>CRicket Tournament Analysis</a:t>
              </a:r>
            </a:p>
            <a:p>
              <a:pPr algn="ctr" marL="0" indent="0" lvl="0">
                <a:lnSpc>
                  <a:spcPts val="2659"/>
                </a:lnSpc>
                <a:spcBef>
                  <a:spcPct val="0"/>
                </a:spcBef>
              </a:pPr>
            </a:p>
          </p:txBody>
        </p:sp>
      </p:grpSp>
      <p:grpSp>
        <p:nvGrpSpPr>
          <p:cNvPr name="Group 7" id="7"/>
          <p:cNvGrpSpPr/>
          <p:nvPr/>
        </p:nvGrpSpPr>
        <p:grpSpPr>
          <a:xfrm rot="0">
            <a:off x="1028700" y="2687332"/>
            <a:ext cx="16230600" cy="7274019"/>
            <a:chOff x="0" y="0"/>
            <a:chExt cx="812800" cy="364270"/>
          </a:xfrm>
        </p:grpSpPr>
        <p:sp>
          <p:nvSpPr>
            <p:cNvPr name="Freeform 8" id="8"/>
            <p:cNvSpPr/>
            <p:nvPr/>
          </p:nvSpPr>
          <p:spPr>
            <a:xfrm flipH="false" flipV="false" rot="0">
              <a:off x="0" y="0"/>
              <a:ext cx="812800" cy="364270"/>
            </a:xfrm>
            <a:custGeom>
              <a:avLst/>
              <a:gdLst/>
              <a:ahLst/>
              <a:cxnLst/>
              <a:rect r="r" b="b" t="t" l="l"/>
              <a:pathLst>
                <a:path h="364270" w="812800">
                  <a:moveTo>
                    <a:pt x="0" y="0"/>
                  </a:moveTo>
                  <a:lnTo>
                    <a:pt x="812800" y="0"/>
                  </a:lnTo>
                  <a:lnTo>
                    <a:pt x="812800" y="364270"/>
                  </a:lnTo>
                  <a:lnTo>
                    <a:pt x="0" y="364270"/>
                  </a:lnTo>
                  <a:close/>
                </a:path>
              </a:pathLst>
            </a:custGeom>
            <a:solidFill>
              <a:srgbClr val="FFFFF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aphicFrame>
        <p:nvGraphicFramePr>
          <p:cNvPr name="Table 10" id="10"/>
          <p:cNvGraphicFramePr>
            <a:graphicFrameLocks noGrp="true"/>
          </p:cNvGraphicFramePr>
          <p:nvPr/>
        </p:nvGraphicFramePr>
        <p:xfrm>
          <a:off x="1028700" y="3702149"/>
          <a:ext cx="16230600" cy="6259202"/>
        </p:xfrm>
        <a:graphic>
          <a:graphicData uri="http://schemas.openxmlformats.org/drawingml/2006/table">
            <a:tbl>
              <a:tblPr/>
              <a:tblGrid>
                <a:gridCol w="4906443"/>
                <a:gridCol w="6949221"/>
                <a:gridCol w="4374936"/>
              </a:tblGrid>
              <a:tr h="1052092">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417">
                <a:tc>
                  <a:txBody>
                    <a:bodyPr anchor="t" rtlCol="false"/>
                    <a:lstStyle/>
                    <a:p>
                      <a:pPr algn="ctr">
                        <a:lnSpc>
                          <a:spcPts val="3640"/>
                        </a:lnSpc>
                        <a:defRPr/>
                      </a:pPr>
                      <a:r>
                        <a:rPr lang="en-US" sz="2600">
                          <a:solidFill>
                            <a:srgbClr val="000000"/>
                          </a:solidFill>
                          <a:latin typeface="Canva Sans Bold"/>
                        </a:rPr>
                        <a:t>Batting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Average runs scored in an inning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417">
                <a:tc>
                  <a:txBody>
                    <a:bodyPr anchor="t" rtlCol="false"/>
                    <a:lstStyle/>
                    <a:p>
                      <a:pPr algn="ctr">
                        <a:lnSpc>
                          <a:spcPts val="3640"/>
                        </a:lnSpc>
                        <a:defRPr/>
                      </a:pPr>
                      <a:r>
                        <a:rPr lang="en-US" sz="2600">
                          <a:solidFill>
                            <a:srgbClr val="000000"/>
                          </a:solidFill>
                          <a:latin typeface="Canva Sans Bold"/>
                        </a:rPr>
                        <a:t>Strike Rate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No. of runs scored per 100 balls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&gt;140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52092">
                <a:tc>
                  <a:txBody>
                    <a:bodyPr anchor="t" rtlCol="false"/>
                    <a:lstStyle/>
                    <a:p>
                      <a:pPr algn="ctr">
                        <a:lnSpc>
                          <a:spcPts val="3640"/>
                        </a:lnSpc>
                        <a:defRPr/>
                      </a:pPr>
                      <a:r>
                        <a:rPr lang="en-US" sz="2600">
                          <a:solidFill>
                            <a:srgbClr val="000000"/>
                          </a:solidFill>
                          <a:latin typeface="Canva Sans Bold"/>
                        </a:rPr>
                        <a:t>Innings Batted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Total innings batted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52092">
                <a:tc>
                  <a:txBody>
                    <a:bodyPr anchor="t" rtlCol="false"/>
                    <a:lstStyle/>
                    <a:p>
                      <a:pPr algn="ctr">
                        <a:lnSpc>
                          <a:spcPts val="3640"/>
                        </a:lnSpc>
                        <a:defRPr/>
                      </a:pPr>
                      <a:r>
                        <a:rPr lang="en-US" sz="2600">
                          <a:solidFill>
                            <a:srgbClr val="000000"/>
                          </a:solidFill>
                          <a:latin typeface="Canva Sans Bold"/>
                        </a:rPr>
                        <a:t>Boundary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 of runs scored in boundary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52092">
                <a:tc>
                  <a:txBody>
                    <a:bodyPr anchor="t" rtlCol="false"/>
                    <a:lstStyle/>
                    <a:p>
                      <a:pPr algn="ctr">
                        <a:lnSpc>
                          <a:spcPts val="3640"/>
                        </a:lnSpc>
                        <a:defRPr/>
                      </a:pPr>
                      <a:r>
                        <a:rPr lang="en-US" sz="2600">
                          <a:solidFill>
                            <a:srgbClr val="000000"/>
                          </a:solidFill>
                          <a:latin typeface="Canva Sans Bold"/>
                        </a:rPr>
                        <a:t>Batting Position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Position at which the batter played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&lt;3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1" id="11"/>
          <p:cNvSpPr txBox="true"/>
          <p:nvPr/>
        </p:nvSpPr>
        <p:spPr>
          <a:xfrm rot="0">
            <a:off x="3549507" y="903958"/>
            <a:ext cx="11188986" cy="2298797"/>
          </a:xfrm>
          <a:prstGeom prst="rect">
            <a:avLst/>
          </a:prstGeom>
        </p:spPr>
        <p:txBody>
          <a:bodyPr anchor="t" rtlCol="false" tIns="0" lIns="0" bIns="0" rIns="0">
            <a:spAutoFit/>
          </a:bodyPr>
          <a:lstStyle/>
          <a:p>
            <a:pPr algn="ctr">
              <a:lnSpc>
                <a:spcPts val="9401"/>
              </a:lnSpc>
            </a:pPr>
            <a:r>
              <a:rPr lang="en-US" sz="5311">
                <a:solidFill>
                  <a:srgbClr val="000000"/>
                </a:solidFill>
                <a:latin typeface="League Spartan"/>
              </a:rPr>
              <a:t>PLAYER SELECTION CRITERIA</a:t>
            </a:r>
          </a:p>
          <a:p>
            <a:pPr algn="ctr">
              <a:lnSpc>
                <a:spcPts val="9401"/>
              </a:lnSpc>
            </a:pPr>
          </a:p>
        </p:txBody>
      </p:sp>
      <p:sp>
        <p:nvSpPr>
          <p:cNvPr name="TextBox 12" id="12"/>
          <p:cNvSpPr txBox="true"/>
          <p:nvPr/>
        </p:nvSpPr>
        <p:spPr>
          <a:xfrm rot="0">
            <a:off x="8057032" y="2716356"/>
            <a:ext cx="2173936" cy="824629"/>
          </a:xfrm>
          <a:prstGeom prst="rect">
            <a:avLst/>
          </a:prstGeom>
        </p:spPr>
        <p:txBody>
          <a:bodyPr anchor="t" rtlCol="false" tIns="0" lIns="0" bIns="0" rIns="0">
            <a:spAutoFit/>
          </a:bodyPr>
          <a:lstStyle/>
          <a:p>
            <a:pPr>
              <a:lnSpc>
                <a:spcPts val="6272"/>
              </a:lnSpc>
            </a:pPr>
            <a:r>
              <a:rPr lang="en-US" sz="3920">
                <a:solidFill>
                  <a:srgbClr val="004AAD"/>
                </a:solidFill>
                <a:latin typeface="Arial Bold"/>
              </a:rPr>
              <a:t>OPENER</a:t>
            </a:r>
          </a:p>
        </p:txBody>
      </p:sp>
      <p:grpSp>
        <p:nvGrpSpPr>
          <p:cNvPr name="Group 13" id="13"/>
          <p:cNvGrpSpPr/>
          <p:nvPr/>
        </p:nvGrpSpPr>
        <p:grpSpPr>
          <a:xfrm rot="0">
            <a:off x="2516650" y="4040867"/>
            <a:ext cx="13908611" cy="435515"/>
            <a:chOff x="0" y="0"/>
            <a:chExt cx="18544815" cy="580686"/>
          </a:xfrm>
        </p:grpSpPr>
        <p:sp>
          <p:nvSpPr>
            <p:cNvPr name="TextBox 14" id="14"/>
            <p:cNvSpPr txBox="true"/>
            <p:nvPr/>
          </p:nvSpPr>
          <p:spPr>
            <a:xfrm rot="0">
              <a:off x="0" y="-171450"/>
              <a:ext cx="2754286" cy="752136"/>
            </a:xfrm>
            <a:prstGeom prst="rect">
              <a:avLst/>
            </a:prstGeom>
          </p:spPr>
          <p:txBody>
            <a:bodyPr anchor="t" rtlCol="false" tIns="0" lIns="0" bIns="0" rIns="0">
              <a:spAutoFit/>
            </a:bodyPr>
            <a:lstStyle/>
            <a:p>
              <a:pPr>
                <a:lnSpc>
                  <a:spcPts val="4583"/>
                </a:lnSpc>
              </a:pPr>
              <a:r>
                <a:rPr lang="en-US" sz="2864">
                  <a:solidFill>
                    <a:srgbClr val="FF914D"/>
                  </a:solidFill>
                  <a:latin typeface="Arial Bold"/>
                </a:rPr>
                <a:t>Parameters</a:t>
              </a:r>
            </a:p>
          </p:txBody>
        </p:sp>
        <p:sp>
          <p:nvSpPr>
            <p:cNvPr name="TextBox 15" id="15"/>
            <p:cNvSpPr txBox="true"/>
            <p:nvPr/>
          </p:nvSpPr>
          <p:spPr>
            <a:xfrm rot="0">
              <a:off x="7895264" y="-171450"/>
              <a:ext cx="2754286" cy="752136"/>
            </a:xfrm>
            <a:prstGeom prst="rect">
              <a:avLst/>
            </a:prstGeom>
          </p:spPr>
          <p:txBody>
            <a:bodyPr anchor="t" rtlCol="false" tIns="0" lIns="0" bIns="0" rIns="0">
              <a:spAutoFit/>
            </a:bodyPr>
            <a:lstStyle/>
            <a:p>
              <a:pPr>
                <a:lnSpc>
                  <a:spcPts val="4583"/>
                </a:lnSpc>
              </a:pPr>
              <a:r>
                <a:rPr lang="en-US" sz="2864">
                  <a:solidFill>
                    <a:srgbClr val="FF914D"/>
                  </a:solidFill>
                  <a:latin typeface="Arial Bold"/>
                </a:rPr>
                <a:t>Description</a:t>
              </a:r>
            </a:p>
          </p:txBody>
        </p:sp>
        <p:sp>
          <p:nvSpPr>
            <p:cNvPr name="TextBox 16" id="16"/>
            <p:cNvSpPr txBox="true"/>
            <p:nvPr/>
          </p:nvSpPr>
          <p:spPr>
            <a:xfrm rot="0">
              <a:off x="15790529" y="-171450"/>
              <a:ext cx="2754286" cy="752136"/>
            </a:xfrm>
            <a:prstGeom prst="rect">
              <a:avLst/>
            </a:prstGeom>
          </p:spPr>
          <p:txBody>
            <a:bodyPr anchor="t" rtlCol="false" tIns="0" lIns="0" bIns="0" rIns="0">
              <a:spAutoFit/>
            </a:bodyPr>
            <a:lstStyle/>
            <a:p>
              <a:pPr>
                <a:lnSpc>
                  <a:spcPts val="4583"/>
                </a:lnSpc>
              </a:pPr>
              <a:r>
                <a:rPr lang="en-US" sz="2864">
                  <a:solidFill>
                    <a:srgbClr val="FF914D"/>
                  </a:solidFill>
                  <a:latin typeface="Arial Bold"/>
                </a:rPr>
                <a:t>Criteria</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73" r="3673" b="0"/>
          <a:stretch>
            <a:fillRect/>
          </a:stretch>
        </p:blipFill>
        <p:spPr>
          <a:xfrm flipH="false" flipV="false">
            <a:off x="0" y="0"/>
            <a:ext cx="18288000" cy="10287000"/>
          </a:xfrm>
          <a:prstGeom prst="rect">
            <a:avLst/>
          </a:prstGeom>
        </p:spPr>
      </p:pic>
      <p:sp>
        <p:nvSpPr>
          <p:cNvPr name="Freeform 3" id="3"/>
          <p:cNvSpPr/>
          <p:nvPr/>
        </p:nvSpPr>
        <p:spPr>
          <a:xfrm flipH="false" flipV="false" rot="0">
            <a:off x="4326149" y="325649"/>
            <a:ext cx="9635703" cy="9635703"/>
          </a:xfrm>
          <a:custGeom>
            <a:avLst/>
            <a:gdLst/>
            <a:ahLst/>
            <a:cxnLst/>
            <a:rect r="r" b="b" t="t" l="l"/>
            <a:pathLst>
              <a:path h="9635703" w="9635703">
                <a:moveTo>
                  <a:pt x="0" y="0"/>
                </a:moveTo>
                <a:lnTo>
                  <a:pt x="9635702" y="0"/>
                </a:lnTo>
                <a:lnTo>
                  <a:pt x="9635702" y="9635702"/>
                </a:lnTo>
                <a:lnTo>
                  <a:pt x="0" y="9635702"/>
                </a:lnTo>
                <a:lnTo>
                  <a:pt x="0" y="0"/>
                </a:lnTo>
                <a:close/>
              </a:path>
            </a:pathLst>
          </a:custGeom>
          <a:blipFill>
            <a:blip r:embed="rId3"/>
            <a:stretch>
              <a:fillRect l="0" t="0" r="0" b="0"/>
            </a:stretch>
          </a:blipFill>
        </p:spPr>
      </p:sp>
      <p:grpSp>
        <p:nvGrpSpPr>
          <p:cNvPr name="Group 4" id="4"/>
          <p:cNvGrpSpPr/>
          <p:nvPr/>
        </p:nvGrpSpPr>
        <p:grpSpPr>
          <a:xfrm rot="0">
            <a:off x="0" y="0"/>
            <a:ext cx="18288000" cy="10287000"/>
            <a:chOff x="0" y="0"/>
            <a:chExt cx="4816593" cy="2709333"/>
          </a:xfrm>
        </p:grpSpPr>
        <p:sp>
          <p:nvSpPr>
            <p:cNvPr name="Freeform 5" id="5"/>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69804"/>
              </a:srgbClr>
            </a:solidFill>
            <a:ln>
              <a:noFill/>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alpha val="69804"/>
                    </a:srgbClr>
                  </a:solidFill>
                  <a:latin typeface="Canva Sans"/>
                </a:rPr>
                <a:t>CRicket Tournament Analysis</a:t>
              </a:r>
            </a:p>
            <a:p>
              <a:pPr algn="ctr">
                <a:lnSpc>
                  <a:spcPts val="2659"/>
                </a:lnSpc>
              </a:pPr>
              <a:r>
                <a:rPr lang="en-US" sz="1899">
                  <a:solidFill>
                    <a:srgbClr val="000000">
                      <a:alpha val="69804"/>
                    </a:srgbClr>
                  </a:solidFill>
                  <a:latin typeface="Canva Sans"/>
                </a:rPr>
                <a:t>CRicket Tournament Analysis</a:t>
              </a:r>
            </a:p>
            <a:p>
              <a:pPr algn="ctr" marL="0" indent="0" lvl="0">
                <a:lnSpc>
                  <a:spcPts val="2659"/>
                </a:lnSpc>
                <a:spcBef>
                  <a:spcPct val="0"/>
                </a:spcBef>
              </a:pPr>
            </a:p>
          </p:txBody>
        </p:sp>
      </p:grpSp>
      <p:grpSp>
        <p:nvGrpSpPr>
          <p:cNvPr name="Group 7" id="7"/>
          <p:cNvGrpSpPr/>
          <p:nvPr/>
        </p:nvGrpSpPr>
        <p:grpSpPr>
          <a:xfrm rot="0">
            <a:off x="1028700" y="2687332"/>
            <a:ext cx="16230600" cy="7274019"/>
            <a:chOff x="0" y="0"/>
            <a:chExt cx="812800" cy="364270"/>
          </a:xfrm>
        </p:grpSpPr>
        <p:sp>
          <p:nvSpPr>
            <p:cNvPr name="Freeform 8" id="8"/>
            <p:cNvSpPr/>
            <p:nvPr/>
          </p:nvSpPr>
          <p:spPr>
            <a:xfrm flipH="false" flipV="false" rot="0">
              <a:off x="0" y="0"/>
              <a:ext cx="812800" cy="364270"/>
            </a:xfrm>
            <a:custGeom>
              <a:avLst/>
              <a:gdLst/>
              <a:ahLst/>
              <a:cxnLst/>
              <a:rect r="r" b="b" t="t" l="l"/>
              <a:pathLst>
                <a:path h="364270" w="812800">
                  <a:moveTo>
                    <a:pt x="0" y="0"/>
                  </a:moveTo>
                  <a:lnTo>
                    <a:pt x="812800" y="0"/>
                  </a:lnTo>
                  <a:lnTo>
                    <a:pt x="812800" y="364270"/>
                  </a:lnTo>
                  <a:lnTo>
                    <a:pt x="0" y="364270"/>
                  </a:lnTo>
                  <a:close/>
                </a:path>
              </a:pathLst>
            </a:custGeom>
            <a:solidFill>
              <a:srgbClr val="FFFFF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aphicFrame>
        <p:nvGraphicFramePr>
          <p:cNvPr name="Table 10" id="10"/>
          <p:cNvGraphicFramePr>
            <a:graphicFrameLocks noGrp="true"/>
          </p:cNvGraphicFramePr>
          <p:nvPr/>
        </p:nvGraphicFramePr>
        <p:xfrm>
          <a:off x="1028700" y="3702149"/>
          <a:ext cx="16230600" cy="6259202"/>
        </p:xfrm>
        <a:graphic>
          <a:graphicData uri="http://schemas.openxmlformats.org/drawingml/2006/table">
            <a:tbl>
              <a:tblPr/>
              <a:tblGrid>
                <a:gridCol w="4906443"/>
                <a:gridCol w="6949221"/>
                <a:gridCol w="4374936"/>
              </a:tblGrid>
              <a:tr h="1052092">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417">
                <a:tc>
                  <a:txBody>
                    <a:bodyPr anchor="t" rtlCol="false"/>
                    <a:lstStyle/>
                    <a:p>
                      <a:pPr algn="ctr">
                        <a:lnSpc>
                          <a:spcPts val="3640"/>
                        </a:lnSpc>
                        <a:defRPr/>
                      </a:pPr>
                      <a:r>
                        <a:rPr lang="en-US" sz="2600">
                          <a:solidFill>
                            <a:srgbClr val="000000"/>
                          </a:solidFill>
                          <a:latin typeface="Canva Sans Bold"/>
                        </a:rPr>
                        <a:t>Batting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Average runs scored in an inning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&gt;35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417">
                <a:tc>
                  <a:txBody>
                    <a:bodyPr anchor="t" rtlCol="false"/>
                    <a:lstStyle/>
                    <a:p>
                      <a:pPr algn="ctr">
                        <a:lnSpc>
                          <a:spcPts val="3640"/>
                        </a:lnSpc>
                        <a:defRPr/>
                      </a:pPr>
                      <a:r>
                        <a:rPr lang="en-US" sz="2600">
                          <a:solidFill>
                            <a:srgbClr val="000000"/>
                          </a:solidFill>
                          <a:latin typeface="Canva Sans Bold"/>
                        </a:rPr>
                        <a:t>Strike Rate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No. of runs scored per 100 balls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&gt;135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52092">
                <a:tc>
                  <a:txBody>
                    <a:bodyPr anchor="t" rtlCol="false"/>
                    <a:lstStyle/>
                    <a:p>
                      <a:pPr algn="ctr">
                        <a:lnSpc>
                          <a:spcPts val="3640"/>
                        </a:lnSpc>
                        <a:defRPr/>
                      </a:pPr>
                      <a:r>
                        <a:rPr lang="en-US" sz="2600">
                          <a:solidFill>
                            <a:srgbClr val="000000"/>
                          </a:solidFill>
                          <a:latin typeface="Canva Sans Bold"/>
                        </a:rPr>
                        <a:t>Innings Batted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Total innings batted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52092">
                <a:tc>
                  <a:txBody>
                    <a:bodyPr anchor="t" rtlCol="false"/>
                    <a:lstStyle/>
                    <a:p>
                      <a:pPr algn="ctr">
                        <a:lnSpc>
                          <a:spcPts val="3640"/>
                        </a:lnSpc>
                        <a:defRPr/>
                      </a:pPr>
                      <a:r>
                        <a:rPr lang="en-US" sz="2600">
                          <a:solidFill>
                            <a:srgbClr val="000000"/>
                          </a:solidFill>
                          <a:latin typeface="Canva Sans Bold"/>
                        </a:rPr>
                        <a:t>Boundary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 of runs scored in boundary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&gt;35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52092">
                <a:tc>
                  <a:txBody>
                    <a:bodyPr anchor="t" rtlCol="false"/>
                    <a:lstStyle/>
                    <a:p>
                      <a:pPr algn="ctr">
                        <a:lnSpc>
                          <a:spcPts val="3640"/>
                        </a:lnSpc>
                        <a:defRPr/>
                      </a:pPr>
                      <a:r>
                        <a:rPr lang="en-US" sz="2600">
                          <a:solidFill>
                            <a:srgbClr val="000000"/>
                          </a:solidFill>
                          <a:latin typeface="Canva Sans Bold"/>
                        </a:rPr>
                        <a:t>Batting Position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Position at which the batter played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&gt;2 &amp; &lt;6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1" id="11"/>
          <p:cNvSpPr txBox="true"/>
          <p:nvPr/>
        </p:nvSpPr>
        <p:spPr>
          <a:xfrm rot="0">
            <a:off x="3549507" y="903958"/>
            <a:ext cx="11188986" cy="2298797"/>
          </a:xfrm>
          <a:prstGeom prst="rect">
            <a:avLst/>
          </a:prstGeom>
        </p:spPr>
        <p:txBody>
          <a:bodyPr anchor="t" rtlCol="false" tIns="0" lIns="0" bIns="0" rIns="0">
            <a:spAutoFit/>
          </a:bodyPr>
          <a:lstStyle/>
          <a:p>
            <a:pPr algn="ctr">
              <a:lnSpc>
                <a:spcPts val="9401"/>
              </a:lnSpc>
            </a:pPr>
            <a:r>
              <a:rPr lang="en-US" sz="5311">
                <a:solidFill>
                  <a:srgbClr val="000000"/>
                </a:solidFill>
                <a:latin typeface="League Spartan"/>
              </a:rPr>
              <a:t>PLAYER SELECTION CRITERIA</a:t>
            </a:r>
          </a:p>
          <a:p>
            <a:pPr algn="ctr">
              <a:lnSpc>
                <a:spcPts val="9401"/>
              </a:lnSpc>
            </a:pPr>
          </a:p>
        </p:txBody>
      </p:sp>
      <p:sp>
        <p:nvSpPr>
          <p:cNvPr name="TextBox 12" id="12"/>
          <p:cNvSpPr txBox="true"/>
          <p:nvPr/>
        </p:nvSpPr>
        <p:spPr>
          <a:xfrm rot="0">
            <a:off x="7495802" y="2676141"/>
            <a:ext cx="3950307" cy="824629"/>
          </a:xfrm>
          <a:prstGeom prst="rect">
            <a:avLst/>
          </a:prstGeom>
        </p:spPr>
        <p:txBody>
          <a:bodyPr anchor="t" rtlCol="false" tIns="0" lIns="0" bIns="0" rIns="0">
            <a:spAutoFit/>
          </a:bodyPr>
          <a:lstStyle/>
          <a:p>
            <a:pPr>
              <a:lnSpc>
                <a:spcPts val="6272"/>
              </a:lnSpc>
            </a:pPr>
            <a:r>
              <a:rPr lang="en-US" sz="3920">
                <a:solidFill>
                  <a:srgbClr val="004AAD"/>
                </a:solidFill>
                <a:latin typeface="Arial Bold"/>
              </a:rPr>
              <a:t>MIDDLE-ORDER</a:t>
            </a:r>
          </a:p>
        </p:txBody>
      </p:sp>
      <p:grpSp>
        <p:nvGrpSpPr>
          <p:cNvPr name="Group 13" id="13"/>
          <p:cNvGrpSpPr/>
          <p:nvPr/>
        </p:nvGrpSpPr>
        <p:grpSpPr>
          <a:xfrm rot="0">
            <a:off x="2516650" y="4040867"/>
            <a:ext cx="13908611" cy="435515"/>
            <a:chOff x="0" y="0"/>
            <a:chExt cx="18544815" cy="580686"/>
          </a:xfrm>
        </p:grpSpPr>
        <p:sp>
          <p:nvSpPr>
            <p:cNvPr name="TextBox 14" id="14"/>
            <p:cNvSpPr txBox="true"/>
            <p:nvPr/>
          </p:nvSpPr>
          <p:spPr>
            <a:xfrm rot="0">
              <a:off x="0" y="-171450"/>
              <a:ext cx="2754286" cy="752136"/>
            </a:xfrm>
            <a:prstGeom prst="rect">
              <a:avLst/>
            </a:prstGeom>
          </p:spPr>
          <p:txBody>
            <a:bodyPr anchor="t" rtlCol="false" tIns="0" lIns="0" bIns="0" rIns="0">
              <a:spAutoFit/>
            </a:bodyPr>
            <a:lstStyle/>
            <a:p>
              <a:pPr>
                <a:lnSpc>
                  <a:spcPts val="4583"/>
                </a:lnSpc>
              </a:pPr>
              <a:r>
                <a:rPr lang="en-US" sz="2864">
                  <a:solidFill>
                    <a:srgbClr val="FF914D"/>
                  </a:solidFill>
                  <a:latin typeface="Arial Bold"/>
                </a:rPr>
                <a:t>Parameters</a:t>
              </a:r>
            </a:p>
          </p:txBody>
        </p:sp>
        <p:sp>
          <p:nvSpPr>
            <p:cNvPr name="TextBox 15" id="15"/>
            <p:cNvSpPr txBox="true"/>
            <p:nvPr/>
          </p:nvSpPr>
          <p:spPr>
            <a:xfrm rot="0">
              <a:off x="7895264" y="-171450"/>
              <a:ext cx="2754286" cy="752136"/>
            </a:xfrm>
            <a:prstGeom prst="rect">
              <a:avLst/>
            </a:prstGeom>
          </p:spPr>
          <p:txBody>
            <a:bodyPr anchor="t" rtlCol="false" tIns="0" lIns="0" bIns="0" rIns="0">
              <a:spAutoFit/>
            </a:bodyPr>
            <a:lstStyle/>
            <a:p>
              <a:pPr>
                <a:lnSpc>
                  <a:spcPts val="4583"/>
                </a:lnSpc>
              </a:pPr>
              <a:r>
                <a:rPr lang="en-US" sz="2864">
                  <a:solidFill>
                    <a:srgbClr val="FF914D"/>
                  </a:solidFill>
                  <a:latin typeface="Arial Bold"/>
                </a:rPr>
                <a:t>Description</a:t>
              </a:r>
            </a:p>
          </p:txBody>
        </p:sp>
        <p:sp>
          <p:nvSpPr>
            <p:cNvPr name="TextBox 16" id="16"/>
            <p:cNvSpPr txBox="true"/>
            <p:nvPr/>
          </p:nvSpPr>
          <p:spPr>
            <a:xfrm rot="0">
              <a:off x="15790529" y="-171450"/>
              <a:ext cx="2754286" cy="752136"/>
            </a:xfrm>
            <a:prstGeom prst="rect">
              <a:avLst/>
            </a:prstGeom>
          </p:spPr>
          <p:txBody>
            <a:bodyPr anchor="t" rtlCol="false" tIns="0" lIns="0" bIns="0" rIns="0">
              <a:spAutoFit/>
            </a:bodyPr>
            <a:lstStyle/>
            <a:p>
              <a:pPr>
                <a:lnSpc>
                  <a:spcPts val="4583"/>
                </a:lnSpc>
              </a:pPr>
              <a:r>
                <a:rPr lang="en-US" sz="2864">
                  <a:solidFill>
                    <a:srgbClr val="FF914D"/>
                  </a:solidFill>
                  <a:latin typeface="Arial Bold"/>
                </a:rPr>
                <a:t>Criteria</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73" r="3673" b="0"/>
          <a:stretch>
            <a:fillRect/>
          </a:stretch>
        </p:blipFill>
        <p:spPr>
          <a:xfrm flipH="false" flipV="false">
            <a:off x="0" y="0"/>
            <a:ext cx="18288000" cy="10287000"/>
          </a:xfrm>
          <a:prstGeom prst="rect">
            <a:avLst/>
          </a:prstGeom>
        </p:spPr>
      </p:pic>
      <p:sp>
        <p:nvSpPr>
          <p:cNvPr name="Freeform 3" id="3"/>
          <p:cNvSpPr/>
          <p:nvPr/>
        </p:nvSpPr>
        <p:spPr>
          <a:xfrm flipH="false" flipV="false" rot="0">
            <a:off x="4326149" y="325649"/>
            <a:ext cx="9635703" cy="9635703"/>
          </a:xfrm>
          <a:custGeom>
            <a:avLst/>
            <a:gdLst/>
            <a:ahLst/>
            <a:cxnLst/>
            <a:rect r="r" b="b" t="t" l="l"/>
            <a:pathLst>
              <a:path h="9635703" w="9635703">
                <a:moveTo>
                  <a:pt x="0" y="0"/>
                </a:moveTo>
                <a:lnTo>
                  <a:pt x="9635702" y="0"/>
                </a:lnTo>
                <a:lnTo>
                  <a:pt x="9635702" y="9635702"/>
                </a:lnTo>
                <a:lnTo>
                  <a:pt x="0" y="9635702"/>
                </a:lnTo>
                <a:lnTo>
                  <a:pt x="0" y="0"/>
                </a:lnTo>
                <a:close/>
              </a:path>
            </a:pathLst>
          </a:custGeom>
          <a:blipFill>
            <a:blip r:embed="rId3"/>
            <a:stretch>
              <a:fillRect l="0" t="0" r="0" b="0"/>
            </a:stretch>
          </a:blipFill>
        </p:spPr>
      </p:sp>
      <p:grpSp>
        <p:nvGrpSpPr>
          <p:cNvPr name="Group 4" id="4"/>
          <p:cNvGrpSpPr/>
          <p:nvPr/>
        </p:nvGrpSpPr>
        <p:grpSpPr>
          <a:xfrm rot="0">
            <a:off x="0" y="0"/>
            <a:ext cx="18288000" cy="10287000"/>
            <a:chOff x="0" y="0"/>
            <a:chExt cx="4816593" cy="2709333"/>
          </a:xfrm>
        </p:grpSpPr>
        <p:sp>
          <p:nvSpPr>
            <p:cNvPr name="Freeform 5" id="5"/>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69804"/>
              </a:srgbClr>
            </a:solidFill>
            <a:ln>
              <a:noFill/>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alpha val="69804"/>
                    </a:srgbClr>
                  </a:solidFill>
                  <a:latin typeface="Canva Sans"/>
                </a:rPr>
                <a:t>CRicket Tournament Analysis</a:t>
              </a:r>
            </a:p>
            <a:p>
              <a:pPr algn="ctr">
                <a:lnSpc>
                  <a:spcPts val="2659"/>
                </a:lnSpc>
              </a:pPr>
              <a:r>
                <a:rPr lang="en-US" sz="1899">
                  <a:solidFill>
                    <a:srgbClr val="000000">
                      <a:alpha val="69804"/>
                    </a:srgbClr>
                  </a:solidFill>
                  <a:latin typeface="Canva Sans"/>
                </a:rPr>
                <a:t>CRicket Tournament Analysis</a:t>
              </a:r>
            </a:p>
            <a:p>
              <a:pPr algn="ctr" marL="0" indent="0" lvl="0">
                <a:lnSpc>
                  <a:spcPts val="2659"/>
                </a:lnSpc>
                <a:spcBef>
                  <a:spcPct val="0"/>
                </a:spcBef>
              </a:pPr>
            </a:p>
          </p:txBody>
        </p:sp>
      </p:grpSp>
      <p:grpSp>
        <p:nvGrpSpPr>
          <p:cNvPr name="Group 7" id="7"/>
          <p:cNvGrpSpPr/>
          <p:nvPr/>
        </p:nvGrpSpPr>
        <p:grpSpPr>
          <a:xfrm rot="0">
            <a:off x="1028700" y="1944969"/>
            <a:ext cx="16230600" cy="8016383"/>
            <a:chOff x="0" y="0"/>
            <a:chExt cx="812800" cy="401446"/>
          </a:xfrm>
        </p:grpSpPr>
        <p:sp>
          <p:nvSpPr>
            <p:cNvPr name="Freeform 8" id="8"/>
            <p:cNvSpPr/>
            <p:nvPr/>
          </p:nvSpPr>
          <p:spPr>
            <a:xfrm flipH="false" flipV="false" rot="0">
              <a:off x="0" y="0"/>
              <a:ext cx="812800" cy="401446"/>
            </a:xfrm>
            <a:custGeom>
              <a:avLst/>
              <a:gdLst/>
              <a:ahLst/>
              <a:cxnLst/>
              <a:rect r="r" b="b" t="t" l="l"/>
              <a:pathLst>
                <a:path h="401446" w="812800">
                  <a:moveTo>
                    <a:pt x="0" y="0"/>
                  </a:moveTo>
                  <a:lnTo>
                    <a:pt x="812800" y="0"/>
                  </a:lnTo>
                  <a:lnTo>
                    <a:pt x="812800" y="401446"/>
                  </a:lnTo>
                  <a:lnTo>
                    <a:pt x="0" y="401446"/>
                  </a:lnTo>
                  <a:close/>
                </a:path>
              </a:pathLst>
            </a:custGeom>
            <a:solidFill>
              <a:srgbClr val="FFFFF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aphicFrame>
        <p:nvGraphicFramePr>
          <p:cNvPr name="Table 10" id="10"/>
          <p:cNvGraphicFramePr>
            <a:graphicFrameLocks noGrp="true"/>
          </p:cNvGraphicFramePr>
          <p:nvPr/>
        </p:nvGraphicFramePr>
        <p:xfrm>
          <a:off x="1028700" y="2687332"/>
          <a:ext cx="16230600" cy="7274019"/>
        </p:xfrm>
        <a:graphic>
          <a:graphicData uri="http://schemas.openxmlformats.org/drawingml/2006/table">
            <a:tbl>
              <a:tblPr/>
              <a:tblGrid>
                <a:gridCol w="4906443"/>
                <a:gridCol w="7799633"/>
                <a:gridCol w="3524523"/>
              </a:tblGrid>
              <a:tr h="1051194">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51194">
                <a:tc>
                  <a:txBody>
                    <a:bodyPr anchor="t" rtlCol="false"/>
                    <a:lstStyle/>
                    <a:p>
                      <a:pPr algn="ctr">
                        <a:lnSpc>
                          <a:spcPts val="3640"/>
                        </a:lnSpc>
                        <a:defRPr/>
                      </a:pPr>
                      <a:r>
                        <a:rPr lang="en-US" sz="2600">
                          <a:solidFill>
                            <a:srgbClr val="000000"/>
                          </a:solidFill>
                          <a:latin typeface="Canva Sans Bold"/>
                        </a:rPr>
                        <a:t>Batting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Average runs scored in an inning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&gt;25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4541">
                <a:tc>
                  <a:txBody>
                    <a:bodyPr anchor="t" rtlCol="false"/>
                    <a:lstStyle/>
                    <a:p>
                      <a:pPr algn="ctr">
                        <a:lnSpc>
                          <a:spcPts val="3640"/>
                        </a:lnSpc>
                        <a:defRPr/>
                      </a:pPr>
                      <a:r>
                        <a:rPr lang="en-US" sz="2600">
                          <a:solidFill>
                            <a:srgbClr val="000000"/>
                          </a:solidFill>
                          <a:latin typeface="Canva Sans Bold"/>
                        </a:rPr>
                        <a:t>Strike Rate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No. of runs scored per 100 balls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&gt;140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4541">
                <a:tc>
                  <a:txBody>
                    <a:bodyPr anchor="t" rtlCol="false"/>
                    <a:lstStyle/>
                    <a:p>
                      <a:pPr algn="ctr">
                        <a:lnSpc>
                          <a:spcPts val="3640"/>
                        </a:lnSpc>
                        <a:defRPr/>
                      </a:pPr>
                      <a:r>
                        <a:rPr lang="en-US" sz="2600">
                          <a:solidFill>
                            <a:srgbClr val="000000"/>
                          </a:solidFill>
                          <a:latin typeface="Canva Sans Bold"/>
                        </a:rPr>
                        <a:t>Innings Batted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Total innings batted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51194">
                <a:tc>
                  <a:txBody>
                    <a:bodyPr anchor="t" rtlCol="false"/>
                    <a:lstStyle/>
                    <a:p>
                      <a:pPr algn="ctr">
                        <a:lnSpc>
                          <a:spcPts val="3640"/>
                        </a:lnSpc>
                        <a:defRPr/>
                      </a:pPr>
                      <a:r>
                        <a:rPr lang="en-US" sz="2600">
                          <a:solidFill>
                            <a:srgbClr val="000000"/>
                          </a:solidFill>
                          <a:latin typeface="Canva Sans Bold"/>
                        </a:rPr>
                        <a:t>Boundary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 of runs scored in boundary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&gt;60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51194">
                <a:tc>
                  <a:txBody>
                    <a:bodyPr anchor="t" rtlCol="false"/>
                    <a:lstStyle/>
                    <a:p>
                      <a:pPr algn="ctr">
                        <a:lnSpc>
                          <a:spcPts val="3640"/>
                        </a:lnSpc>
                        <a:defRPr/>
                      </a:pPr>
                      <a:r>
                        <a:rPr lang="en-US" sz="2600">
                          <a:solidFill>
                            <a:srgbClr val="000000"/>
                          </a:solidFill>
                          <a:latin typeface="Canva Sans Bold"/>
                        </a:rPr>
                        <a:t>Batting Position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Position at which the batter played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&gt;4 &amp; &lt;=7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0160">
                <a:tc>
                  <a:txBody>
                    <a:bodyPr anchor="t" rtlCol="false"/>
                    <a:lstStyle/>
                    <a:p>
                      <a:pPr algn="ctr">
                        <a:lnSpc>
                          <a:spcPts val="3640"/>
                        </a:lnSpc>
                        <a:defRPr/>
                      </a:pPr>
                      <a:r>
                        <a:rPr lang="en-US" sz="2600">
                          <a:solidFill>
                            <a:srgbClr val="000000"/>
                          </a:solidFill>
                          <a:latin typeface="Canva Sans Bold"/>
                        </a:rPr>
                        <a:t>Average Balls Faced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Average balls faced by the batter in an inning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1" id="11"/>
          <p:cNvSpPr txBox="true"/>
          <p:nvPr/>
        </p:nvSpPr>
        <p:spPr>
          <a:xfrm rot="0">
            <a:off x="3549507" y="388535"/>
            <a:ext cx="11188986" cy="2298797"/>
          </a:xfrm>
          <a:prstGeom prst="rect">
            <a:avLst/>
          </a:prstGeom>
        </p:spPr>
        <p:txBody>
          <a:bodyPr anchor="t" rtlCol="false" tIns="0" lIns="0" bIns="0" rIns="0">
            <a:spAutoFit/>
          </a:bodyPr>
          <a:lstStyle/>
          <a:p>
            <a:pPr algn="ctr">
              <a:lnSpc>
                <a:spcPts val="9401"/>
              </a:lnSpc>
            </a:pPr>
            <a:r>
              <a:rPr lang="en-US" sz="5311">
                <a:solidFill>
                  <a:srgbClr val="000000"/>
                </a:solidFill>
                <a:latin typeface="League Spartan"/>
              </a:rPr>
              <a:t>PLAYER SELECTION CRITERIA</a:t>
            </a:r>
          </a:p>
          <a:p>
            <a:pPr algn="ctr">
              <a:lnSpc>
                <a:spcPts val="9401"/>
              </a:lnSpc>
            </a:pPr>
          </a:p>
        </p:txBody>
      </p:sp>
      <p:sp>
        <p:nvSpPr>
          <p:cNvPr name="TextBox 12" id="12"/>
          <p:cNvSpPr txBox="true"/>
          <p:nvPr/>
        </p:nvSpPr>
        <p:spPr>
          <a:xfrm rot="0">
            <a:off x="8493922" y="1862703"/>
            <a:ext cx="2333014" cy="824629"/>
          </a:xfrm>
          <a:prstGeom prst="rect">
            <a:avLst/>
          </a:prstGeom>
        </p:spPr>
        <p:txBody>
          <a:bodyPr anchor="t" rtlCol="false" tIns="0" lIns="0" bIns="0" rIns="0">
            <a:spAutoFit/>
          </a:bodyPr>
          <a:lstStyle/>
          <a:p>
            <a:pPr>
              <a:lnSpc>
                <a:spcPts val="6272"/>
              </a:lnSpc>
            </a:pPr>
            <a:r>
              <a:rPr lang="en-US" sz="3920">
                <a:solidFill>
                  <a:srgbClr val="004AAD"/>
                </a:solidFill>
                <a:latin typeface="Arial Bold"/>
              </a:rPr>
              <a:t>FINISHER</a:t>
            </a:r>
          </a:p>
        </p:txBody>
      </p:sp>
      <p:sp>
        <p:nvSpPr>
          <p:cNvPr name="TextBox 13" id="13"/>
          <p:cNvSpPr txBox="true"/>
          <p:nvPr/>
        </p:nvSpPr>
        <p:spPr>
          <a:xfrm rot="0">
            <a:off x="2516650" y="2888436"/>
            <a:ext cx="2065715" cy="606965"/>
          </a:xfrm>
          <a:prstGeom prst="rect">
            <a:avLst/>
          </a:prstGeom>
        </p:spPr>
        <p:txBody>
          <a:bodyPr anchor="t" rtlCol="false" tIns="0" lIns="0" bIns="0" rIns="0">
            <a:spAutoFit/>
          </a:bodyPr>
          <a:lstStyle/>
          <a:p>
            <a:pPr>
              <a:lnSpc>
                <a:spcPts val="4583"/>
              </a:lnSpc>
            </a:pPr>
            <a:r>
              <a:rPr lang="en-US" sz="2864">
                <a:solidFill>
                  <a:srgbClr val="FF914D"/>
                </a:solidFill>
                <a:latin typeface="Arial Bold"/>
              </a:rPr>
              <a:t>Parameters</a:t>
            </a:r>
          </a:p>
        </p:txBody>
      </p:sp>
      <p:sp>
        <p:nvSpPr>
          <p:cNvPr name="TextBox 14" id="14"/>
          <p:cNvSpPr txBox="true"/>
          <p:nvPr/>
        </p:nvSpPr>
        <p:spPr>
          <a:xfrm rot="0">
            <a:off x="8627571" y="2888436"/>
            <a:ext cx="2065715" cy="606965"/>
          </a:xfrm>
          <a:prstGeom prst="rect">
            <a:avLst/>
          </a:prstGeom>
        </p:spPr>
        <p:txBody>
          <a:bodyPr anchor="t" rtlCol="false" tIns="0" lIns="0" bIns="0" rIns="0">
            <a:spAutoFit/>
          </a:bodyPr>
          <a:lstStyle/>
          <a:p>
            <a:pPr>
              <a:lnSpc>
                <a:spcPts val="4583"/>
              </a:lnSpc>
            </a:pPr>
            <a:r>
              <a:rPr lang="en-US" sz="2864">
                <a:solidFill>
                  <a:srgbClr val="FF914D"/>
                </a:solidFill>
                <a:latin typeface="Arial Bold"/>
              </a:rPr>
              <a:t>Description</a:t>
            </a:r>
          </a:p>
        </p:txBody>
      </p:sp>
      <p:sp>
        <p:nvSpPr>
          <p:cNvPr name="TextBox 15" id="15"/>
          <p:cNvSpPr txBox="true"/>
          <p:nvPr/>
        </p:nvSpPr>
        <p:spPr>
          <a:xfrm rot="0">
            <a:off x="14738493" y="2888436"/>
            <a:ext cx="1508942" cy="606965"/>
          </a:xfrm>
          <a:prstGeom prst="rect">
            <a:avLst/>
          </a:prstGeom>
        </p:spPr>
        <p:txBody>
          <a:bodyPr anchor="t" rtlCol="false" tIns="0" lIns="0" bIns="0" rIns="0">
            <a:spAutoFit/>
          </a:bodyPr>
          <a:lstStyle/>
          <a:p>
            <a:pPr>
              <a:lnSpc>
                <a:spcPts val="4583"/>
              </a:lnSpc>
            </a:pPr>
            <a:r>
              <a:rPr lang="en-US" sz="2864">
                <a:solidFill>
                  <a:srgbClr val="FF914D"/>
                </a:solidFill>
                <a:latin typeface="Arial Bold"/>
              </a:rPr>
              <a:t>Criteria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73" r="3673" b="0"/>
          <a:stretch>
            <a:fillRect/>
          </a:stretch>
        </p:blipFill>
        <p:spPr>
          <a:xfrm flipH="false" flipV="false">
            <a:off x="0" y="0"/>
            <a:ext cx="18288000" cy="10287000"/>
          </a:xfrm>
          <a:prstGeom prst="rect">
            <a:avLst/>
          </a:prstGeom>
        </p:spPr>
      </p:pic>
      <p:sp>
        <p:nvSpPr>
          <p:cNvPr name="Freeform 3" id="3"/>
          <p:cNvSpPr/>
          <p:nvPr/>
        </p:nvSpPr>
        <p:spPr>
          <a:xfrm flipH="false" flipV="false" rot="0">
            <a:off x="4326149" y="325649"/>
            <a:ext cx="9635703" cy="9635703"/>
          </a:xfrm>
          <a:custGeom>
            <a:avLst/>
            <a:gdLst/>
            <a:ahLst/>
            <a:cxnLst/>
            <a:rect r="r" b="b" t="t" l="l"/>
            <a:pathLst>
              <a:path h="9635703" w="9635703">
                <a:moveTo>
                  <a:pt x="0" y="0"/>
                </a:moveTo>
                <a:lnTo>
                  <a:pt x="9635702" y="0"/>
                </a:lnTo>
                <a:lnTo>
                  <a:pt x="9635702" y="9635702"/>
                </a:lnTo>
                <a:lnTo>
                  <a:pt x="0" y="9635702"/>
                </a:lnTo>
                <a:lnTo>
                  <a:pt x="0" y="0"/>
                </a:lnTo>
                <a:close/>
              </a:path>
            </a:pathLst>
          </a:custGeom>
          <a:blipFill>
            <a:blip r:embed="rId3"/>
            <a:stretch>
              <a:fillRect l="0" t="0" r="0" b="0"/>
            </a:stretch>
          </a:blipFill>
        </p:spPr>
      </p:sp>
      <p:grpSp>
        <p:nvGrpSpPr>
          <p:cNvPr name="Group 4" id="4"/>
          <p:cNvGrpSpPr/>
          <p:nvPr/>
        </p:nvGrpSpPr>
        <p:grpSpPr>
          <a:xfrm rot="0">
            <a:off x="0" y="0"/>
            <a:ext cx="18288000" cy="10287000"/>
            <a:chOff x="0" y="0"/>
            <a:chExt cx="4816593" cy="2709333"/>
          </a:xfrm>
        </p:grpSpPr>
        <p:sp>
          <p:nvSpPr>
            <p:cNvPr name="Freeform 5" id="5"/>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69804"/>
              </a:srgbClr>
            </a:solidFill>
            <a:ln>
              <a:noFill/>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alpha val="69804"/>
                    </a:srgbClr>
                  </a:solidFill>
                  <a:latin typeface="Canva Sans"/>
                </a:rPr>
                <a:t>CRicket Tournament Analysis</a:t>
              </a:r>
            </a:p>
            <a:p>
              <a:pPr algn="ctr">
                <a:lnSpc>
                  <a:spcPts val="2659"/>
                </a:lnSpc>
              </a:pPr>
              <a:r>
                <a:rPr lang="en-US" sz="1899">
                  <a:solidFill>
                    <a:srgbClr val="000000">
                      <a:alpha val="69804"/>
                    </a:srgbClr>
                  </a:solidFill>
                  <a:latin typeface="Canva Sans"/>
                </a:rPr>
                <a:t>CRicket Tournament Analysis</a:t>
              </a:r>
            </a:p>
            <a:p>
              <a:pPr algn="ctr" marL="0" indent="0" lvl="0">
                <a:lnSpc>
                  <a:spcPts val="2659"/>
                </a:lnSpc>
                <a:spcBef>
                  <a:spcPct val="0"/>
                </a:spcBef>
              </a:pPr>
            </a:p>
          </p:txBody>
        </p:sp>
      </p:grpSp>
      <p:grpSp>
        <p:nvGrpSpPr>
          <p:cNvPr name="Group 7" id="7"/>
          <p:cNvGrpSpPr/>
          <p:nvPr/>
        </p:nvGrpSpPr>
        <p:grpSpPr>
          <a:xfrm rot="0">
            <a:off x="1028700" y="1944969"/>
            <a:ext cx="16230600" cy="8016383"/>
            <a:chOff x="0" y="0"/>
            <a:chExt cx="812800" cy="401446"/>
          </a:xfrm>
        </p:grpSpPr>
        <p:sp>
          <p:nvSpPr>
            <p:cNvPr name="Freeform 8" id="8"/>
            <p:cNvSpPr/>
            <p:nvPr/>
          </p:nvSpPr>
          <p:spPr>
            <a:xfrm flipH="false" flipV="false" rot="0">
              <a:off x="0" y="0"/>
              <a:ext cx="812800" cy="401446"/>
            </a:xfrm>
            <a:custGeom>
              <a:avLst/>
              <a:gdLst/>
              <a:ahLst/>
              <a:cxnLst/>
              <a:rect r="r" b="b" t="t" l="l"/>
              <a:pathLst>
                <a:path h="401446" w="812800">
                  <a:moveTo>
                    <a:pt x="0" y="0"/>
                  </a:moveTo>
                  <a:lnTo>
                    <a:pt x="812800" y="0"/>
                  </a:lnTo>
                  <a:lnTo>
                    <a:pt x="812800" y="401446"/>
                  </a:lnTo>
                  <a:lnTo>
                    <a:pt x="0" y="401446"/>
                  </a:lnTo>
                  <a:close/>
                </a:path>
              </a:pathLst>
            </a:custGeom>
            <a:solidFill>
              <a:srgbClr val="FFFFF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aphicFrame>
        <p:nvGraphicFramePr>
          <p:cNvPr name="Table 10" id="10"/>
          <p:cNvGraphicFramePr>
            <a:graphicFrameLocks noGrp="true"/>
          </p:cNvGraphicFramePr>
          <p:nvPr/>
        </p:nvGraphicFramePr>
        <p:xfrm>
          <a:off x="1028700" y="2687332"/>
          <a:ext cx="16230600" cy="7274019"/>
        </p:xfrm>
        <a:graphic>
          <a:graphicData uri="http://schemas.openxmlformats.org/drawingml/2006/table">
            <a:tbl>
              <a:tblPr/>
              <a:tblGrid>
                <a:gridCol w="4906443"/>
                <a:gridCol w="7799633"/>
                <a:gridCol w="3524523"/>
              </a:tblGrid>
              <a:tr h="1051194">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51194">
                <a:tc>
                  <a:txBody>
                    <a:bodyPr anchor="t" rtlCol="false"/>
                    <a:lstStyle/>
                    <a:p>
                      <a:pPr algn="ctr">
                        <a:lnSpc>
                          <a:spcPts val="3640"/>
                        </a:lnSpc>
                        <a:defRPr/>
                      </a:pPr>
                      <a:r>
                        <a:rPr lang="en-US" sz="2600">
                          <a:solidFill>
                            <a:srgbClr val="000000"/>
                          </a:solidFill>
                          <a:latin typeface="Canva Sans Bold"/>
                        </a:rPr>
                        <a:t>Batting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Average runs scored in an inning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&gt;15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4541">
                <a:tc>
                  <a:txBody>
                    <a:bodyPr anchor="t" rtlCol="false"/>
                    <a:lstStyle/>
                    <a:p>
                      <a:pPr algn="ctr">
                        <a:lnSpc>
                          <a:spcPts val="3640"/>
                        </a:lnSpc>
                        <a:defRPr/>
                      </a:pPr>
                      <a:r>
                        <a:rPr lang="en-US" sz="2600">
                          <a:solidFill>
                            <a:srgbClr val="000000"/>
                          </a:solidFill>
                          <a:latin typeface="Canva Sans Bold"/>
                        </a:rPr>
                        <a:t>Strike Rate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No. of runs scored per 100 balls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&gt;140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4541">
                <a:tc>
                  <a:txBody>
                    <a:bodyPr anchor="t" rtlCol="false"/>
                    <a:lstStyle/>
                    <a:p>
                      <a:pPr algn="ctr">
                        <a:lnSpc>
                          <a:spcPts val="3640"/>
                        </a:lnSpc>
                        <a:defRPr/>
                      </a:pPr>
                      <a:r>
                        <a:rPr lang="en-US" sz="2600">
                          <a:solidFill>
                            <a:srgbClr val="000000"/>
                          </a:solidFill>
                          <a:latin typeface="Canva Sans Bold"/>
                        </a:rPr>
                        <a:t>Innings Batted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Total innings batted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51194">
                <a:tc>
                  <a:txBody>
                    <a:bodyPr anchor="t" rtlCol="false"/>
                    <a:lstStyle/>
                    <a:p>
                      <a:pPr algn="ctr">
                        <a:lnSpc>
                          <a:spcPts val="3640"/>
                        </a:lnSpc>
                        <a:defRPr/>
                      </a:pPr>
                      <a:r>
                        <a:rPr lang="en-US" sz="2600">
                          <a:solidFill>
                            <a:srgbClr val="000000"/>
                          </a:solidFill>
                          <a:latin typeface="Canva Sans Bold"/>
                        </a:rPr>
                        <a:t>Innings Bowled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Total innings bowled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51194">
                <a:tc>
                  <a:txBody>
                    <a:bodyPr anchor="t" rtlCol="false"/>
                    <a:lstStyle/>
                    <a:p>
                      <a:pPr algn="ctr">
                        <a:lnSpc>
                          <a:spcPts val="3640"/>
                        </a:lnSpc>
                        <a:defRPr/>
                      </a:pPr>
                      <a:r>
                        <a:rPr lang="en-US" sz="2600">
                          <a:solidFill>
                            <a:srgbClr val="000000"/>
                          </a:solidFill>
                          <a:latin typeface="Canva Sans Bold"/>
                        </a:rPr>
                        <a:t>Bowling Economy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Average runs allowed per over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&lt;8.5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0160">
                <a:tc>
                  <a:txBody>
                    <a:bodyPr anchor="t" rtlCol="false"/>
                    <a:lstStyle/>
                    <a:p>
                      <a:pPr algn="ctr">
                        <a:lnSpc>
                          <a:spcPts val="3640"/>
                        </a:lnSpc>
                        <a:defRPr/>
                      </a:pPr>
                      <a:r>
                        <a:rPr lang="en-US" sz="2600">
                          <a:solidFill>
                            <a:srgbClr val="000000"/>
                          </a:solidFill>
                          <a:latin typeface="Canva Sans Bold"/>
                        </a:rPr>
                        <a:t>Bowling Strike Rate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Average no. of balls required to take a wicket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&lt;20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1" id="11"/>
          <p:cNvSpPr txBox="true"/>
          <p:nvPr/>
        </p:nvSpPr>
        <p:spPr>
          <a:xfrm rot="0">
            <a:off x="3549507" y="388535"/>
            <a:ext cx="11188986" cy="2298797"/>
          </a:xfrm>
          <a:prstGeom prst="rect">
            <a:avLst/>
          </a:prstGeom>
        </p:spPr>
        <p:txBody>
          <a:bodyPr anchor="t" rtlCol="false" tIns="0" lIns="0" bIns="0" rIns="0">
            <a:spAutoFit/>
          </a:bodyPr>
          <a:lstStyle/>
          <a:p>
            <a:pPr algn="ctr">
              <a:lnSpc>
                <a:spcPts val="9401"/>
              </a:lnSpc>
            </a:pPr>
            <a:r>
              <a:rPr lang="en-US" sz="5311">
                <a:solidFill>
                  <a:srgbClr val="000000"/>
                </a:solidFill>
                <a:latin typeface="League Spartan"/>
              </a:rPr>
              <a:t>PLAYER SELECTION CRITERIA</a:t>
            </a:r>
          </a:p>
          <a:p>
            <a:pPr algn="ctr">
              <a:lnSpc>
                <a:spcPts val="9401"/>
              </a:lnSpc>
            </a:pPr>
          </a:p>
        </p:txBody>
      </p:sp>
      <p:sp>
        <p:nvSpPr>
          <p:cNvPr name="TextBox 12" id="12"/>
          <p:cNvSpPr txBox="true"/>
          <p:nvPr/>
        </p:nvSpPr>
        <p:spPr>
          <a:xfrm rot="0">
            <a:off x="7592480" y="1862703"/>
            <a:ext cx="4135897" cy="824629"/>
          </a:xfrm>
          <a:prstGeom prst="rect">
            <a:avLst/>
          </a:prstGeom>
        </p:spPr>
        <p:txBody>
          <a:bodyPr anchor="t" rtlCol="false" tIns="0" lIns="0" bIns="0" rIns="0">
            <a:spAutoFit/>
          </a:bodyPr>
          <a:lstStyle/>
          <a:p>
            <a:pPr>
              <a:lnSpc>
                <a:spcPts val="6272"/>
              </a:lnSpc>
            </a:pPr>
            <a:r>
              <a:rPr lang="en-US" sz="3920">
                <a:solidFill>
                  <a:srgbClr val="004AAD"/>
                </a:solidFill>
                <a:latin typeface="Arial Bold"/>
              </a:rPr>
              <a:t>ALL-AROUNDER</a:t>
            </a:r>
          </a:p>
        </p:txBody>
      </p:sp>
      <p:sp>
        <p:nvSpPr>
          <p:cNvPr name="TextBox 13" id="13"/>
          <p:cNvSpPr txBox="true"/>
          <p:nvPr/>
        </p:nvSpPr>
        <p:spPr>
          <a:xfrm rot="0">
            <a:off x="2516650" y="2888436"/>
            <a:ext cx="2065715" cy="606965"/>
          </a:xfrm>
          <a:prstGeom prst="rect">
            <a:avLst/>
          </a:prstGeom>
        </p:spPr>
        <p:txBody>
          <a:bodyPr anchor="t" rtlCol="false" tIns="0" lIns="0" bIns="0" rIns="0">
            <a:spAutoFit/>
          </a:bodyPr>
          <a:lstStyle/>
          <a:p>
            <a:pPr>
              <a:lnSpc>
                <a:spcPts val="4583"/>
              </a:lnSpc>
            </a:pPr>
            <a:r>
              <a:rPr lang="en-US" sz="2864">
                <a:solidFill>
                  <a:srgbClr val="FF914D"/>
                </a:solidFill>
                <a:latin typeface="Arial Bold"/>
              </a:rPr>
              <a:t>Parameters</a:t>
            </a:r>
          </a:p>
        </p:txBody>
      </p:sp>
      <p:sp>
        <p:nvSpPr>
          <p:cNvPr name="TextBox 14" id="14"/>
          <p:cNvSpPr txBox="true"/>
          <p:nvPr/>
        </p:nvSpPr>
        <p:spPr>
          <a:xfrm rot="0">
            <a:off x="8627571" y="2888436"/>
            <a:ext cx="2065715" cy="606965"/>
          </a:xfrm>
          <a:prstGeom prst="rect">
            <a:avLst/>
          </a:prstGeom>
        </p:spPr>
        <p:txBody>
          <a:bodyPr anchor="t" rtlCol="false" tIns="0" lIns="0" bIns="0" rIns="0">
            <a:spAutoFit/>
          </a:bodyPr>
          <a:lstStyle/>
          <a:p>
            <a:pPr>
              <a:lnSpc>
                <a:spcPts val="4583"/>
              </a:lnSpc>
            </a:pPr>
            <a:r>
              <a:rPr lang="en-US" sz="2864">
                <a:solidFill>
                  <a:srgbClr val="FF914D"/>
                </a:solidFill>
                <a:latin typeface="Arial Bold"/>
              </a:rPr>
              <a:t>Description</a:t>
            </a:r>
          </a:p>
        </p:txBody>
      </p:sp>
      <p:sp>
        <p:nvSpPr>
          <p:cNvPr name="TextBox 15" id="15"/>
          <p:cNvSpPr txBox="true"/>
          <p:nvPr/>
        </p:nvSpPr>
        <p:spPr>
          <a:xfrm rot="0">
            <a:off x="14897571" y="2888436"/>
            <a:ext cx="1482429" cy="606965"/>
          </a:xfrm>
          <a:prstGeom prst="rect">
            <a:avLst/>
          </a:prstGeom>
        </p:spPr>
        <p:txBody>
          <a:bodyPr anchor="t" rtlCol="false" tIns="0" lIns="0" bIns="0" rIns="0">
            <a:spAutoFit/>
          </a:bodyPr>
          <a:lstStyle/>
          <a:p>
            <a:pPr>
              <a:lnSpc>
                <a:spcPts val="4583"/>
              </a:lnSpc>
            </a:pPr>
            <a:r>
              <a:rPr lang="en-US" sz="2864">
                <a:solidFill>
                  <a:srgbClr val="FF914D"/>
                </a:solidFill>
                <a:latin typeface="Arial Bold"/>
              </a:rPr>
              <a:t>Criteria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73" r="3673" b="0"/>
          <a:stretch>
            <a:fillRect/>
          </a:stretch>
        </p:blipFill>
        <p:spPr>
          <a:xfrm flipH="false" flipV="false">
            <a:off x="0" y="0"/>
            <a:ext cx="18288000" cy="10287000"/>
          </a:xfrm>
          <a:prstGeom prst="rect">
            <a:avLst/>
          </a:prstGeom>
        </p:spPr>
      </p:pic>
      <p:sp>
        <p:nvSpPr>
          <p:cNvPr name="Freeform 3" id="3"/>
          <p:cNvSpPr/>
          <p:nvPr/>
        </p:nvSpPr>
        <p:spPr>
          <a:xfrm flipH="false" flipV="false" rot="0">
            <a:off x="4326149" y="325649"/>
            <a:ext cx="9635703" cy="9635703"/>
          </a:xfrm>
          <a:custGeom>
            <a:avLst/>
            <a:gdLst/>
            <a:ahLst/>
            <a:cxnLst/>
            <a:rect r="r" b="b" t="t" l="l"/>
            <a:pathLst>
              <a:path h="9635703" w="9635703">
                <a:moveTo>
                  <a:pt x="0" y="0"/>
                </a:moveTo>
                <a:lnTo>
                  <a:pt x="9635702" y="0"/>
                </a:lnTo>
                <a:lnTo>
                  <a:pt x="9635702" y="9635702"/>
                </a:lnTo>
                <a:lnTo>
                  <a:pt x="0" y="9635702"/>
                </a:lnTo>
                <a:lnTo>
                  <a:pt x="0" y="0"/>
                </a:lnTo>
                <a:close/>
              </a:path>
            </a:pathLst>
          </a:custGeom>
          <a:blipFill>
            <a:blip r:embed="rId3"/>
            <a:stretch>
              <a:fillRect l="0" t="0" r="0" b="0"/>
            </a:stretch>
          </a:blipFill>
        </p:spPr>
      </p:sp>
      <p:grpSp>
        <p:nvGrpSpPr>
          <p:cNvPr name="Group 4" id="4"/>
          <p:cNvGrpSpPr/>
          <p:nvPr/>
        </p:nvGrpSpPr>
        <p:grpSpPr>
          <a:xfrm rot="0">
            <a:off x="0" y="0"/>
            <a:ext cx="18288000" cy="10287000"/>
            <a:chOff x="0" y="0"/>
            <a:chExt cx="4816593" cy="2709333"/>
          </a:xfrm>
        </p:grpSpPr>
        <p:sp>
          <p:nvSpPr>
            <p:cNvPr name="Freeform 5" id="5"/>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69804"/>
              </a:srgbClr>
            </a:solidFill>
            <a:ln>
              <a:noFill/>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alpha val="69804"/>
                    </a:srgbClr>
                  </a:solidFill>
                  <a:latin typeface="Canva Sans"/>
                </a:rPr>
                <a:t>CRicket Tournament Analysis</a:t>
              </a:r>
            </a:p>
            <a:p>
              <a:pPr algn="ctr">
                <a:lnSpc>
                  <a:spcPts val="2659"/>
                </a:lnSpc>
              </a:pPr>
              <a:r>
                <a:rPr lang="en-US" sz="1899">
                  <a:solidFill>
                    <a:srgbClr val="000000">
                      <a:alpha val="69804"/>
                    </a:srgbClr>
                  </a:solidFill>
                  <a:latin typeface="Canva Sans"/>
                </a:rPr>
                <a:t>CRicket Tournament Analysis</a:t>
              </a:r>
            </a:p>
            <a:p>
              <a:pPr algn="ctr" marL="0" indent="0" lvl="0">
                <a:lnSpc>
                  <a:spcPts val="2659"/>
                </a:lnSpc>
                <a:spcBef>
                  <a:spcPct val="0"/>
                </a:spcBef>
              </a:pPr>
            </a:p>
          </p:txBody>
        </p:sp>
      </p:grpSp>
      <p:grpSp>
        <p:nvGrpSpPr>
          <p:cNvPr name="Group 7" id="7"/>
          <p:cNvGrpSpPr/>
          <p:nvPr/>
        </p:nvGrpSpPr>
        <p:grpSpPr>
          <a:xfrm rot="0">
            <a:off x="1028700" y="1944969"/>
            <a:ext cx="16230600" cy="8016383"/>
            <a:chOff x="0" y="0"/>
            <a:chExt cx="812800" cy="401446"/>
          </a:xfrm>
        </p:grpSpPr>
        <p:sp>
          <p:nvSpPr>
            <p:cNvPr name="Freeform 8" id="8"/>
            <p:cNvSpPr/>
            <p:nvPr/>
          </p:nvSpPr>
          <p:spPr>
            <a:xfrm flipH="false" flipV="false" rot="0">
              <a:off x="0" y="0"/>
              <a:ext cx="812800" cy="401446"/>
            </a:xfrm>
            <a:custGeom>
              <a:avLst/>
              <a:gdLst/>
              <a:ahLst/>
              <a:cxnLst/>
              <a:rect r="r" b="b" t="t" l="l"/>
              <a:pathLst>
                <a:path h="401446" w="812800">
                  <a:moveTo>
                    <a:pt x="0" y="0"/>
                  </a:moveTo>
                  <a:lnTo>
                    <a:pt x="812800" y="0"/>
                  </a:lnTo>
                  <a:lnTo>
                    <a:pt x="812800" y="401446"/>
                  </a:lnTo>
                  <a:lnTo>
                    <a:pt x="0" y="401446"/>
                  </a:lnTo>
                  <a:close/>
                </a:path>
              </a:pathLst>
            </a:custGeom>
            <a:solidFill>
              <a:srgbClr val="FFFFF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aphicFrame>
        <p:nvGraphicFramePr>
          <p:cNvPr name="Table 10" id="10"/>
          <p:cNvGraphicFramePr>
            <a:graphicFrameLocks noGrp="true"/>
          </p:cNvGraphicFramePr>
          <p:nvPr/>
        </p:nvGraphicFramePr>
        <p:xfrm>
          <a:off x="988931" y="2687332"/>
          <a:ext cx="16310139" cy="7274019"/>
        </p:xfrm>
        <a:graphic>
          <a:graphicData uri="http://schemas.openxmlformats.org/drawingml/2006/table">
            <a:tbl>
              <a:tblPr/>
              <a:tblGrid>
                <a:gridCol w="4932962"/>
                <a:gridCol w="7826119"/>
                <a:gridCol w="3551058"/>
              </a:tblGrid>
              <a:tr h="804313">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38365">
                <a:tc>
                  <a:txBody>
                    <a:bodyPr anchor="t" rtlCol="false"/>
                    <a:lstStyle/>
                    <a:p>
                      <a:pPr algn="ctr">
                        <a:lnSpc>
                          <a:spcPts val="3640"/>
                        </a:lnSpc>
                        <a:defRPr/>
                      </a:pPr>
                      <a:r>
                        <a:rPr lang="en-US" sz="2600">
                          <a:solidFill>
                            <a:srgbClr val="000000"/>
                          </a:solidFill>
                          <a:latin typeface="Canva Sans Bold"/>
                        </a:rPr>
                        <a:t>Bowling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No. of runs allowed per wicket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&lt;20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38365">
                <a:tc>
                  <a:txBody>
                    <a:bodyPr anchor="t" rtlCol="false"/>
                    <a:lstStyle/>
                    <a:p>
                      <a:pPr algn="ctr">
                        <a:lnSpc>
                          <a:spcPts val="3640"/>
                        </a:lnSpc>
                        <a:defRPr/>
                      </a:pPr>
                      <a:r>
                        <a:rPr lang="en-US" sz="2600">
                          <a:solidFill>
                            <a:srgbClr val="000000"/>
                          </a:solidFill>
                          <a:latin typeface="Canva Sans Bold"/>
                        </a:rPr>
                        <a:t>Dot Ball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 of dot balls bowled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97972">
                <a:tc>
                  <a:txBody>
                    <a:bodyPr anchor="t" rtlCol="false"/>
                    <a:lstStyle/>
                    <a:p>
                      <a:pPr algn="ctr">
                        <a:lnSpc>
                          <a:spcPts val="3640"/>
                        </a:lnSpc>
                        <a:defRPr/>
                      </a:pPr>
                      <a:r>
                        <a:rPr lang="en-US" sz="2600">
                          <a:solidFill>
                            <a:srgbClr val="000000"/>
                          </a:solidFill>
                          <a:latin typeface="Canva Sans Bold"/>
                        </a:rPr>
                        <a:t>Bowling Style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Bowling style of player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 “%Fast%” or “%Medium”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04863">
                <a:tc>
                  <a:txBody>
                    <a:bodyPr anchor="t" rtlCol="false"/>
                    <a:lstStyle/>
                    <a:p>
                      <a:pPr algn="ctr">
                        <a:lnSpc>
                          <a:spcPts val="3640"/>
                        </a:lnSpc>
                        <a:defRPr/>
                      </a:pPr>
                      <a:r>
                        <a:rPr lang="en-US" sz="2600">
                          <a:solidFill>
                            <a:srgbClr val="000000"/>
                          </a:solidFill>
                          <a:latin typeface="Canva Sans Bold"/>
                        </a:rPr>
                        <a:t>Innings Bowled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Total innings bowled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&gt;6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04863">
                <a:tc>
                  <a:txBody>
                    <a:bodyPr anchor="t" rtlCol="false"/>
                    <a:lstStyle/>
                    <a:p>
                      <a:pPr algn="ctr">
                        <a:lnSpc>
                          <a:spcPts val="3640"/>
                        </a:lnSpc>
                        <a:defRPr/>
                      </a:pPr>
                      <a:r>
                        <a:rPr lang="en-US" sz="2600">
                          <a:solidFill>
                            <a:srgbClr val="000000"/>
                          </a:solidFill>
                          <a:latin typeface="Canva Sans Bold"/>
                        </a:rPr>
                        <a:t>Bowling Economy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Average runs allowed per over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&lt;8.5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85278">
                <a:tc>
                  <a:txBody>
                    <a:bodyPr anchor="t" rtlCol="false"/>
                    <a:lstStyle/>
                    <a:p>
                      <a:pPr algn="ctr">
                        <a:lnSpc>
                          <a:spcPts val="3640"/>
                        </a:lnSpc>
                        <a:defRPr/>
                      </a:pPr>
                      <a:r>
                        <a:rPr lang="en-US" sz="2600">
                          <a:solidFill>
                            <a:srgbClr val="000000"/>
                          </a:solidFill>
                          <a:latin typeface="Canva Sans Bold"/>
                        </a:rPr>
                        <a:t>Bowling Strike Rate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Average no. of balls required to take a wicket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Canva Sans Bold"/>
                        </a:rPr>
                        <a:t>&lt;16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1" id="11"/>
          <p:cNvSpPr txBox="true"/>
          <p:nvPr/>
        </p:nvSpPr>
        <p:spPr>
          <a:xfrm rot="0">
            <a:off x="3549507" y="388535"/>
            <a:ext cx="11188986" cy="2298797"/>
          </a:xfrm>
          <a:prstGeom prst="rect">
            <a:avLst/>
          </a:prstGeom>
        </p:spPr>
        <p:txBody>
          <a:bodyPr anchor="t" rtlCol="false" tIns="0" lIns="0" bIns="0" rIns="0">
            <a:spAutoFit/>
          </a:bodyPr>
          <a:lstStyle/>
          <a:p>
            <a:pPr algn="ctr">
              <a:lnSpc>
                <a:spcPts val="9401"/>
              </a:lnSpc>
            </a:pPr>
            <a:r>
              <a:rPr lang="en-US" sz="5311">
                <a:solidFill>
                  <a:srgbClr val="000000"/>
                </a:solidFill>
                <a:latin typeface="League Spartan"/>
              </a:rPr>
              <a:t>PLAYER SELECTION CRITERIA</a:t>
            </a:r>
          </a:p>
          <a:p>
            <a:pPr algn="ctr">
              <a:lnSpc>
                <a:spcPts val="9401"/>
              </a:lnSpc>
            </a:pPr>
          </a:p>
        </p:txBody>
      </p:sp>
      <p:sp>
        <p:nvSpPr>
          <p:cNvPr name="TextBox 12" id="12"/>
          <p:cNvSpPr txBox="true"/>
          <p:nvPr/>
        </p:nvSpPr>
        <p:spPr>
          <a:xfrm rot="0">
            <a:off x="6279929" y="1862703"/>
            <a:ext cx="6761000" cy="824629"/>
          </a:xfrm>
          <a:prstGeom prst="rect">
            <a:avLst/>
          </a:prstGeom>
        </p:spPr>
        <p:txBody>
          <a:bodyPr anchor="t" rtlCol="false" tIns="0" lIns="0" bIns="0" rIns="0">
            <a:spAutoFit/>
          </a:bodyPr>
          <a:lstStyle/>
          <a:p>
            <a:pPr>
              <a:lnSpc>
                <a:spcPts val="6272"/>
              </a:lnSpc>
            </a:pPr>
            <a:r>
              <a:rPr lang="en-US" sz="3920">
                <a:solidFill>
                  <a:srgbClr val="004AAD"/>
                </a:solidFill>
                <a:latin typeface="Arial Bold"/>
              </a:rPr>
              <a:t>FAST &amp; MEDIUM BOWLER</a:t>
            </a:r>
          </a:p>
        </p:txBody>
      </p:sp>
      <p:sp>
        <p:nvSpPr>
          <p:cNvPr name="TextBox 13" id="13"/>
          <p:cNvSpPr txBox="true"/>
          <p:nvPr/>
        </p:nvSpPr>
        <p:spPr>
          <a:xfrm rot="0">
            <a:off x="2516650" y="2755871"/>
            <a:ext cx="2065715" cy="606965"/>
          </a:xfrm>
          <a:prstGeom prst="rect">
            <a:avLst/>
          </a:prstGeom>
        </p:spPr>
        <p:txBody>
          <a:bodyPr anchor="t" rtlCol="false" tIns="0" lIns="0" bIns="0" rIns="0">
            <a:spAutoFit/>
          </a:bodyPr>
          <a:lstStyle/>
          <a:p>
            <a:pPr>
              <a:lnSpc>
                <a:spcPts val="4583"/>
              </a:lnSpc>
            </a:pPr>
            <a:r>
              <a:rPr lang="en-US" sz="2864">
                <a:solidFill>
                  <a:srgbClr val="FF914D"/>
                </a:solidFill>
                <a:latin typeface="Arial Bold"/>
              </a:rPr>
              <a:t>Parameters</a:t>
            </a:r>
          </a:p>
        </p:txBody>
      </p:sp>
      <p:sp>
        <p:nvSpPr>
          <p:cNvPr name="TextBox 14" id="14"/>
          <p:cNvSpPr txBox="true"/>
          <p:nvPr/>
        </p:nvSpPr>
        <p:spPr>
          <a:xfrm rot="0">
            <a:off x="8627571" y="2755871"/>
            <a:ext cx="2065715" cy="606965"/>
          </a:xfrm>
          <a:prstGeom prst="rect">
            <a:avLst/>
          </a:prstGeom>
        </p:spPr>
        <p:txBody>
          <a:bodyPr anchor="t" rtlCol="false" tIns="0" lIns="0" bIns="0" rIns="0">
            <a:spAutoFit/>
          </a:bodyPr>
          <a:lstStyle/>
          <a:p>
            <a:pPr>
              <a:lnSpc>
                <a:spcPts val="4583"/>
              </a:lnSpc>
            </a:pPr>
            <a:r>
              <a:rPr lang="en-US" sz="2864">
                <a:solidFill>
                  <a:srgbClr val="FF914D"/>
                </a:solidFill>
                <a:latin typeface="Arial Bold"/>
              </a:rPr>
              <a:t>Description</a:t>
            </a:r>
          </a:p>
        </p:txBody>
      </p:sp>
      <p:sp>
        <p:nvSpPr>
          <p:cNvPr name="TextBox 15" id="15"/>
          <p:cNvSpPr txBox="true"/>
          <p:nvPr/>
        </p:nvSpPr>
        <p:spPr>
          <a:xfrm rot="0">
            <a:off x="14738493" y="2755871"/>
            <a:ext cx="1455916" cy="606965"/>
          </a:xfrm>
          <a:prstGeom prst="rect">
            <a:avLst/>
          </a:prstGeom>
        </p:spPr>
        <p:txBody>
          <a:bodyPr anchor="t" rtlCol="false" tIns="0" lIns="0" bIns="0" rIns="0">
            <a:spAutoFit/>
          </a:bodyPr>
          <a:lstStyle/>
          <a:p>
            <a:pPr>
              <a:lnSpc>
                <a:spcPts val="4583"/>
              </a:lnSpc>
            </a:pPr>
            <a:r>
              <a:rPr lang="en-US" sz="2864">
                <a:solidFill>
                  <a:srgbClr val="FF914D"/>
                </a:solidFill>
                <a:latin typeface="Arial Bold"/>
              </a:rPr>
              <a:t>Criteria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73" r="3673" b="0"/>
          <a:stretch>
            <a:fillRect/>
          </a:stretch>
        </p:blipFill>
        <p:spPr>
          <a:xfrm flipH="false" flipV="false">
            <a:off x="0" y="0"/>
            <a:ext cx="18288000" cy="10287000"/>
          </a:xfrm>
          <a:prstGeom prst="rect">
            <a:avLst/>
          </a:prstGeom>
        </p:spPr>
      </p:pic>
      <p:sp>
        <p:nvSpPr>
          <p:cNvPr name="Freeform 3" id="3"/>
          <p:cNvSpPr/>
          <p:nvPr/>
        </p:nvSpPr>
        <p:spPr>
          <a:xfrm flipH="false" flipV="false" rot="0">
            <a:off x="4326149" y="325649"/>
            <a:ext cx="9635703" cy="9635703"/>
          </a:xfrm>
          <a:custGeom>
            <a:avLst/>
            <a:gdLst/>
            <a:ahLst/>
            <a:cxnLst/>
            <a:rect r="r" b="b" t="t" l="l"/>
            <a:pathLst>
              <a:path h="9635703" w="9635703">
                <a:moveTo>
                  <a:pt x="0" y="0"/>
                </a:moveTo>
                <a:lnTo>
                  <a:pt x="9635702" y="0"/>
                </a:lnTo>
                <a:lnTo>
                  <a:pt x="9635702" y="9635702"/>
                </a:lnTo>
                <a:lnTo>
                  <a:pt x="0" y="9635702"/>
                </a:lnTo>
                <a:lnTo>
                  <a:pt x="0" y="0"/>
                </a:lnTo>
                <a:close/>
              </a:path>
            </a:pathLst>
          </a:custGeom>
          <a:blipFill>
            <a:blip r:embed="rId3"/>
            <a:stretch>
              <a:fillRect l="0" t="0" r="0" b="0"/>
            </a:stretch>
          </a:blipFill>
        </p:spPr>
      </p:sp>
      <p:grpSp>
        <p:nvGrpSpPr>
          <p:cNvPr name="Group 4" id="4"/>
          <p:cNvGrpSpPr/>
          <p:nvPr/>
        </p:nvGrpSpPr>
        <p:grpSpPr>
          <a:xfrm rot="0">
            <a:off x="0" y="0"/>
            <a:ext cx="18288000" cy="10287000"/>
            <a:chOff x="0" y="0"/>
            <a:chExt cx="4816593" cy="2709333"/>
          </a:xfrm>
        </p:grpSpPr>
        <p:sp>
          <p:nvSpPr>
            <p:cNvPr name="Freeform 5" id="5"/>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60000"/>
              </a:srgbClr>
            </a:solidFill>
            <a:ln>
              <a:noFill/>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alpha val="60000"/>
                    </a:srgbClr>
                  </a:solidFill>
                  <a:latin typeface="Canva Sans"/>
                </a:rPr>
                <a:t>CRicket Tournament Analysis</a:t>
              </a:r>
            </a:p>
            <a:p>
              <a:pPr algn="ctr">
                <a:lnSpc>
                  <a:spcPts val="2659"/>
                </a:lnSpc>
              </a:pPr>
              <a:r>
                <a:rPr lang="en-US" sz="1899">
                  <a:solidFill>
                    <a:srgbClr val="000000">
                      <a:alpha val="60000"/>
                    </a:srgbClr>
                  </a:solidFill>
                  <a:latin typeface="Canva Sans"/>
                </a:rPr>
                <a:t>CRicket Tournament Analysis</a:t>
              </a:r>
            </a:p>
            <a:p>
              <a:pPr algn="ctr" marL="0" indent="0" lvl="0">
                <a:lnSpc>
                  <a:spcPts val="2659"/>
                </a:lnSpc>
                <a:spcBef>
                  <a:spcPct val="0"/>
                </a:spcBef>
              </a:pPr>
            </a:p>
          </p:txBody>
        </p:sp>
      </p:grpSp>
      <p:sp>
        <p:nvSpPr>
          <p:cNvPr name="TextBox 7" id="7"/>
          <p:cNvSpPr txBox="true"/>
          <p:nvPr/>
        </p:nvSpPr>
        <p:spPr>
          <a:xfrm rot="0">
            <a:off x="3549507" y="1095410"/>
            <a:ext cx="11188986" cy="2298797"/>
          </a:xfrm>
          <a:prstGeom prst="rect">
            <a:avLst/>
          </a:prstGeom>
        </p:spPr>
        <p:txBody>
          <a:bodyPr anchor="t" rtlCol="false" tIns="0" lIns="0" bIns="0" rIns="0">
            <a:spAutoFit/>
          </a:bodyPr>
          <a:lstStyle/>
          <a:p>
            <a:pPr algn="ctr">
              <a:lnSpc>
                <a:spcPts val="9401"/>
              </a:lnSpc>
            </a:pPr>
            <a:r>
              <a:rPr lang="en-US" sz="5311">
                <a:solidFill>
                  <a:srgbClr val="000000"/>
                </a:solidFill>
                <a:latin typeface="League Spartan"/>
              </a:rPr>
              <a:t>DATA COLLECTION &amp; DATA CLEANING PROCESS</a:t>
            </a:r>
          </a:p>
        </p:txBody>
      </p:sp>
      <p:grpSp>
        <p:nvGrpSpPr>
          <p:cNvPr name="Group 8" id="8"/>
          <p:cNvGrpSpPr/>
          <p:nvPr/>
        </p:nvGrpSpPr>
        <p:grpSpPr>
          <a:xfrm rot="0">
            <a:off x="1028700" y="4519857"/>
            <a:ext cx="16230600" cy="4219682"/>
            <a:chOff x="0" y="0"/>
            <a:chExt cx="4274726" cy="1111357"/>
          </a:xfrm>
        </p:grpSpPr>
        <p:sp>
          <p:nvSpPr>
            <p:cNvPr name="Freeform 9" id="9"/>
            <p:cNvSpPr/>
            <p:nvPr/>
          </p:nvSpPr>
          <p:spPr>
            <a:xfrm flipH="false" flipV="false" rot="0">
              <a:off x="0" y="0"/>
              <a:ext cx="4274726" cy="1111357"/>
            </a:xfrm>
            <a:custGeom>
              <a:avLst/>
              <a:gdLst/>
              <a:ahLst/>
              <a:cxnLst/>
              <a:rect r="r" b="b" t="t" l="l"/>
              <a:pathLst>
                <a:path h="1111357" w="4274726">
                  <a:moveTo>
                    <a:pt x="24327" y="0"/>
                  </a:moveTo>
                  <a:lnTo>
                    <a:pt x="4250399" y="0"/>
                  </a:lnTo>
                  <a:cubicBezTo>
                    <a:pt x="4263834" y="0"/>
                    <a:pt x="4274726" y="10891"/>
                    <a:pt x="4274726" y="24327"/>
                  </a:cubicBezTo>
                  <a:lnTo>
                    <a:pt x="4274726" y="1087030"/>
                  </a:lnTo>
                  <a:cubicBezTo>
                    <a:pt x="4274726" y="1100465"/>
                    <a:pt x="4263834" y="1111357"/>
                    <a:pt x="4250399" y="1111357"/>
                  </a:cubicBezTo>
                  <a:lnTo>
                    <a:pt x="24327" y="1111357"/>
                  </a:lnTo>
                  <a:cubicBezTo>
                    <a:pt x="10891" y="1111357"/>
                    <a:pt x="0" y="1100465"/>
                    <a:pt x="0" y="1087030"/>
                  </a:cubicBezTo>
                  <a:lnTo>
                    <a:pt x="0" y="24327"/>
                  </a:lnTo>
                  <a:cubicBezTo>
                    <a:pt x="0" y="10891"/>
                    <a:pt x="10891" y="0"/>
                    <a:pt x="24327" y="0"/>
                  </a:cubicBezTo>
                  <a:close/>
                </a:path>
              </a:pathLst>
            </a:custGeom>
            <a:solidFill>
              <a:srgbClr val="FFFFFF"/>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509408" y="4771487"/>
            <a:ext cx="15269185" cy="5836190"/>
          </a:xfrm>
          <a:prstGeom prst="rect">
            <a:avLst/>
          </a:prstGeom>
        </p:spPr>
        <p:txBody>
          <a:bodyPr anchor="t" rtlCol="false" tIns="0" lIns="0" bIns="0" rIns="0">
            <a:spAutoFit/>
          </a:bodyPr>
          <a:lstStyle/>
          <a:p>
            <a:pPr>
              <a:lnSpc>
                <a:spcPts val="4583"/>
              </a:lnSpc>
            </a:pPr>
            <a:r>
              <a:rPr lang="en-US" sz="2864">
                <a:solidFill>
                  <a:srgbClr val="000000"/>
                </a:solidFill>
                <a:latin typeface="Arial Bold"/>
              </a:rPr>
              <a:t>The data was collected using the web scraping technique with the help of a tool known as ParseHub. </a:t>
            </a:r>
          </a:p>
          <a:p>
            <a:pPr>
              <a:lnSpc>
                <a:spcPts val="4583"/>
              </a:lnSpc>
            </a:pPr>
            <a:r>
              <a:rPr lang="en-US" sz="2864">
                <a:solidFill>
                  <a:srgbClr val="000000"/>
                </a:solidFill>
                <a:latin typeface="Arial Bold"/>
              </a:rPr>
              <a:t>Data Source - </a:t>
            </a:r>
            <a:r>
              <a:rPr lang="en-US" sz="2864" u="sng">
                <a:solidFill>
                  <a:srgbClr val="004AAD"/>
                </a:solidFill>
                <a:latin typeface="Arial Bold"/>
                <a:hlinkClick r:id="rId4" tooltip="https://www.espncricinfo.com/series/indian-premier-league-2023-1345038/match-schedule-fixtures-and-results"/>
              </a:rPr>
              <a:t>ESPN</a:t>
            </a:r>
            <a:r>
              <a:rPr lang="en-US" sz="2864">
                <a:solidFill>
                  <a:srgbClr val="000000"/>
                </a:solidFill>
                <a:latin typeface="Arial Bold"/>
              </a:rPr>
              <a:t> website</a:t>
            </a:r>
          </a:p>
          <a:p>
            <a:pPr>
              <a:lnSpc>
                <a:spcPts val="4583"/>
              </a:lnSpc>
            </a:pPr>
            <a:r>
              <a:rPr lang="en-US" sz="2864">
                <a:solidFill>
                  <a:srgbClr val="000000"/>
                </a:solidFill>
                <a:latin typeface="Arial Bold"/>
              </a:rPr>
              <a:t>Then the raw data was exported to jupyter notebook and cleaned with the help of Pandas and Numpy library. Finally, the cleaned CSV file was exported. Some further Excel formulas were used then to determine the player's batting order.</a:t>
            </a:r>
          </a:p>
          <a:p>
            <a:pPr>
              <a:lnSpc>
                <a:spcPts val="4583"/>
              </a:lnSpc>
            </a:pPr>
          </a:p>
          <a:p>
            <a:pPr>
              <a:lnSpc>
                <a:spcPts val="4583"/>
              </a:lnSpc>
            </a:pPr>
          </a:p>
          <a:p>
            <a:pPr>
              <a:lnSpc>
                <a:spcPts val="4583"/>
              </a:lnSpc>
            </a:pPr>
          </a:p>
          <a:p>
            <a:pPr>
              <a:lnSpc>
                <a:spcPts val="458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DAFlt_AzhHQ</dc:identifier>
  <dcterms:modified xsi:type="dcterms:W3CDTF">2011-08-01T06:04:30Z</dcterms:modified>
  <cp:revision>1</cp:revision>
  <dc:title>IPL 2023 Best 11 Analysis</dc:title>
</cp:coreProperties>
</file>