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39B93D-2B76-4385-432C-087C4BFEB495}" v="3524" dt="2022-10-19T17:18:10.944"/>
    <p1510:client id="{4931D87F-4FC8-41A2-8896-DF672C39F853}" v="98" dt="2022-10-19T16:04:10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5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7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39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8558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907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82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87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064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0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65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6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8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4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0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92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34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9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80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knodiot.com/pubg-mobile-0-17-0-guncellemesi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592" y="86505"/>
            <a:ext cx="3258688" cy="3255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  <a:latin typeface="Agency FB"/>
                <a:cs typeface="Calibri Light"/>
              </a:rPr>
              <a:t>Let's Play PUBG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0358" y="3581675"/>
            <a:ext cx="3228521" cy="9144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Calibri"/>
              </a:rPr>
              <a:t>Target : To predict </a:t>
            </a:r>
            <a:r>
              <a:rPr lang="en-US" sz="1800" dirty="0" err="1">
                <a:solidFill>
                  <a:schemeClr val="tx1"/>
                </a:solidFill>
                <a:cs typeface="Calibri"/>
              </a:rPr>
              <a:t>WinPlacePerc</a:t>
            </a:r>
            <a:r>
              <a:rPr lang="en-US" sz="1800" dirty="0">
                <a:solidFill>
                  <a:schemeClr val="tx1"/>
                </a:solidFill>
                <a:cs typeface="Calibri"/>
              </a:rPr>
              <a:t> for a given dataset as accurately as possible</a:t>
            </a:r>
          </a:p>
        </p:txBody>
      </p:sp>
      <p:pic>
        <p:nvPicPr>
          <p:cNvPr id="7" name="Picture 7" descr="A picture containing outdoor, person, weapon&#10;&#10;Description automatically generated">
            <a:extLst>
              <a:ext uri="{FF2B5EF4-FFF2-40B4-BE49-F238E27FC236}">
                <a16:creationId xmlns:a16="http://schemas.microsoft.com/office/drawing/2014/main" id="{6D334E40-67A6-7EA7-FFA2-D9A54D434D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2"/>
          <a:stretch/>
        </p:blipFill>
        <p:spPr>
          <a:xfrm>
            <a:off x="5120640" y="1634165"/>
            <a:ext cx="6367271" cy="35815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179725-8606-7D6D-390A-E37F6E38CAAA}"/>
              </a:ext>
            </a:extLst>
          </p:cNvPr>
          <p:cNvSpPr txBox="1"/>
          <p:nvPr/>
        </p:nvSpPr>
        <p:spPr>
          <a:xfrm>
            <a:off x="8948433" y="5015628"/>
            <a:ext cx="253947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A2BFF-8023-FB6E-2A9E-AECF2AABF77C}"/>
              </a:ext>
            </a:extLst>
          </p:cNvPr>
          <p:cNvSpPr txBox="1"/>
          <p:nvPr/>
        </p:nvSpPr>
        <p:spPr>
          <a:xfrm>
            <a:off x="943428" y="5384799"/>
            <a:ext cx="38317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TEAM NAME:</a:t>
            </a:r>
          </a:p>
          <a:p>
            <a:r>
              <a:rPr lang="en-US" dirty="0"/>
              <a:t>MACHINEBREEDERS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E6DB6-0E76-05E8-2BF6-B80088EC4F52}"/>
              </a:ext>
            </a:extLst>
          </p:cNvPr>
          <p:cNvSpPr txBox="1"/>
          <p:nvPr/>
        </p:nvSpPr>
        <p:spPr>
          <a:xfrm>
            <a:off x="5181600" y="5384799"/>
            <a:ext cx="644434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TEAM MEMBERS:</a:t>
            </a:r>
          </a:p>
          <a:p>
            <a:r>
              <a:rPr lang="en-US" dirty="0"/>
              <a:t>IMT2020505 VAIBHAV DANDAPHANTULA</a:t>
            </a:r>
          </a:p>
          <a:p>
            <a:r>
              <a:rPr lang="en-US" dirty="0"/>
              <a:t>IMT2020129 DEEP SHASHANK PANI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5345-5DD2-2712-087F-B1AACD78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Agency FB"/>
              </a:rPr>
              <a:t>PROBLEM UNDERSTANDING</a:t>
            </a:r>
            <a:endParaRPr lang="en-US" dirty="0">
              <a:latin typeface="Agency FB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A5142-503E-B5A4-F643-1F1B3394D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HAVING FAVORITES FOR A TOURNAMENT WILL HELP GENERATE MORE AUDIENCE AND THUS MORE REVENUE FOR THE COMPANY.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WE CAN USE THE WIN PLACE PERCENTAGE OF DIFFERENT PLAYERS IN DIFFERENT SCENARIOS TO ESTIMATE THE WINNING CHANCE OF THE PLAYER IN A TOURNAMENT.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THE PROBLEM IS TO PREDICT THIS VALUE FOR THE REAL-WORLD DATASET OF PLAYER'S PERFORMANCE METRICS FOR DIFFERENT MATCHES, MATCH TYPES, ETC.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 marL="0" indent="0">
              <a:buClr>
                <a:srgbClr val="8AD0D6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8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87AA-488E-8678-FD38-23C12F03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Agency FB"/>
              </a:rPr>
              <a:t>DATASET PRE-PROCESSING STEPS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06C4F-AD30-9254-2E1E-416FDAFF2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HANDLING NULL AND INCORRECT VALUES</a:t>
            </a:r>
          </a:p>
          <a:p>
            <a:pPr>
              <a:buClr>
                <a:srgbClr val="8AD0D6"/>
              </a:buClr>
            </a:pPr>
            <a:r>
              <a:rPr lang="en-US" dirty="0"/>
              <a:t>HANDLING CATEGORIZED DATA: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LABEL ENCODING USED BECAUSE ONE-HOT WILL END UP CREATING TOO MANY COLUMNS FOR THIS DATASET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EXPLORATORY DATASET ANALYSIS(EDA)</a:t>
            </a:r>
          </a:p>
          <a:p>
            <a:pPr>
              <a:buClr>
                <a:srgbClr val="8AD0D6"/>
              </a:buClr>
            </a:pPr>
            <a:r>
              <a:rPr lang="en-US" dirty="0"/>
              <a:t>FEATURE SELECTION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16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12B7-F4D9-27CA-2A7B-F3DB52F31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Agency FB"/>
              </a:rPr>
              <a:t>HANDLING NULL AND INCORRECT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D8F66-ECE4-894B-95B9-9D007A3A9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+mj-lt"/>
                <a:cs typeface="+mj-lt"/>
              </a:rPr>
              <a:t>VALUES TO BE TREATED AS NONE:</a:t>
            </a:r>
            <a:endParaRPr lang="en-US" dirty="0"/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WHERE RANKPOINTS==-1, RANKPOINTS IS REPLACED WITH NULL</a:t>
            </a:r>
            <a:endParaRPr lang="en-US"/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WHERE RANKPOINTS&gt;-1 AND KILLPOINTS==0, KILLPOINTS IS REPLACED WITH NULL</a:t>
            </a:r>
            <a:endParaRPr lang="en-US"/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WHERE RANKPOINTS&gt;-1 AND WINPOINTS==0, WINPOINTS IS REPLACED WITH NULL</a:t>
            </a:r>
            <a:endParaRPr lang="en-US" dirty="0"/>
          </a:p>
          <a:p>
            <a:pPr>
              <a:buClr>
                <a:srgbClr val="8AD0D6"/>
              </a:buClr>
              <a:buFont typeface="Wingdings 3"/>
              <a:buChar char=""/>
            </a:pPr>
            <a:r>
              <a:rPr lang="en-US" dirty="0">
                <a:ea typeface="+mj-lt"/>
                <a:cs typeface="+mj-lt"/>
              </a:rPr>
              <a:t>TREATMENT OF NULL VALUES:</a:t>
            </a:r>
          </a:p>
          <a:p>
            <a:pPr marL="1028700" lvl="1">
              <a:buClr>
                <a:srgbClr val="8AD0D6"/>
              </a:buClr>
              <a:buFont typeface="Wingdings 3"/>
              <a:buChar char=""/>
            </a:pPr>
            <a:r>
              <a:rPr lang="en-US" dirty="0">
                <a:ea typeface="+mj-lt"/>
                <a:cs typeface="+mj-lt"/>
              </a:rPr>
              <a:t>COLUMNS HAVING NULL VALUES ON FEW ROWS(&lt;5%), DELETE THE ROWS/REPLACE WITH MODE IF FREQUENTLY OCCURING</a:t>
            </a:r>
          </a:p>
          <a:p>
            <a:pPr marL="1028700" lvl="1">
              <a:buClr>
                <a:srgbClr val="8AD0D6"/>
              </a:buClr>
              <a:buFont typeface="Wingdings 3"/>
              <a:buChar char=""/>
            </a:pPr>
            <a:r>
              <a:rPr lang="en-US" dirty="0">
                <a:ea typeface="+mj-lt"/>
                <a:cs typeface="+mj-lt"/>
              </a:rPr>
              <a:t>COLUMNS HAVING NULL VALUES ON SOME ROWS(10-50%), REPLACE WITH MODE IF FREQUENTLY OCCURING, ELSE REPLACE WITH MEAN SINCE IMPORTANCE OF THE COLUMN IS NOT KNOWN YET</a:t>
            </a:r>
          </a:p>
          <a:p>
            <a:pPr marL="1028700" lvl="1">
              <a:buClr>
                <a:srgbClr val="8AD0D6"/>
              </a:buClr>
              <a:buFont typeface="Wingdings 3"/>
              <a:buChar char=""/>
            </a:pPr>
            <a:r>
              <a:rPr lang="en-US" dirty="0"/>
              <a:t>COLUMNS HAVING NULL VALUES ON MANY ROWS(&gt;90%), DELETE THE COLUMN</a:t>
            </a:r>
          </a:p>
          <a:p>
            <a:pPr marL="457200" lvl="1" indent="0">
              <a:buClr>
                <a:srgbClr val="8AD0D6"/>
              </a:buClr>
              <a:buNone/>
            </a:pPr>
            <a:endParaRPr lang="en-US" dirty="0"/>
          </a:p>
          <a:p>
            <a:pPr marL="457200" lvl="1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US" dirty="0"/>
          </a:p>
          <a:p>
            <a:pPr lvl="1"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9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CBA8-B85E-9782-8E6B-AD235F09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Agency FB"/>
              </a:rPr>
              <a:t>EXPLORATORY DATASET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DD51F-9684-D2F6-9E70-C981C70B5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OUTLIER REMOVAL: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USED SCATTERPLOTS FOR THIS DATASET, SINCE MANY COLUMNS' DATA ARE DISPERSED SPARSELY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ANYTHING OUTSIDE THE SCATTERPLOT'S SHAPE, WAS REMOVED SINCE THOSE OUTLIERS CAN BE JUST INCORRECT </a:t>
            </a:r>
            <a:r>
              <a:rPr lang="en-US" dirty="0">
                <a:ea typeface="+mj-lt"/>
                <a:cs typeface="+mj-lt"/>
              </a:rPr>
              <a:t>INPUTS</a:t>
            </a:r>
          </a:p>
          <a:p>
            <a:pPr>
              <a:buClr>
                <a:srgbClr val="8AD0D6"/>
              </a:buClr>
              <a:buFont typeface="Wingdings 3"/>
              <a:buChar char=""/>
            </a:pPr>
            <a:r>
              <a:rPr lang="en-US" dirty="0">
                <a:ea typeface="+mj-lt"/>
                <a:cs typeface="+mj-lt"/>
              </a:rPr>
              <a:t>STANDARDIZATION:</a:t>
            </a:r>
          </a:p>
          <a:p>
            <a:pPr marL="1028700" lvl="1">
              <a:buClr>
                <a:srgbClr val="8AD0D6"/>
              </a:buClr>
              <a:buFont typeface="Wingdings 3"/>
              <a:buChar char=""/>
            </a:pPr>
            <a:r>
              <a:rPr lang="en-US" dirty="0">
                <a:ea typeface="+mj-lt"/>
                <a:cs typeface="+mj-lt"/>
              </a:rPr>
              <a:t>CONTINUOUS DATA WAS STANDARDIZED AFTER SELECTING FEATURES TO REDUCE RUNTIME OVERHEAD</a:t>
            </a:r>
          </a:p>
          <a:p>
            <a:pPr marL="1028700" lvl="1">
              <a:buClr>
                <a:srgbClr val="8AD0D6"/>
              </a:buClr>
              <a:buFont typeface="Wingdings 3"/>
              <a:buChar char=""/>
            </a:pPr>
            <a:r>
              <a:rPr lang="en-US" dirty="0"/>
              <a:t>STANDARDIZATION HELPS IN REDUCING ITERATIONS FOR A BETTER LEARNING RATE AND THUS HELPS US REACH THE MINIMA QUICKER.</a:t>
            </a:r>
          </a:p>
          <a:p>
            <a:pPr marL="1028700" lvl="1">
              <a:buClr>
                <a:srgbClr val="8AD0D6"/>
              </a:buClr>
              <a:buFont typeface="Wingdings 3"/>
              <a:buChar char="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0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F91E-D812-0472-7AB7-E3C39A34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Agency FB"/>
              </a:rPr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614AC-A9F3-C120-C0FB-50E12A1DC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CORRELATION MATRIX: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USEFUL FOR LINEAR MODELS ON CONTINUOUS DATA, SINCE X</a:t>
            </a:r>
            <a:r>
              <a:rPr lang="en-US" baseline="30000" dirty="0"/>
              <a:t>T</a:t>
            </a:r>
            <a:r>
              <a:rPr lang="en-US" dirty="0"/>
              <a:t>X MUST HAVE LINEARLY INDEPENDENT COLUMNS</a:t>
            </a:r>
            <a:endParaRPr lang="en-US" sz="2000" dirty="0"/>
          </a:p>
          <a:p>
            <a:pPr lvl="1">
              <a:buClr>
                <a:srgbClr val="8AD0D6"/>
              </a:buClr>
            </a:pPr>
            <a:r>
              <a:rPr lang="en-US" dirty="0"/>
              <a:t>REMOVED COLUMNS WITH &gt;95% CORRELATION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ALSO REMOVED COLUMNS WITH INSIGNIFICANT CORRELATION WITH TARGET VARIABLE</a:t>
            </a:r>
          </a:p>
          <a:p>
            <a:pPr>
              <a:buClr>
                <a:srgbClr val="8AD0D6"/>
              </a:buClr>
              <a:buFont typeface="Wingdings 3"/>
              <a:buChar char=""/>
            </a:pPr>
            <a:r>
              <a:rPr lang="en-US" dirty="0">
                <a:ea typeface="+mj-lt"/>
                <a:cs typeface="+mj-lt"/>
              </a:rPr>
              <a:t>CRAMERS V RULE:</a:t>
            </a:r>
          </a:p>
          <a:p>
            <a:pPr marL="1028700" lvl="1">
              <a:buClr>
                <a:srgbClr val="8AD0D6"/>
              </a:buClr>
              <a:buFont typeface="Wingdings 3"/>
              <a:buChar char=""/>
            </a:pPr>
            <a:r>
              <a:rPr lang="en-US" dirty="0">
                <a:ea typeface="+mj-lt"/>
                <a:cs typeface="+mj-lt"/>
              </a:rPr>
              <a:t>USEFUL TO CALCULATE CORRELATION BETWEEN CATEGORICAL VALUES</a:t>
            </a:r>
          </a:p>
          <a:p>
            <a:pPr marL="1028700" lvl="1">
              <a:buClr>
                <a:srgbClr val="8AD0D6"/>
              </a:buClr>
              <a:buFont typeface="Wingdings 3"/>
              <a:buChar char=""/>
            </a:pPr>
            <a:r>
              <a:rPr lang="en-US" dirty="0">
                <a:ea typeface="+mj-lt"/>
                <a:cs typeface="+mj-lt"/>
              </a:rPr>
              <a:t>REMOVED COLUMNS WITH &gt;70% CRAMERS SCORE</a:t>
            </a:r>
          </a:p>
          <a:p>
            <a:pPr>
              <a:buClr>
                <a:srgbClr val="8AD0D6"/>
              </a:buClr>
              <a:buFont typeface="Wingdings 3"/>
              <a:buChar char=""/>
            </a:pPr>
            <a:r>
              <a:rPr lang="en-US" dirty="0"/>
              <a:t>BOXPLOTS:</a:t>
            </a:r>
          </a:p>
          <a:p>
            <a:pPr lvl="1">
              <a:buClr>
                <a:srgbClr val="8AD0D6"/>
              </a:buClr>
              <a:buFont typeface="Wingdings 3"/>
              <a:buChar char=""/>
            </a:pPr>
            <a:r>
              <a:rPr lang="en-US" dirty="0"/>
              <a:t>USEFUL TO FIND CORRELATION BETWEEN CATEGORICAL AND CONTINUOUS VALUES, PREFERABLY A SMALL NUMBER OF CATEGORIES</a:t>
            </a:r>
          </a:p>
          <a:p>
            <a:pPr marL="457200" lvl="1" indent="0">
              <a:buClr>
                <a:srgbClr val="8AD0D6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25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6C24-494E-3FC2-8EC6-7CC27ED6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Agency FB"/>
              </a:rPr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517A1-810D-F437-B48B-2301965A1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AFTER FEATURE SELECTION, WE ARE USING A LINEAR REGRESSION MODEL FOR NOW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SCORE IS CLOSE TO 0.0203, CALCULATED USING TEST DATA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 marL="0" indent="0">
              <a:buClr>
                <a:srgbClr val="8AD0D6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04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7E231-17F7-1061-AC9A-461AE6B0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Agency FB"/>
              </a:rPr>
              <a:t>FUTURE PROSPECTS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C5D1B-AFAF-1FDE-9A97-FC1234619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IMPROVE OUTLIER HANDLING ON THE BASIS OF IMPORTANCE OF DATA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TO IMPLEMENT OTHER TYPES OF MODELS THAT WILL YIELD US BETTER ACCURACY THAN LINEAR MODEL, SUCH AS RANDOM FOREST, DECISION TREES, ETC.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TO IMPLEMENT BETTER FEATURE SELECTION METHODS FOR THE BEST FEATURE SET TO WORK ON, FOR EXAMPLE REGULARIZATION, ETC.</a:t>
            </a:r>
          </a:p>
        </p:txBody>
      </p:sp>
    </p:spTree>
    <p:extLst>
      <p:ext uri="{BB962C8B-B14F-4D97-AF65-F5344CB8AC3E}">
        <p14:creationId xmlns:p14="http://schemas.microsoft.com/office/powerpoint/2010/main" val="3201603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F596-7881-B54F-E740-EF514C66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11" y="2963689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Agency FB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20114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Let's Play PUBG</vt:lpstr>
      <vt:lpstr>PROBLEM UNDERSTANDING</vt:lpstr>
      <vt:lpstr>DATASET PRE-PROCESSING STEPS</vt:lpstr>
      <vt:lpstr>HANDLING NULL AND INCORRECT VALUES</vt:lpstr>
      <vt:lpstr>EXPLORATORY DATASET ANALYSIS</vt:lpstr>
      <vt:lpstr>FEATURE SELECTION</vt:lpstr>
      <vt:lpstr>TRAINING THE MODEL</vt:lpstr>
      <vt:lpstr>FUTURE PROSPECTS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474</cp:revision>
  <dcterms:created xsi:type="dcterms:W3CDTF">2022-10-19T15:56:49Z</dcterms:created>
  <dcterms:modified xsi:type="dcterms:W3CDTF">2022-10-19T17:18:58Z</dcterms:modified>
</cp:coreProperties>
</file>