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3" r:id="rId8"/>
    <p:sldId id="264"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05623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7115D-411E-43B4-95D0-14EFFC5B0289}" type="datetimeFigureOut">
              <a:rPr lang="en-IN" smtClean="0"/>
              <a:t>05/04/24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8426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10788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4247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91689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790120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888675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523709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40233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37645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61069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7115D-411E-43B4-95D0-14EFFC5B0289}" type="datetimeFigureOut">
              <a:rPr lang="en-IN" smtClean="0"/>
              <a:t>05/04/24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356909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7115D-411E-43B4-95D0-14EFFC5B0289}" type="datetimeFigureOut">
              <a:rPr lang="en-IN" smtClean="0"/>
              <a:t>05/04/24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06336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02657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54396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67115D-411E-43B4-95D0-14EFFC5B0289}" type="datetimeFigureOut">
              <a:rPr lang="en-IN" smtClean="0"/>
              <a:t>05/04/24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23747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67115D-411E-43B4-95D0-14EFFC5B0289}" type="datetimeFigureOut">
              <a:rPr lang="en-IN" smtClean="0"/>
              <a:t>05/04/24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2323F-6C17-4B0E-9301-25D8AF218DCB}" type="slidenum">
              <a:rPr lang="en-IN" smtClean="0"/>
              <a:t>‹#›</a:t>
            </a:fld>
            <a:endParaRPr lang="en-IN"/>
          </a:p>
        </p:txBody>
      </p:sp>
    </p:spTree>
    <p:extLst>
      <p:ext uri="{BB962C8B-B14F-4D97-AF65-F5344CB8AC3E}">
        <p14:creationId xmlns:p14="http://schemas.microsoft.com/office/powerpoint/2010/main" val="131929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67115D-411E-43B4-95D0-14EFFC5B0289}" type="datetimeFigureOut">
              <a:rPr lang="en-IN" smtClean="0"/>
              <a:t>05/04/24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E2323F-6C17-4B0E-9301-25D8AF218DCB}" type="slidenum">
              <a:rPr lang="en-IN" smtClean="0"/>
              <a:t>‹#›</a:t>
            </a:fld>
            <a:endParaRPr lang="en-IN"/>
          </a:p>
        </p:txBody>
      </p:sp>
    </p:spTree>
    <p:extLst>
      <p:ext uri="{BB962C8B-B14F-4D97-AF65-F5344CB8AC3E}">
        <p14:creationId xmlns:p14="http://schemas.microsoft.com/office/powerpoint/2010/main" val="16999456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7225-3787-60FE-7586-135E07FC9D1C}"/>
              </a:ext>
            </a:extLst>
          </p:cNvPr>
          <p:cNvSpPr>
            <a:spLocks noGrp="1"/>
          </p:cNvSpPr>
          <p:nvPr>
            <p:ph type="ctrTitle"/>
          </p:nvPr>
        </p:nvSpPr>
        <p:spPr>
          <a:xfrm>
            <a:off x="1165713" y="1243405"/>
            <a:ext cx="8825658" cy="3329581"/>
          </a:xfrm>
        </p:spPr>
        <p:txBody>
          <a:bodyPr/>
          <a:lstStyle/>
          <a:p>
            <a:pPr algn="ctr"/>
            <a:r>
              <a:rPr lang="en-IN" dirty="0"/>
              <a:t>Credit Card Fraud Detection</a:t>
            </a:r>
          </a:p>
        </p:txBody>
      </p:sp>
      <p:sp>
        <p:nvSpPr>
          <p:cNvPr id="4" name="Subtitle 2">
            <a:extLst>
              <a:ext uri="{FF2B5EF4-FFF2-40B4-BE49-F238E27FC236}">
                <a16:creationId xmlns:a16="http://schemas.microsoft.com/office/drawing/2014/main" id="{750E05D6-62E3-207C-446D-4468E4916A22}"/>
              </a:ext>
            </a:extLst>
          </p:cNvPr>
          <p:cNvSpPr txBox="1">
            <a:spLocks/>
          </p:cNvSpPr>
          <p:nvPr/>
        </p:nvSpPr>
        <p:spPr>
          <a:xfrm>
            <a:off x="4407203" y="4765945"/>
            <a:ext cx="8825658" cy="179621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b="1" dirty="0"/>
              <a:t>By </a:t>
            </a:r>
          </a:p>
          <a:p>
            <a:r>
              <a:rPr lang="en-IN" b="1" dirty="0"/>
              <a:t>YASH VATS</a:t>
            </a:r>
          </a:p>
          <a:p>
            <a:r>
              <a:rPr lang="en-IN" b="1" dirty="0"/>
              <a:t>Vaibhav Bhatia</a:t>
            </a:r>
          </a:p>
          <a:p>
            <a:r>
              <a:rPr lang="en-IN" b="1" dirty="0" err="1"/>
              <a:t>Shubhansh</a:t>
            </a:r>
            <a:r>
              <a:rPr lang="en-IN" b="1" dirty="0"/>
              <a:t> Garg</a:t>
            </a:r>
          </a:p>
          <a:p>
            <a:endParaRPr lang="en-IN" b="1" dirty="0"/>
          </a:p>
        </p:txBody>
      </p:sp>
    </p:spTree>
    <p:extLst>
      <p:ext uri="{BB962C8B-B14F-4D97-AF65-F5344CB8AC3E}">
        <p14:creationId xmlns:p14="http://schemas.microsoft.com/office/powerpoint/2010/main" val="51803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9803-4DE2-517C-81DA-D9943096D1CC}"/>
              </a:ext>
            </a:extLst>
          </p:cNvPr>
          <p:cNvSpPr>
            <a:spLocks noGrp="1"/>
          </p:cNvSpPr>
          <p:nvPr>
            <p:ph type="title"/>
          </p:nvPr>
        </p:nvSpPr>
        <p:spPr/>
        <p:txBody>
          <a:bodyPr/>
          <a:lstStyle/>
          <a:p>
            <a:r>
              <a:rPr lang="en-IN" dirty="0"/>
              <a:t>Issues Faced</a:t>
            </a:r>
          </a:p>
        </p:txBody>
      </p:sp>
      <p:sp>
        <p:nvSpPr>
          <p:cNvPr id="3" name="Content Placeholder 2">
            <a:extLst>
              <a:ext uri="{FF2B5EF4-FFF2-40B4-BE49-F238E27FC236}">
                <a16:creationId xmlns:a16="http://schemas.microsoft.com/office/drawing/2014/main" id="{10CF7294-09F7-C49B-0B9A-EBF59B47BD45}"/>
              </a:ext>
            </a:extLst>
          </p:cNvPr>
          <p:cNvSpPr>
            <a:spLocks noGrp="1"/>
          </p:cNvSpPr>
          <p:nvPr>
            <p:ph idx="1"/>
          </p:nvPr>
        </p:nvSpPr>
        <p:spPr>
          <a:xfrm>
            <a:off x="646111" y="1762813"/>
            <a:ext cx="10713188" cy="5192598"/>
          </a:xfrm>
        </p:spPr>
        <p:txBody>
          <a:bodyPr>
            <a:normAutofit/>
          </a:bodyPr>
          <a:lstStyle/>
          <a:p>
            <a:r>
              <a:rPr lang="en-US" sz="2400" dirty="0"/>
              <a:t>Originally, the accuracy of the model was excellent, but its precision and recall were significantly low. To address this issue, the dataset was balanced prior to being inputted into the model.</a:t>
            </a:r>
          </a:p>
          <a:p>
            <a:endParaRPr lang="en-US" sz="2400" dirty="0"/>
          </a:p>
          <a:p>
            <a:r>
              <a:rPr lang="en-US" sz="2400" dirty="0"/>
              <a:t>The analysis of feature correlation proved challenging due to the application of Principal Component Analysis (PCA) on the dataset.</a:t>
            </a:r>
          </a:p>
          <a:p>
            <a:endParaRPr lang="en-US" sz="2400" dirty="0"/>
          </a:p>
          <a:p>
            <a:r>
              <a:rPr lang="en-US" sz="2400" dirty="0"/>
              <a:t>Since the outcome of K-Nearest Neighbors (KNN) is reliant on the initial value of K, the model underwent analysis using various K values before being pickled for future use.</a:t>
            </a:r>
            <a:endParaRPr lang="en-IN" sz="1800" dirty="0"/>
          </a:p>
          <a:p>
            <a:endParaRPr lang="en-IN" sz="1800" dirty="0"/>
          </a:p>
          <a:p>
            <a:endParaRPr lang="en-IN" sz="1800" dirty="0"/>
          </a:p>
        </p:txBody>
      </p:sp>
    </p:spTree>
    <p:extLst>
      <p:ext uri="{BB962C8B-B14F-4D97-AF65-F5344CB8AC3E}">
        <p14:creationId xmlns:p14="http://schemas.microsoft.com/office/powerpoint/2010/main" val="371011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9803-4DE2-517C-81DA-D9943096D1CC}"/>
              </a:ext>
            </a:extLst>
          </p:cNvPr>
          <p:cNvSpPr>
            <a:spLocks noGrp="1"/>
          </p:cNvSpPr>
          <p:nvPr>
            <p:ph type="title"/>
          </p:nvPr>
        </p:nvSpPr>
        <p:spPr/>
        <p:txBody>
          <a:bodyPr/>
          <a:lstStyle/>
          <a:p>
            <a:r>
              <a:rPr lang="en-IN" dirty="0"/>
              <a:t>Conclusion Drawn</a:t>
            </a:r>
          </a:p>
        </p:txBody>
      </p:sp>
      <p:sp>
        <p:nvSpPr>
          <p:cNvPr id="3" name="Content Placeholder 2">
            <a:extLst>
              <a:ext uri="{FF2B5EF4-FFF2-40B4-BE49-F238E27FC236}">
                <a16:creationId xmlns:a16="http://schemas.microsoft.com/office/drawing/2014/main" id="{10CF7294-09F7-C49B-0B9A-EBF59B47BD45}"/>
              </a:ext>
            </a:extLst>
          </p:cNvPr>
          <p:cNvSpPr>
            <a:spLocks noGrp="1"/>
          </p:cNvSpPr>
          <p:nvPr>
            <p:ph idx="1"/>
          </p:nvPr>
        </p:nvSpPr>
        <p:spPr>
          <a:xfrm>
            <a:off x="938341" y="4091234"/>
            <a:ext cx="10713188" cy="5192598"/>
          </a:xfrm>
        </p:spPr>
        <p:txBody>
          <a:bodyPr>
            <a:normAutofit/>
          </a:bodyPr>
          <a:lstStyle/>
          <a:p>
            <a:endParaRPr lang="en-IN" sz="2400" dirty="0"/>
          </a:p>
          <a:p>
            <a:endParaRPr lang="en-IN" sz="2400" dirty="0"/>
          </a:p>
          <a:p>
            <a:pPr marL="0" indent="0">
              <a:buNone/>
            </a:pPr>
            <a:r>
              <a:rPr lang="en-IN" sz="2400" dirty="0"/>
              <a:t>Highest Accuracy of 93.90% was achieved using Random Forest Classifier with an impressive F1 Score of 93.47%.</a:t>
            </a:r>
            <a:endParaRPr lang="en-IN" sz="1800" dirty="0"/>
          </a:p>
          <a:p>
            <a:endParaRPr lang="en-IN" sz="1800" dirty="0"/>
          </a:p>
          <a:p>
            <a:endParaRPr lang="en-IN" sz="1800" dirty="0"/>
          </a:p>
        </p:txBody>
      </p:sp>
      <p:graphicFrame>
        <p:nvGraphicFramePr>
          <p:cNvPr id="4" name="Table 4">
            <a:extLst>
              <a:ext uri="{FF2B5EF4-FFF2-40B4-BE49-F238E27FC236}">
                <a16:creationId xmlns:a16="http://schemas.microsoft.com/office/drawing/2014/main" id="{6B988656-3426-A144-BA96-4918478F28D1}"/>
              </a:ext>
            </a:extLst>
          </p:cNvPr>
          <p:cNvGraphicFramePr>
            <a:graphicFrameLocks noGrp="1"/>
          </p:cNvGraphicFramePr>
          <p:nvPr>
            <p:extLst>
              <p:ext uri="{D42A27DB-BD31-4B8C-83A1-F6EECF244321}">
                <p14:modId xmlns:p14="http://schemas.microsoft.com/office/powerpoint/2010/main" val="776915381"/>
              </p:ext>
            </p:extLst>
          </p:nvPr>
        </p:nvGraphicFramePr>
        <p:xfrm>
          <a:off x="814894" y="1853248"/>
          <a:ext cx="10562211" cy="2805960"/>
        </p:xfrm>
        <a:graphic>
          <a:graphicData uri="http://schemas.openxmlformats.org/drawingml/2006/table">
            <a:tbl>
              <a:tblPr firstRow="1" bandRow="1">
                <a:tableStyleId>{5C22544A-7EE6-4342-B048-85BDC9FD1C3A}</a:tableStyleId>
              </a:tblPr>
              <a:tblGrid>
                <a:gridCol w="3520737">
                  <a:extLst>
                    <a:ext uri="{9D8B030D-6E8A-4147-A177-3AD203B41FA5}">
                      <a16:colId xmlns:a16="http://schemas.microsoft.com/office/drawing/2014/main" val="1553846055"/>
                    </a:ext>
                  </a:extLst>
                </a:gridCol>
                <a:gridCol w="3520737">
                  <a:extLst>
                    <a:ext uri="{9D8B030D-6E8A-4147-A177-3AD203B41FA5}">
                      <a16:colId xmlns:a16="http://schemas.microsoft.com/office/drawing/2014/main" val="3803824806"/>
                    </a:ext>
                  </a:extLst>
                </a:gridCol>
                <a:gridCol w="3520737">
                  <a:extLst>
                    <a:ext uri="{9D8B030D-6E8A-4147-A177-3AD203B41FA5}">
                      <a16:colId xmlns:a16="http://schemas.microsoft.com/office/drawing/2014/main" val="1058355846"/>
                    </a:ext>
                  </a:extLst>
                </a:gridCol>
              </a:tblGrid>
              <a:tr h="701490">
                <a:tc>
                  <a:txBody>
                    <a:bodyPr/>
                    <a:lstStyle/>
                    <a:p>
                      <a:r>
                        <a:rPr lang="en-IN" sz="2400" dirty="0"/>
                        <a:t>Model Used</a:t>
                      </a:r>
                    </a:p>
                  </a:txBody>
                  <a:tcPr/>
                </a:tc>
                <a:tc>
                  <a:txBody>
                    <a:bodyPr/>
                    <a:lstStyle/>
                    <a:p>
                      <a:r>
                        <a:rPr lang="en-IN" sz="2400" dirty="0"/>
                        <a:t>Accuracy</a:t>
                      </a:r>
                    </a:p>
                  </a:txBody>
                  <a:tcPr/>
                </a:tc>
                <a:tc>
                  <a:txBody>
                    <a:bodyPr/>
                    <a:lstStyle/>
                    <a:p>
                      <a:r>
                        <a:rPr lang="en-IN" sz="2400" dirty="0"/>
                        <a:t>F1 Score</a:t>
                      </a:r>
                    </a:p>
                  </a:txBody>
                  <a:tcPr/>
                </a:tc>
                <a:extLst>
                  <a:ext uri="{0D108BD9-81ED-4DB2-BD59-A6C34878D82A}">
                    <a16:rowId xmlns:a16="http://schemas.microsoft.com/office/drawing/2014/main" val="2092274761"/>
                  </a:ext>
                </a:extLst>
              </a:tr>
              <a:tr h="701490">
                <a:tc>
                  <a:txBody>
                    <a:bodyPr/>
                    <a:lstStyle/>
                    <a:p>
                      <a:r>
                        <a:rPr lang="en-IN" sz="2400" dirty="0"/>
                        <a:t>KNN</a:t>
                      </a:r>
                    </a:p>
                  </a:txBody>
                  <a:tcPr/>
                </a:tc>
                <a:tc>
                  <a:txBody>
                    <a:bodyPr/>
                    <a:lstStyle/>
                    <a:p>
                      <a:r>
                        <a:rPr lang="en-IN" sz="2400" dirty="0"/>
                        <a:t>63.45 %</a:t>
                      </a:r>
                    </a:p>
                  </a:txBody>
                  <a:tcPr/>
                </a:tc>
                <a:tc>
                  <a:txBody>
                    <a:bodyPr/>
                    <a:lstStyle/>
                    <a:p>
                      <a:r>
                        <a:rPr lang="en-IN" sz="2400" dirty="0"/>
                        <a:t>60 %</a:t>
                      </a:r>
                    </a:p>
                  </a:txBody>
                  <a:tcPr/>
                </a:tc>
                <a:extLst>
                  <a:ext uri="{0D108BD9-81ED-4DB2-BD59-A6C34878D82A}">
                    <a16:rowId xmlns:a16="http://schemas.microsoft.com/office/drawing/2014/main" val="1580196882"/>
                  </a:ext>
                </a:extLst>
              </a:tr>
              <a:tr h="701490">
                <a:tc>
                  <a:txBody>
                    <a:bodyPr/>
                    <a:lstStyle/>
                    <a:p>
                      <a:r>
                        <a:rPr lang="en-IN" sz="2400" dirty="0"/>
                        <a:t>Logistic Regression</a:t>
                      </a:r>
                    </a:p>
                  </a:txBody>
                  <a:tcPr/>
                </a:tc>
                <a:tc>
                  <a:txBody>
                    <a:bodyPr/>
                    <a:lstStyle/>
                    <a:p>
                      <a:r>
                        <a:rPr lang="en-IN" sz="2400" dirty="0"/>
                        <a:t>92.38 %</a:t>
                      </a:r>
                    </a:p>
                  </a:txBody>
                  <a:tcPr/>
                </a:tc>
                <a:tc>
                  <a:txBody>
                    <a:bodyPr/>
                    <a:lstStyle/>
                    <a:p>
                      <a:r>
                        <a:rPr lang="en-IN" sz="2400" dirty="0"/>
                        <a:t>91.89 %</a:t>
                      </a:r>
                    </a:p>
                  </a:txBody>
                  <a:tcPr/>
                </a:tc>
                <a:extLst>
                  <a:ext uri="{0D108BD9-81ED-4DB2-BD59-A6C34878D82A}">
                    <a16:rowId xmlns:a16="http://schemas.microsoft.com/office/drawing/2014/main" val="3449307950"/>
                  </a:ext>
                </a:extLst>
              </a:tr>
              <a:tr h="701490">
                <a:tc>
                  <a:txBody>
                    <a:bodyPr/>
                    <a:lstStyle/>
                    <a:p>
                      <a:r>
                        <a:rPr lang="en-IN" sz="2400" b="1" dirty="0"/>
                        <a:t>Random Forest</a:t>
                      </a:r>
                    </a:p>
                  </a:txBody>
                  <a:tcPr/>
                </a:tc>
                <a:tc>
                  <a:txBody>
                    <a:bodyPr/>
                    <a:lstStyle/>
                    <a:p>
                      <a:r>
                        <a:rPr lang="en-IN" sz="2400" b="1" dirty="0"/>
                        <a:t>93.90 %</a:t>
                      </a:r>
                    </a:p>
                  </a:txBody>
                  <a:tcPr/>
                </a:tc>
                <a:tc>
                  <a:txBody>
                    <a:bodyPr/>
                    <a:lstStyle/>
                    <a:p>
                      <a:r>
                        <a:rPr lang="en-IN" sz="2400" b="1" dirty="0"/>
                        <a:t>93.47 %</a:t>
                      </a:r>
                    </a:p>
                  </a:txBody>
                  <a:tcPr/>
                </a:tc>
                <a:extLst>
                  <a:ext uri="{0D108BD9-81ED-4DB2-BD59-A6C34878D82A}">
                    <a16:rowId xmlns:a16="http://schemas.microsoft.com/office/drawing/2014/main" val="2526346541"/>
                  </a:ext>
                </a:extLst>
              </a:tr>
            </a:tbl>
          </a:graphicData>
        </a:graphic>
      </p:graphicFrame>
    </p:spTree>
    <p:extLst>
      <p:ext uri="{BB962C8B-B14F-4D97-AF65-F5344CB8AC3E}">
        <p14:creationId xmlns:p14="http://schemas.microsoft.com/office/powerpoint/2010/main" val="10876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6981-56CC-D548-9229-4850144DBB12}"/>
              </a:ext>
            </a:extLst>
          </p:cNvPr>
          <p:cNvSpPr>
            <a:spLocks noGrp="1"/>
          </p:cNvSpPr>
          <p:nvPr>
            <p:ph type="title"/>
          </p:nvPr>
        </p:nvSpPr>
        <p:spPr/>
        <p:txBody>
          <a:bodyPr/>
          <a:lstStyle/>
          <a:p>
            <a:r>
              <a:rPr lang="en-IN" dirty="0"/>
              <a:t>Is this even an Issue ?</a:t>
            </a:r>
          </a:p>
        </p:txBody>
      </p:sp>
      <p:sp>
        <p:nvSpPr>
          <p:cNvPr id="3" name="Content Placeholder 2">
            <a:extLst>
              <a:ext uri="{FF2B5EF4-FFF2-40B4-BE49-F238E27FC236}">
                <a16:creationId xmlns:a16="http://schemas.microsoft.com/office/drawing/2014/main" id="{1747DF06-C079-CC98-A1F3-477E1506C51B}"/>
              </a:ext>
            </a:extLst>
          </p:cNvPr>
          <p:cNvSpPr>
            <a:spLocks noGrp="1"/>
          </p:cNvSpPr>
          <p:nvPr>
            <p:ph idx="1"/>
          </p:nvPr>
        </p:nvSpPr>
        <p:spPr>
          <a:xfrm>
            <a:off x="646111" y="1627464"/>
            <a:ext cx="11014846" cy="4777818"/>
          </a:xfrm>
        </p:spPr>
        <p:txBody>
          <a:bodyPr>
            <a:normAutofit/>
          </a:bodyPr>
          <a:lstStyle/>
          <a:p>
            <a:r>
              <a:rPr lang="en-US" b="0" i="0" dirty="0">
                <a:effectLst/>
              </a:rPr>
              <a:t>65 percent of credit and credit card holders have been fraud victims at some point in their lives, up from 58 percent last year.</a:t>
            </a:r>
          </a:p>
          <a:p>
            <a:pPr marL="0" indent="0">
              <a:buNone/>
            </a:pPr>
            <a:r>
              <a:rPr lang="en-US" b="0" i="0" dirty="0">
                <a:effectLst/>
              </a:rPr>
              <a:t> </a:t>
            </a:r>
          </a:p>
          <a:p>
            <a:r>
              <a:rPr lang="en-US" dirty="0"/>
              <a:t>I</a:t>
            </a:r>
            <a:r>
              <a:rPr lang="en-US" b="0" i="0" dirty="0">
                <a:effectLst/>
              </a:rPr>
              <a:t>n 2022, 44 percent of credit card users reported having two or more fraudulent charges, compared to 35 percent in 2021.</a:t>
            </a:r>
          </a:p>
          <a:p>
            <a:pPr marL="0" indent="0">
              <a:buNone/>
            </a:pPr>
            <a:endParaRPr lang="en-US" dirty="0"/>
          </a:p>
          <a:p>
            <a:r>
              <a:rPr lang="en-US" b="0" i="0" dirty="0">
                <a:effectLst/>
              </a:rPr>
              <a:t>Since 2021, the median fraudulent charge has climbed by about 27 percent. This equates to about $12 billion in total attempted fraudulent charges.</a:t>
            </a:r>
          </a:p>
          <a:p>
            <a:pPr marL="0" indent="0">
              <a:buNone/>
            </a:pPr>
            <a:endParaRPr lang="en-US" b="0" i="0" dirty="0">
              <a:effectLst/>
            </a:endParaRPr>
          </a:p>
          <a:p>
            <a:r>
              <a:rPr lang="en-US" dirty="0"/>
              <a:t>A small-but-significant share of people (12 percent) had fraudulent recurring charges from the same merchant over several months.</a:t>
            </a:r>
          </a:p>
          <a:p>
            <a:endParaRPr lang="en-IN" dirty="0"/>
          </a:p>
        </p:txBody>
      </p:sp>
    </p:spTree>
    <p:extLst>
      <p:ext uri="{BB962C8B-B14F-4D97-AF65-F5344CB8AC3E}">
        <p14:creationId xmlns:p14="http://schemas.microsoft.com/office/powerpoint/2010/main" val="310757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9DB-CAD9-CBC2-74FF-B604908EEC8B}"/>
              </a:ext>
            </a:extLst>
          </p:cNvPr>
          <p:cNvSpPr>
            <a:spLocks noGrp="1"/>
          </p:cNvSpPr>
          <p:nvPr>
            <p:ph type="title"/>
          </p:nvPr>
        </p:nvSpPr>
        <p:spPr/>
        <p:txBody>
          <a:bodyPr/>
          <a:lstStyle/>
          <a:p>
            <a:r>
              <a:rPr lang="en-IN" dirty="0"/>
              <a:t>How can detection help ?</a:t>
            </a:r>
          </a:p>
        </p:txBody>
      </p:sp>
      <p:sp>
        <p:nvSpPr>
          <p:cNvPr id="3" name="Content Placeholder 2">
            <a:extLst>
              <a:ext uri="{FF2B5EF4-FFF2-40B4-BE49-F238E27FC236}">
                <a16:creationId xmlns:a16="http://schemas.microsoft.com/office/drawing/2014/main" id="{592DEA4B-F35E-866E-7AE4-14597AFE244D}"/>
              </a:ext>
            </a:extLst>
          </p:cNvPr>
          <p:cNvSpPr>
            <a:spLocks noGrp="1"/>
          </p:cNvSpPr>
          <p:nvPr>
            <p:ph idx="1"/>
          </p:nvPr>
        </p:nvSpPr>
        <p:spPr>
          <a:xfrm>
            <a:off x="646111" y="1668546"/>
            <a:ext cx="9996751" cy="4617562"/>
          </a:xfrm>
        </p:spPr>
        <p:txBody>
          <a:bodyPr>
            <a:normAutofit/>
          </a:bodyPr>
          <a:lstStyle/>
          <a:p>
            <a:r>
              <a:rPr lang="en-US" dirty="0"/>
              <a:t>Quick identification of fraudulent transactions can prevent financial loss to the affected parties, such as individuals or businesses. It can also prevent the spread of fraud to other accounts or financial systems.</a:t>
            </a:r>
          </a:p>
          <a:p>
            <a:pPr marL="0" indent="0">
              <a:buNone/>
            </a:pPr>
            <a:endParaRPr lang="en-US" dirty="0"/>
          </a:p>
          <a:p>
            <a:r>
              <a:rPr lang="en-US" dirty="0"/>
              <a:t>By identifying and analyzing fraudulent transactions quickly, financial institutions and businesses can gain insight into the methods used by fraudsters and take measures to prevent similar attacks in the future.</a:t>
            </a:r>
          </a:p>
          <a:p>
            <a:pPr marL="0" indent="0">
              <a:buNone/>
            </a:pPr>
            <a:endParaRPr lang="en-US" dirty="0"/>
          </a:p>
          <a:p>
            <a:r>
              <a:rPr lang="en-US" dirty="0"/>
              <a:t>Quick identification of fraudulent transactions can lead to faster resolution of the issue, as it allows for prompt reversal of the transaction and investigation of the fraud.</a:t>
            </a:r>
          </a:p>
          <a:p>
            <a:endParaRPr lang="en-US" dirty="0"/>
          </a:p>
          <a:p>
            <a:endParaRPr lang="en-US" dirty="0"/>
          </a:p>
        </p:txBody>
      </p:sp>
    </p:spTree>
    <p:extLst>
      <p:ext uri="{BB962C8B-B14F-4D97-AF65-F5344CB8AC3E}">
        <p14:creationId xmlns:p14="http://schemas.microsoft.com/office/powerpoint/2010/main" val="342475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9DB-CAD9-CBC2-74FF-B604908EEC8B}"/>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592DEA4B-F35E-866E-7AE4-14597AFE244D}"/>
              </a:ext>
            </a:extLst>
          </p:cNvPr>
          <p:cNvSpPr>
            <a:spLocks noGrp="1"/>
          </p:cNvSpPr>
          <p:nvPr>
            <p:ph idx="1"/>
          </p:nvPr>
        </p:nvSpPr>
        <p:spPr>
          <a:xfrm>
            <a:off x="448149" y="1715680"/>
            <a:ext cx="6348578" cy="4617562"/>
          </a:xfrm>
        </p:spPr>
        <p:txBody>
          <a:bodyPr>
            <a:normAutofit/>
          </a:bodyPr>
          <a:lstStyle/>
          <a:p>
            <a:r>
              <a:rPr lang="en-US" dirty="0"/>
              <a:t>It was found out that Data is having  2,84,807 rows and 31 columns.</a:t>
            </a:r>
          </a:p>
          <a:p>
            <a:pPr marL="0" indent="0">
              <a:buNone/>
            </a:pPr>
            <a:endParaRPr lang="en-US" dirty="0"/>
          </a:p>
          <a:p>
            <a:r>
              <a:rPr lang="en-US" dirty="0"/>
              <a:t>Class = 1 Signifies Fraudulent Transaction, Class = 0 signifies legit transaction.</a:t>
            </a:r>
          </a:p>
          <a:p>
            <a:pPr marL="0" indent="0">
              <a:buNone/>
            </a:pPr>
            <a:endParaRPr lang="en-US" dirty="0"/>
          </a:p>
          <a:p>
            <a:r>
              <a:rPr lang="en-US" dirty="0"/>
              <a:t>It was found out that out of 2,84,807 Transactions, only 492 were legit.</a:t>
            </a:r>
          </a:p>
          <a:p>
            <a:pPr marL="0" indent="0">
              <a:buNone/>
            </a:pPr>
            <a:endParaRPr lang="en-US" dirty="0"/>
          </a:p>
          <a:p>
            <a:r>
              <a:rPr lang="en-US" dirty="0"/>
              <a:t>This implies that the data is severely unbalanced, and we will have to balance it before training the models.</a:t>
            </a:r>
          </a:p>
          <a:p>
            <a:endParaRPr lang="en-US" dirty="0"/>
          </a:p>
          <a:p>
            <a:endParaRPr lang="en-US" dirty="0"/>
          </a:p>
        </p:txBody>
      </p:sp>
      <p:pic>
        <p:nvPicPr>
          <p:cNvPr id="5" name="Picture 4">
            <a:extLst>
              <a:ext uri="{FF2B5EF4-FFF2-40B4-BE49-F238E27FC236}">
                <a16:creationId xmlns:a16="http://schemas.microsoft.com/office/drawing/2014/main" id="{B6EFC6C3-2195-4666-84BC-6B85D3ED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300" y="2164103"/>
            <a:ext cx="4664551" cy="3489084"/>
          </a:xfrm>
          <a:prstGeom prst="rect">
            <a:avLst/>
          </a:prstGeom>
        </p:spPr>
      </p:pic>
    </p:spTree>
    <p:extLst>
      <p:ext uri="{BB962C8B-B14F-4D97-AF65-F5344CB8AC3E}">
        <p14:creationId xmlns:p14="http://schemas.microsoft.com/office/powerpoint/2010/main" val="105179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9803-4DE2-517C-81DA-D9943096D1CC}"/>
              </a:ext>
            </a:extLst>
          </p:cNvPr>
          <p:cNvSpPr>
            <a:spLocks noGrp="1"/>
          </p:cNvSpPr>
          <p:nvPr>
            <p:ph type="title"/>
          </p:nvPr>
        </p:nvSpPr>
        <p:spPr/>
        <p:txBody>
          <a:bodyPr/>
          <a:lstStyle/>
          <a:p>
            <a:r>
              <a:rPr lang="en-IN" dirty="0"/>
              <a:t>Basic Outline to build each Model</a:t>
            </a:r>
          </a:p>
        </p:txBody>
      </p:sp>
      <p:sp>
        <p:nvSpPr>
          <p:cNvPr id="3" name="Content Placeholder 2">
            <a:extLst>
              <a:ext uri="{FF2B5EF4-FFF2-40B4-BE49-F238E27FC236}">
                <a16:creationId xmlns:a16="http://schemas.microsoft.com/office/drawing/2014/main" id="{10CF7294-09F7-C49B-0B9A-EBF59B47BD45}"/>
              </a:ext>
            </a:extLst>
          </p:cNvPr>
          <p:cNvSpPr>
            <a:spLocks noGrp="1"/>
          </p:cNvSpPr>
          <p:nvPr>
            <p:ph idx="1"/>
          </p:nvPr>
        </p:nvSpPr>
        <p:spPr>
          <a:xfrm>
            <a:off x="646111" y="1853248"/>
            <a:ext cx="10713188" cy="4885345"/>
          </a:xfrm>
        </p:spPr>
        <p:txBody>
          <a:bodyPr>
            <a:normAutofit lnSpcReduction="10000"/>
          </a:bodyPr>
          <a:lstStyle/>
          <a:p>
            <a:r>
              <a:rPr lang="en-IN" dirty="0"/>
              <a:t>Loading the Data</a:t>
            </a:r>
          </a:p>
          <a:p>
            <a:pPr marL="0" indent="0">
              <a:buNone/>
            </a:pPr>
            <a:endParaRPr lang="en-IN" dirty="0"/>
          </a:p>
          <a:p>
            <a:r>
              <a:rPr lang="en-IN" dirty="0"/>
              <a:t>Balancing the data</a:t>
            </a:r>
          </a:p>
          <a:p>
            <a:pPr marL="0" indent="0">
              <a:buNone/>
            </a:pPr>
            <a:endParaRPr lang="en-IN" dirty="0"/>
          </a:p>
          <a:p>
            <a:r>
              <a:rPr lang="en-IN" dirty="0"/>
              <a:t>Splitting the data into Test and Train Dataset</a:t>
            </a:r>
          </a:p>
          <a:p>
            <a:pPr marL="0" indent="0">
              <a:buNone/>
            </a:pPr>
            <a:endParaRPr lang="en-IN" dirty="0"/>
          </a:p>
          <a:p>
            <a:r>
              <a:rPr lang="en-IN" dirty="0"/>
              <a:t>Tuning the Model</a:t>
            </a:r>
          </a:p>
          <a:p>
            <a:pPr marL="0" indent="0">
              <a:buNone/>
            </a:pPr>
            <a:endParaRPr lang="en-IN" dirty="0"/>
          </a:p>
          <a:p>
            <a:r>
              <a:rPr lang="en-IN" dirty="0"/>
              <a:t>Evaluating the Model by finding Accuracy, Precision, Recall &amp; F1 Score for the given model</a:t>
            </a:r>
          </a:p>
          <a:p>
            <a:pPr marL="0" indent="0">
              <a:buNone/>
            </a:pPr>
            <a:endParaRPr lang="en-IN" dirty="0"/>
          </a:p>
          <a:p>
            <a:r>
              <a:rPr lang="en-IN" dirty="0"/>
              <a:t>Pickling the Model</a:t>
            </a:r>
          </a:p>
        </p:txBody>
      </p:sp>
    </p:spTree>
    <p:extLst>
      <p:ext uri="{BB962C8B-B14F-4D97-AF65-F5344CB8AC3E}">
        <p14:creationId xmlns:p14="http://schemas.microsoft.com/office/powerpoint/2010/main" val="303423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Models Used</a:t>
            </a:r>
          </a:p>
        </p:txBody>
      </p:sp>
      <p:sp>
        <p:nvSpPr>
          <p:cNvPr id="3" name="Content Placeholder 2">
            <a:extLst>
              <a:ext uri="{FF2B5EF4-FFF2-40B4-BE49-F238E27FC236}">
                <a16:creationId xmlns:a16="http://schemas.microsoft.com/office/drawing/2014/main" id="{1DB8E3F3-6697-6DA4-4365-854375C54A00}"/>
              </a:ext>
            </a:extLst>
          </p:cNvPr>
          <p:cNvSpPr>
            <a:spLocks noGrp="1"/>
          </p:cNvSpPr>
          <p:nvPr>
            <p:ph idx="1"/>
          </p:nvPr>
        </p:nvSpPr>
        <p:spPr>
          <a:xfrm>
            <a:off x="283180" y="1319752"/>
            <a:ext cx="11688861" cy="5538247"/>
          </a:xfrm>
        </p:spPr>
        <p:txBody>
          <a:bodyPr>
            <a:normAutofit/>
          </a:bodyPr>
          <a:lstStyle/>
          <a:p>
            <a:r>
              <a:rPr lang="en-IN" sz="2400" dirty="0"/>
              <a:t>KNN (K-Nearest Neighbours)  </a:t>
            </a:r>
            <a:endParaRPr lang="en-US" dirty="0"/>
          </a:p>
          <a:p>
            <a:pPr marL="0" indent="0">
              <a:buNone/>
            </a:pPr>
            <a:r>
              <a:rPr lang="en-US" dirty="0"/>
              <a:t>It works by finding the K nearest neighbors to the new instance from the training data and then assigning the class label of the majority of those neighbors to the new instance.</a:t>
            </a:r>
          </a:p>
          <a:p>
            <a:pPr marL="0" indent="0">
              <a:buNone/>
            </a:pPr>
            <a:endParaRPr lang="en-US" dirty="0"/>
          </a:p>
          <a:p>
            <a:r>
              <a:rPr lang="en-US" sz="2400" dirty="0"/>
              <a:t>Logistic Regression</a:t>
            </a:r>
          </a:p>
          <a:p>
            <a:pPr marL="0" indent="0">
              <a:buNone/>
            </a:pPr>
            <a:r>
              <a:rPr lang="en-US" dirty="0"/>
              <a:t>It models the probability of the target variable taking a particular value based on a set of input features. The output of logistic regression is a probability score between 0 and 1, which can be interpreted as the likelihood of the instance belonging to the positive class.</a:t>
            </a:r>
          </a:p>
          <a:p>
            <a:pPr marL="0" indent="0">
              <a:buNone/>
            </a:pPr>
            <a:endParaRPr lang="en-US" dirty="0"/>
          </a:p>
          <a:p>
            <a:r>
              <a:rPr lang="en-US" sz="2400" dirty="0"/>
              <a:t>Random Forest</a:t>
            </a:r>
          </a:p>
          <a:p>
            <a:pPr marL="0" indent="0">
              <a:buNone/>
            </a:pPr>
            <a:r>
              <a:rPr lang="en-US" dirty="0"/>
              <a:t>It is an ensemble learning method that combines multiple decision trees to create a more accurate and robust model. Decision Tree is a tree-based model that recursively splits the input data into smaller subsets based on the values of the input features, and makes predictions based on the resulting subsets.</a:t>
            </a:r>
            <a:endParaRPr lang="en-IN" dirty="0"/>
          </a:p>
          <a:p>
            <a:endParaRPr lang="en-IN" dirty="0"/>
          </a:p>
        </p:txBody>
      </p:sp>
    </p:spTree>
    <p:extLst>
      <p:ext uri="{BB962C8B-B14F-4D97-AF65-F5344CB8AC3E}">
        <p14:creationId xmlns:p14="http://schemas.microsoft.com/office/powerpoint/2010/main" val="284719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Evaluating KNN</a:t>
            </a:r>
          </a:p>
        </p:txBody>
      </p:sp>
      <p:pic>
        <p:nvPicPr>
          <p:cNvPr id="7" name="Picture 6">
            <a:extLst>
              <a:ext uri="{FF2B5EF4-FFF2-40B4-BE49-F238E27FC236}">
                <a16:creationId xmlns:a16="http://schemas.microsoft.com/office/drawing/2014/main" id="{824EAC84-3CE5-23C8-3601-980D4788A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655" y="1655286"/>
            <a:ext cx="9835299" cy="4666383"/>
          </a:xfrm>
          <a:prstGeom prst="rect">
            <a:avLst/>
          </a:prstGeom>
        </p:spPr>
      </p:pic>
    </p:spTree>
    <p:extLst>
      <p:ext uri="{BB962C8B-B14F-4D97-AF65-F5344CB8AC3E}">
        <p14:creationId xmlns:p14="http://schemas.microsoft.com/office/powerpoint/2010/main" val="400127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Evaluating Logistic Regression</a:t>
            </a:r>
          </a:p>
        </p:txBody>
      </p:sp>
      <p:pic>
        <p:nvPicPr>
          <p:cNvPr id="7" name="Picture 6">
            <a:extLst>
              <a:ext uri="{FF2B5EF4-FFF2-40B4-BE49-F238E27FC236}">
                <a16:creationId xmlns:a16="http://schemas.microsoft.com/office/drawing/2014/main" id="{824EAC84-3CE5-23C8-3601-980D4788AE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4710" y="1655286"/>
            <a:ext cx="9829189" cy="4666383"/>
          </a:xfrm>
          <a:prstGeom prst="rect">
            <a:avLst/>
          </a:prstGeom>
        </p:spPr>
      </p:pic>
    </p:spTree>
    <p:extLst>
      <p:ext uri="{BB962C8B-B14F-4D97-AF65-F5344CB8AC3E}">
        <p14:creationId xmlns:p14="http://schemas.microsoft.com/office/powerpoint/2010/main" val="375231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4287-038C-3B89-FC87-15EF102632CA}"/>
              </a:ext>
            </a:extLst>
          </p:cNvPr>
          <p:cNvSpPr>
            <a:spLocks noGrp="1"/>
          </p:cNvSpPr>
          <p:nvPr>
            <p:ph type="title"/>
          </p:nvPr>
        </p:nvSpPr>
        <p:spPr/>
        <p:txBody>
          <a:bodyPr/>
          <a:lstStyle/>
          <a:p>
            <a:r>
              <a:rPr lang="en-IN" dirty="0"/>
              <a:t>Evaluating Random Forest</a:t>
            </a:r>
          </a:p>
        </p:txBody>
      </p:sp>
      <p:pic>
        <p:nvPicPr>
          <p:cNvPr id="7" name="Picture 6">
            <a:extLst>
              <a:ext uri="{FF2B5EF4-FFF2-40B4-BE49-F238E27FC236}">
                <a16:creationId xmlns:a16="http://schemas.microsoft.com/office/drawing/2014/main" id="{824EAC84-3CE5-23C8-3601-980D4788AE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2704" y="1655286"/>
            <a:ext cx="9773201" cy="4666383"/>
          </a:xfrm>
          <a:prstGeom prst="rect">
            <a:avLst/>
          </a:prstGeom>
        </p:spPr>
      </p:pic>
    </p:spTree>
    <p:extLst>
      <p:ext uri="{BB962C8B-B14F-4D97-AF65-F5344CB8AC3E}">
        <p14:creationId xmlns:p14="http://schemas.microsoft.com/office/powerpoint/2010/main" val="86910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326</TotalTime>
  <Words>617</Words>
  <Application>Microsoft Macintosh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Credit Card Fraud Detection</vt:lpstr>
      <vt:lpstr>Is this even an Issue ?</vt:lpstr>
      <vt:lpstr>How can detection help ?</vt:lpstr>
      <vt:lpstr>Data Analysis</vt:lpstr>
      <vt:lpstr>Basic Outline to build each Model</vt:lpstr>
      <vt:lpstr>Models Used</vt:lpstr>
      <vt:lpstr>Evaluating KNN</vt:lpstr>
      <vt:lpstr>Evaluating Logistic Regression</vt:lpstr>
      <vt:lpstr>Evaluating Random Forest</vt:lpstr>
      <vt:lpstr>Issues Faced</vt:lpstr>
      <vt:lpstr>Conclusion Drawn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Yash Vats</dc:creator>
  <cp:lastModifiedBy>Deepak Bhatia</cp:lastModifiedBy>
  <cp:revision>9</cp:revision>
  <dcterms:created xsi:type="dcterms:W3CDTF">2023-04-21T13:53:34Z</dcterms:created>
  <dcterms:modified xsi:type="dcterms:W3CDTF">2024-04-05T03:02:18Z</dcterms:modified>
</cp:coreProperties>
</file>