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60" r:id="rId4"/>
    <p:sldId id="261" r:id="rId5"/>
    <p:sldId id="262" r:id="rId6"/>
    <p:sldId id="263" r:id="rId7"/>
    <p:sldId id="264" r:id="rId8"/>
    <p:sldId id="269" r:id="rId9"/>
    <p:sldId id="278" r:id="rId10"/>
    <p:sldId id="270" r:id="rId11"/>
    <p:sldId id="271" r:id="rId12"/>
    <p:sldId id="272" r:id="rId13"/>
    <p:sldId id="279" r:id="rId14"/>
    <p:sldId id="280" r:id="rId15"/>
    <p:sldId id="281" r:id="rId16"/>
    <p:sldId id="273" r:id="rId17"/>
    <p:sldId id="274" r:id="rId18"/>
    <p:sldId id="275" r:id="rId19"/>
    <p:sldId id="282" r:id="rId20"/>
    <p:sldId id="283"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1" autoAdjust="0"/>
  </p:normalViewPr>
  <p:slideViewPr>
    <p:cSldViewPr snapToGrid="0">
      <p:cViewPr varScale="1">
        <p:scale>
          <a:sx n="68" d="100"/>
          <a:sy n="68" d="100"/>
        </p:scale>
        <p:origin x="792" y="72"/>
      </p:cViewPr>
      <p:guideLst/>
    </p:cSldViewPr>
  </p:slideViewPr>
  <p:notesTextViewPr>
    <p:cViewPr>
      <p:scale>
        <a:sx n="1" d="1"/>
        <a:sy n="1" d="1"/>
      </p:scale>
      <p:origin x="0" y="-96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0BE0-BF05-4CF0-9DB8-666FF0CBBF8A}" type="datetimeFigureOut">
              <a:rPr lang="en-IN" smtClean="0"/>
              <a:t>30-05-2022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15DDE-66B2-4F0E-8C54-4E77005994AB}" type="slidenum">
              <a:rPr lang="en-IN" smtClean="0"/>
              <a:t>‹#›</a:t>
            </a:fld>
            <a:endParaRPr lang="en-IN"/>
          </a:p>
        </p:txBody>
      </p:sp>
    </p:spTree>
    <p:extLst>
      <p:ext uri="{BB962C8B-B14F-4D97-AF65-F5344CB8AC3E}">
        <p14:creationId xmlns:p14="http://schemas.microsoft.com/office/powerpoint/2010/main" val="16093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1</a:t>
            </a:fld>
            <a:endParaRPr lang="en-IN"/>
          </a:p>
        </p:txBody>
      </p:sp>
    </p:spTree>
    <p:extLst>
      <p:ext uri="{BB962C8B-B14F-4D97-AF65-F5344CB8AC3E}">
        <p14:creationId xmlns:p14="http://schemas.microsoft.com/office/powerpoint/2010/main" val="203483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A1EE3-6E71-4B97-A63B-C21832C5217F}"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280722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4AAA7-3657-484A-8559-E5D87831BDE7}"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162530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7D205-30C2-452B-A113-5EF4FCFD6DC3}"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2199486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A7640D-A6D7-4B19-B2A7-7854DA08DB0D}"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357100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effectLst/>
                <a:latin typeface="+mn-lt"/>
                <a:ea typeface="+mn-ea"/>
                <a:cs typeface="+mn-cs"/>
              </a:rPr>
              <a:t>1.    K-means Clustering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effectLst/>
                <a:latin typeface="+mn-lt"/>
                <a:ea typeface="+mn-ea"/>
                <a:cs typeface="+mn-cs"/>
              </a:rPr>
              <a:t>2.    Mean-Shift Clustering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3.    DBSCAN – Density-Based Spatial Clustering of Applications with Noise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1" i="0" kern="1200" dirty="0" smtClean="0">
              <a:solidFill>
                <a:schemeClr val="tx1"/>
              </a:solidFill>
              <a:effectLst/>
              <a:latin typeface="+mn-lt"/>
              <a:ea typeface="+mn-ea"/>
              <a:cs typeface="+mn-cs"/>
            </a:endParaRPr>
          </a:p>
          <a:p>
            <a:pPr fontAlgn="base"/>
            <a:r>
              <a:rPr lang="en-IN" sz="1200" b="1" i="0" kern="1200" dirty="0" smtClean="0">
                <a:solidFill>
                  <a:schemeClr val="tx1"/>
                </a:solidFill>
                <a:effectLst/>
                <a:latin typeface="+mn-lt"/>
                <a:ea typeface="+mn-ea"/>
                <a:cs typeface="+mn-cs"/>
              </a:rPr>
              <a:t>Best Clustering Algorithms in Data Mining</a:t>
            </a:r>
          </a:p>
          <a:p>
            <a:pPr fontAlgn="base"/>
            <a:r>
              <a:rPr lang="en-IN" sz="1200" b="0" i="0" kern="1200" dirty="0" smtClean="0">
                <a:solidFill>
                  <a:schemeClr val="tx1"/>
                </a:solidFill>
                <a:effectLst/>
                <a:latin typeface="+mn-lt"/>
                <a:ea typeface="+mn-ea"/>
                <a:cs typeface="+mn-cs"/>
              </a:rPr>
              <a:t>There are various types of </a:t>
            </a:r>
            <a:r>
              <a:rPr lang="en-IN" sz="1200" b="1" i="0" kern="1200" dirty="0" smtClean="0">
                <a:solidFill>
                  <a:schemeClr val="tx1"/>
                </a:solidFill>
                <a:effectLst/>
                <a:latin typeface="+mn-lt"/>
                <a:ea typeface="+mn-ea"/>
                <a:cs typeface="+mn-cs"/>
              </a:rPr>
              <a:t>clustering algorithms in data mining</a:t>
            </a:r>
            <a:r>
              <a:rPr lang="en-IN" sz="1200" b="0" i="0" kern="1200" dirty="0" smtClean="0">
                <a:solidFill>
                  <a:schemeClr val="tx1"/>
                </a:solidFill>
                <a:effectLst/>
                <a:latin typeface="+mn-lt"/>
                <a:ea typeface="+mn-ea"/>
                <a:cs typeface="+mn-cs"/>
              </a:rPr>
              <a:t>. Here are some </a:t>
            </a:r>
            <a:r>
              <a:rPr lang="en-IN" sz="1200" b="1" i="0" kern="1200" dirty="0" smtClean="0">
                <a:solidFill>
                  <a:schemeClr val="tx1"/>
                </a:solidFill>
                <a:effectLst/>
                <a:latin typeface="+mn-lt"/>
                <a:ea typeface="+mn-ea"/>
                <a:cs typeface="+mn-cs"/>
              </a:rPr>
              <a:t>clustering algorithms in data mining with examples</a:t>
            </a:r>
            <a:r>
              <a:rPr lang="en-IN" sz="1200" b="0" i="0" kern="1200" dirty="0" smtClean="0">
                <a:solidFill>
                  <a:schemeClr val="tx1"/>
                </a:solidFill>
                <a:effectLst/>
                <a:latin typeface="+mn-lt"/>
                <a:ea typeface="+mn-ea"/>
                <a:cs typeface="+mn-cs"/>
              </a:rPr>
              <a:t>.</a:t>
            </a:r>
          </a:p>
          <a:p>
            <a:pPr fontAlgn="base"/>
            <a:r>
              <a:rPr lang="en-IN" sz="1200" b="0" i="0" kern="1200" dirty="0" smtClean="0">
                <a:solidFill>
                  <a:schemeClr val="tx1"/>
                </a:solidFill>
                <a:effectLst/>
                <a:latin typeface="+mn-lt"/>
                <a:ea typeface="+mn-ea"/>
                <a:cs typeface="+mn-cs"/>
              </a:rPr>
              <a:t>Data Mining Connectivity Models – Hierarchical Clustering</a:t>
            </a:r>
          </a:p>
          <a:p>
            <a:pPr fontAlgn="base"/>
            <a:r>
              <a:rPr lang="en-IN" sz="1200" b="0" i="0" kern="1200" dirty="0" smtClean="0">
                <a:solidFill>
                  <a:schemeClr val="tx1"/>
                </a:solidFill>
                <a:effectLst/>
                <a:latin typeface="+mn-lt"/>
                <a:ea typeface="+mn-ea"/>
                <a:cs typeface="+mn-cs"/>
              </a:rPr>
              <a:t>Data Mining Centroid Models – K-means Clustering algorithm</a:t>
            </a:r>
          </a:p>
          <a:p>
            <a:pPr fontAlgn="base"/>
            <a:r>
              <a:rPr lang="en-IN" sz="1200" b="0" i="0" kern="1200" dirty="0" smtClean="0">
                <a:solidFill>
                  <a:schemeClr val="tx1"/>
                </a:solidFill>
                <a:effectLst/>
                <a:latin typeface="+mn-lt"/>
                <a:ea typeface="+mn-ea"/>
                <a:cs typeface="+mn-cs"/>
              </a:rPr>
              <a:t>Data Mining Distribution Models – EM algorithm</a:t>
            </a:r>
          </a:p>
          <a:p>
            <a:pPr fontAlgn="base"/>
            <a:r>
              <a:rPr lang="en-IN" sz="1200" b="0" i="0" kern="1200" dirty="0" smtClean="0">
                <a:solidFill>
                  <a:schemeClr val="tx1"/>
                </a:solidFill>
                <a:effectLst/>
                <a:latin typeface="+mn-lt"/>
                <a:ea typeface="+mn-ea"/>
                <a:cs typeface="+mn-cs"/>
              </a:rPr>
              <a:t>Data Mining Density Models – DBSCAN</a:t>
            </a:r>
          </a:p>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9</a:t>
            </a:fld>
            <a:endParaRPr lang="en-IN"/>
          </a:p>
        </p:txBody>
      </p:sp>
    </p:spTree>
    <p:extLst>
      <p:ext uri="{BB962C8B-B14F-4D97-AF65-F5344CB8AC3E}">
        <p14:creationId xmlns:p14="http://schemas.microsoft.com/office/powerpoint/2010/main" val="88437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228DC-B8C6-4FF8-9C77-903BC1BE559B}"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160226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C4FB-8EA7-429B-BBEB-9D0CEB3C852E}"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849774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4443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39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2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946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141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01028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334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3037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41434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A8481-49B5-4554-8783-D82DF5D35915}"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81765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FA8481-49B5-4554-8783-D82DF5D35915}"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498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FA8481-49B5-4554-8783-D82DF5D35915}"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578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8481-49B5-4554-8783-D82DF5D35915}" type="datetimeFigureOut">
              <a:rPr lang="en-IN" smtClean="0"/>
              <a:t>30-05-2022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894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2FA8481-49B5-4554-8783-D82DF5D35915}"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6341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
        <p:nvSpPr>
          <p:cNvPr id="5" name="Date Placeholder 4"/>
          <p:cNvSpPr>
            <a:spLocks noGrp="1"/>
          </p:cNvSpPr>
          <p:nvPr>
            <p:ph type="dt" sz="half" idx="10"/>
          </p:nvPr>
        </p:nvSpPr>
        <p:spPr/>
        <p:txBody>
          <a:bodyPr/>
          <a:lstStyle/>
          <a:p>
            <a:fld id="{32FA8481-49B5-4554-8783-D82DF5D35915}" type="datetimeFigureOut">
              <a:rPr lang="en-IN" smtClean="0"/>
              <a:t>30-05-2022</a:t>
            </a:fld>
            <a:endParaRPr lang="en-IN"/>
          </a:p>
        </p:txBody>
      </p:sp>
    </p:spTree>
    <p:extLst>
      <p:ext uri="{BB962C8B-B14F-4D97-AF65-F5344CB8AC3E}">
        <p14:creationId xmlns:p14="http://schemas.microsoft.com/office/powerpoint/2010/main" val="19722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2FA8481-49B5-4554-8783-D82DF5D35915}" type="datetimeFigureOut">
              <a:rPr lang="en-IN" smtClean="0"/>
              <a:t>30-05-2022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1D256509-01DD-4815-AFDA-BF4E4196757D}" type="slidenum">
              <a:rPr lang="en-IN" smtClean="0"/>
              <a:t>‹#›</a:t>
            </a:fld>
            <a:endParaRPr lang="en-IN"/>
          </a:p>
        </p:txBody>
      </p:sp>
    </p:spTree>
    <p:extLst>
      <p:ext uri="{BB962C8B-B14F-4D97-AF65-F5344CB8AC3E}">
        <p14:creationId xmlns:p14="http://schemas.microsoft.com/office/powerpoint/2010/main" val="2767335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gif"/><Relationship Id="rId1" Type="http://schemas.microsoft.com/office/2007/relationships/media" Target="../media/media1.gif"/><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611" y="527320"/>
            <a:ext cx="6447501" cy="990600"/>
          </a:xfrm>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PROF. RAM MEGHE INSTITUTE OF TECHNOLOGY AND RESEARCH BADNERA, AMRAVATI</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PRESENTATION ON</a:t>
            </a:r>
            <a:br>
              <a:rPr lang="en-US" sz="1800" dirty="0">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rPr>
              <a:t>Job Recommendation Based on Job Profile Clustering and Job Seeker Behavior</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r>
            <a:br>
              <a:rPr lang="en-US" sz="1500" b="1"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1096" y="1213686"/>
            <a:ext cx="1062530" cy="1042944"/>
          </a:xfrm>
        </p:spPr>
      </p:pic>
      <p:sp>
        <p:nvSpPr>
          <p:cNvPr id="7" name="Rectangle 6"/>
          <p:cNvSpPr/>
          <p:nvPr/>
        </p:nvSpPr>
        <p:spPr>
          <a:xfrm>
            <a:off x="4128980" y="5082182"/>
            <a:ext cx="5292436"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VAIBHAV SANJAYRAO DHARMIK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SANKET RAMBHAU GULHANE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DEVENDRA BABASAHEB TALHANDE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GIRISH SUDAKAR SAWSUNDAR</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3616361" y="3881853"/>
            <a:ext cx="4572000" cy="1200329"/>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GUIDED BY</a:t>
            </a:r>
            <a:br>
              <a:rPr lang="en-US" dirty="0">
                <a:solidFill>
                  <a:schemeClr val="accent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V. H. DESHMUKH</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10" name="Rectangle 9"/>
          <p:cNvSpPr/>
          <p:nvPr/>
        </p:nvSpPr>
        <p:spPr>
          <a:xfrm>
            <a:off x="586573" y="5356745"/>
            <a:ext cx="4572001" cy="646331"/>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PRESENTED BY</a:t>
            </a:r>
          </a:p>
          <a:p>
            <a:pPr algn="ctr"/>
            <a:r>
              <a:rPr lang="en-US" dirty="0">
                <a:latin typeface="Times New Roman" panose="02020603050405020304" pitchFamily="18" charset="0"/>
                <a:cs typeface="Times New Roman" panose="02020603050405020304" pitchFamily="18" charset="0"/>
              </a:rPr>
              <a:t>C11 BATCH</a:t>
            </a:r>
          </a:p>
        </p:txBody>
      </p:sp>
      <p:sp>
        <p:nvSpPr>
          <p:cNvPr id="11" name="TextBox 10"/>
          <p:cNvSpPr txBox="1"/>
          <p:nvPr/>
        </p:nvSpPr>
        <p:spPr>
          <a:xfrm>
            <a:off x="9919855" y="6192982"/>
            <a:ext cx="1244251" cy="369332"/>
          </a:xfrm>
          <a:prstGeom prst="rect">
            <a:avLst/>
          </a:prstGeom>
          <a:noFill/>
        </p:spPr>
        <p:txBody>
          <a:bodyPr wrap="none" rtlCol="0">
            <a:spAutoFit/>
          </a:bodyPr>
          <a:lstStyle/>
          <a:p>
            <a:r>
              <a:rPr lang="en-US" dirty="0"/>
              <a:t>2021-2022</a:t>
            </a:r>
            <a:endParaRPr lang="en-IN" dirty="0"/>
          </a:p>
        </p:txBody>
      </p:sp>
    </p:spTree>
    <p:extLst>
      <p:ext uri="{BB962C8B-B14F-4D97-AF65-F5344CB8AC3E}">
        <p14:creationId xmlns:p14="http://schemas.microsoft.com/office/powerpoint/2010/main" val="741701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DE5CE-012F-6418-BC73-71D4026B8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982" y="1114425"/>
            <a:ext cx="9033163" cy="4532851"/>
          </a:xfrm>
          <a:prstGeom prst="rect">
            <a:avLst/>
          </a:prstGeom>
        </p:spPr>
      </p:pic>
      <p:sp>
        <p:nvSpPr>
          <p:cNvPr id="8" name="TextBox 7">
            <a:extLst>
              <a:ext uri="{FF2B5EF4-FFF2-40B4-BE49-F238E27FC236}">
                <a16:creationId xmlns:a16="http://schemas.microsoft.com/office/drawing/2014/main" id="{12D6D0A1-D195-B2DE-26FD-020EF7E10799}"/>
              </a:ext>
            </a:extLst>
          </p:cNvPr>
          <p:cNvSpPr txBox="1"/>
          <p:nvPr/>
        </p:nvSpPr>
        <p:spPr>
          <a:xfrm>
            <a:off x="2891965" y="5885911"/>
            <a:ext cx="5961089" cy="369332"/>
          </a:xfrm>
          <a:prstGeom prst="rect">
            <a:avLst/>
          </a:prstGeom>
          <a:noFill/>
        </p:spPr>
        <p:txBody>
          <a:bodyPr wrap="square" rtlCol="0">
            <a:spAutoFit/>
          </a:bodyPr>
          <a:lstStyle/>
          <a:p>
            <a:pPr algn="ctr"/>
            <a:r>
              <a:rPr lang="en-US" dirty="0"/>
              <a:t>Login (User and Admin) </a:t>
            </a:r>
          </a:p>
        </p:txBody>
      </p:sp>
      <p:sp>
        <p:nvSpPr>
          <p:cNvPr id="9"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Result</a:t>
            </a:r>
            <a:endParaRPr lang="en-US" sz="4800" dirty="0">
              <a:latin typeface="Times New Roman" pitchFamily="16" charset="0"/>
              <a:cs typeface="Times New Roman" pitchFamily="16" charset="0"/>
            </a:endParaRPr>
          </a:p>
        </p:txBody>
      </p:sp>
    </p:spTree>
    <p:extLst>
      <p:ext uri="{BB962C8B-B14F-4D97-AF65-F5344CB8AC3E}">
        <p14:creationId xmlns:p14="http://schemas.microsoft.com/office/powerpoint/2010/main" val="825657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759EB7-D327-73A1-0E61-D2B66C5B9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824231"/>
            <a:ext cx="8395855" cy="4532851"/>
          </a:xfrm>
          <a:prstGeom prst="rect">
            <a:avLst/>
          </a:prstGeom>
        </p:spPr>
      </p:pic>
      <p:sp>
        <p:nvSpPr>
          <p:cNvPr id="8" name="TextBox 7">
            <a:extLst>
              <a:ext uri="{FF2B5EF4-FFF2-40B4-BE49-F238E27FC236}">
                <a16:creationId xmlns:a16="http://schemas.microsoft.com/office/drawing/2014/main" id="{D150375F-9E90-2939-DE09-D0B5F846ED00}"/>
              </a:ext>
            </a:extLst>
          </p:cNvPr>
          <p:cNvSpPr txBox="1"/>
          <p:nvPr/>
        </p:nvSpPr>
        <p:spPr>
          <a:xfrm>
            <a:off x="2747970" y="5585326"/>
            <a:ext cx="5911121" cy="369332"/>
          </a:xfrm>
          <a:prstGeom prst="rect">
            <a:avLst/>
          </a:prstGeom>
          <a:noFill/>
        </p:spPr>
        <p:txBody>
          <a:bodyPr wrap="square" rtlCol="0">
            <a:spAutoFit/>
          </a:bodyPr>
          <a:lstStyle/>
          <a:p>
            <a:pPr algn="ctr"/>
            <a:r>
              <a:rPr lang="en-US" dirty="0"/>
              <a:t>User Registration </a:t>
            </a:r>
          </a:p>
        </p:txBody>
      </p:sp>
    </p:spTree>
    <p:extLst>
      <p:ext uri="{BB962C8B-B14F-4D97-AF65-F5344CB8AC3E}">
        <p14:creationId xmlns:p14="http://schemas.microsoft.com/office/powerpoint/2010/main" val="1674442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08285B-07ED-EE0F-BB60-E4C35F23F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836" y="582451"/>
            <a:ext cx="8395855" cy="4795179"/>
          </a:xfrm>
          <a:prstGeom prst="rect">
            <a:avLst/>
          </a:prstGeom>
        </p:spPr>
      </p:pic>
      <p:sp>
        <p:nvSpPr>
          <p:cNvPr id="8" name="TextBox 7">
            <a:extLst>
              <a:ext uri="{FF2B5EF4-FFF2-40B4-BE49-F238E27FC236}">
                <a16:creationId xmlns:a16="http://schemas.microsoft.com/office/drawing/2014/main" id="{D61BF807-5E1A-426E-4832-BDABBCDF5E95}"/>
              </a:ext>
            </a:extLst>
          </p:cNvPr>
          <p:cNvSpPr txBox="1"/>
          <p:nvPr/>
        </p:nvSpPr>
        <p:spPr>
          <a:xfrm>
            <a:off x="2881745" y="5654727"/>
            <a:ext cx="6096000" cy="369332"/>
          </a:xfrm>
          <a:prstGeom prst="rect">
            <a:avLst/>
          </a:prstGeom>
          <a:noFill/>
        </p:spPr>
        <p:txBody>
          <a:bodyPr wrap="square" rtlCol="0">
            <a:spAutoFit/>
          </a:bodyPr>
          <a:lstStyle/>
          <a:p>
            <a:pPr algn="ctr"/>
            <a:r>
              <a:rPr lang="en-US" dirty="0"/>
              <a:t>User Educational Details </a:t>
            </a:r>
          </a:p>
        </p:txBody>
      </p:sp>
    </p:spTree>
    <p:extLst>
      <p:ext uri="{BB962C8B-B14F-4D97-AF65-F5344CB8AC3E}">
        <p14:creationId xmlns:p14="http://schemas.microsoft.com/office/powerpoint/2010/main" val="1919371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328E18-203E-315D-5F7F-6C8DFD59E2E3}"/>
              </a:ext>
            </a:extLst>
          </p:cNvPr>
          <p:cNvSpPr txBox="1"/>
          <p:nvPr/>
        </p:nvSpPr>
        <p:spPr>
          <a:xfrm>
            <a:off x="2771023" y="5728742"/>
            <a:ext cx="5971082" cy="369332"/>
          </a:xfrm>
          <a:prstGeom prst="rect">
            <a:avLst/>
          </a:prstGeom>
          <a:noFill/>
        </p:spPr>
        <p:txBody>
          <a:bodyPr wrap="square" rtlCol="0">
            <a:spAutoFit/>
          </a:bodyPr>
          <a:lstStyle/>
          <a:p>
            <a:pPr algn="ctr"/>
            <a:r>
              <a:rPr lang="en-US" dirty="0"/>
              <a:t>Admin Registered Users </a:t>
            </a:r>
          </a:p>
        </p:txBody>
      </p:sp>
      <p:pic>
        <p:nvPicPr>
          <p:cNvPr id="7" name="Picture 6">
            <a:extLst>
              <a:ext uri="{FF2B5EF4-FFF2-40B4-BE49-F238E27FC236}">
                <a16:creationId xmlns:a16="http://schemas.microsoft.com/office/drawing/2014/main" id="{E6B2E619-6D8A-C731-07F0-0EE5A6748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82" y="725743"/>
            <a:ext cx="9490364" cy="4795180"/>
          </a:xfrm>
          <a:prstGeom prst="rect">
            <a:avLst/>
          </a:prstGeom>
        </p:spPr>
      </p:pic>
    </p:spTree>
    <p:extLst>
      <p:ext uri="{BB962C8B-B14F-4D97-AF65-F5344CB8AC3E}">
        <p14:creationId xmlns:p14="http://schemas.microsoft.com/office/powerpoint/2010/main" val="1705412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8A9B88-5A38-4973-78BD-F7B45DF5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8" y="665018"/>
            <a:ext cx="8963891" cy="4750066"/>
          </a:xfrm>
          <a:prstGeom prst="rect">
            <a:avLst/>
          </a:prstGeom>
        </p:spPr>
      </p:pic>
      <p:sp>
        <p:nvSpPr>
          <p:cNvPr id="4" name="TextBox 3">
            <a:extLst>
              <a:ext uri="{FF2B5EF4-FFF2-40B4-BE49-F238E27FC236}">
                <a16:creationId xmlns:a16="http://schemas.microsoft.com/office/drawing/2014/main" id="{392E17FA-EA18-9A0D-88E6-0A17C26B2D54}"/>
              </a:ext>
            </a:extLst>
          </p:cNvPr>
          <p:cNvSpPr txBox="1"/>
          <p:nvPr/>
        </p:nvSpPr>
        <p:spPr>
          <a:xfrm>
            <a:off x="2708563" y="5706711"/>
            <a:ext cx="6096000" cy="369332"/>
          </a:xfrm>
          <a:prstGeom prst="rect">
            <a:avLst/>
          </a:prstGeom>
          <a:noFill/>
        </p:spPr>
        <p:txBody>
          <a:bodyPr wrap="square" rtlCol="0">
            <a:spAutoFit/>
          </a:bodyPr>
          <a:lstStyle/>
          <a:p>
            <a:pPr algn="ctr"/>
            <a:r>
              <a:rPr lang="en-US" dirty="0"/>
              <a:t>Admin Jobs Registration</a:t>
            </a:r>
          </a:p>
        </p:txBody>
      </p:sp>
    </p:spTree>
    <p:extLst>
      <p:ext uri="{BB962C8B-B14F-4D97-AF65-F5344CB8AC3E}">
        <p14:creationId xmlns:p14="http://schemas.microsoft.com/office/powerpoint/2010/main" val="243494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E4DCC9-58A1-BFAA-A50B-BCF638898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770" y="831273"/>
            <a:ext cx="8769927" cy="4680791"/>
          </a:xfrm>
          <a:prstGeom prst="rect">
            <a:avLst/>
          </a:prstGeom>
        </p:spPr>
      </p:pic>
      <p:sp>
        <p:nvSpPr>
          <p:cNvPr id="3" name="TextBox 2">
            <a:extLst>
              <a:ext uri="{FF2B5EF4-FFF2-40B4-BE49-F238E27FC236}">
                <a16:creationId xmlns:a16="http://schemas.microsoft.com/office/drawing/2014/main" id="{A9E26A33-C39F-EE4D-111B-5316DB21687B}"/>
              </a:ext>
            </a:extLst>
          </p:cNvPr>
          <p:cNvSpPr txBox="1"/>
          <p:nvPr/>
        </p:nvSpPr>
        <p:spPr>
          <a:xfrm>
            <a:off x="2827688" y="5803691"/>
            <a:ext cx="5956092" cy="369332"/>
          </a:xfrm>
          <a:prstGeom prst="rect">
            <a:avLst/>
          </a:prstGeom>
          <a:noFill/>
        </p:spPr>
        <p:txBody>
          <a:bodyPr wrap="square" rtlCol="0">
            <a:spAutoFit/>
          </a:bodyPr>
          <a:lstStyle/>
          <a:p>
            <a:pPr algn="ctr"/>
            <a:r>
              <a:rPr lang="en-US" dirty="0"/>
              <a:t>Admin Registered Jobs</a:t>
            </a:r>
          </a:p>
        </p:txBody>
      </p:sp>
    </p:spTree>
    <p:extLst>
      <p:ext uri="{BB962C8B-B14F-4D97-AF65-F5344CB8AC3E}">
        <p14:creationId xmlns:p14="http://schemas.microsoft.com/office/powerpoint/2010/main" val="3996070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7216F-E78C-00B0-C5EB-C91595C0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735" y="651164"/>
            <a:ext cx="9173980" cy="4749157"/>
          </a:xfrm>
          <a:prstGeom prst="rect">
            <a:avLst/>
          </a:prstGeom>
        </p:spPr>
      </p:pic>
      <p:sp>
        <p:nvSpPr>
          <p:cNvPr id="14" name="TextBox 13">
            <a:extLst>
              <a:ext uri="{FF2B5EF4-FFF2-40B4-BE49-F238E27FC236}">
                <a16:creationId xmlns:a16="http://schemas.microsoft.com/office/drawing/2014/main" id="{FC519AD9-E938-4F2D-DC31-64F5E4BCFB2F}"/>
              </a:ext>
            </a:extLst>
          </p:cNvPr>
          <p:cNvSpPr txBox="1"/>
          <p:nvPr/>
        </p:nvSpPr>
        <p:spPr>
          <a:xfrm>
            <a:off x="199414" y="5694446"/>
            <a:ext cx="11242623" cy="369332"/>
          </a:xfrm>
          <a:prstGeom prst="rect">
            <a:avLst/>
          </a:prstGeom>
          <a:noFill/>
        </p:spPr>
        <p:txBody>
          <a:bodyPr wrap="square" rtlCol="0">
            <a:spAutoFit/>
          </a:bodyPr>
          <a:lstStyle/>
          <a:p>
            <a:pPr algn="ctr"/>
            <a:r>
              <a:rPr lang="en-US" dirty="0"/>
              <a:t>Recommended Jobs to User </a:t>
            </a:r>
          </a:p>
        </p:txBody>
      </p:sp>
    </p:spTree>
    <p:extLst>
      <p:ext uri="{BB962C8B-B14F-4D97-AF65-F5344CB8AC3E}">
        <p14:creationId xmlns:p14="http://schemas.microsoft.com/office/powerpoint/2010/main" val="1857012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Conclusion</a:t>
            </a:r>
            <a:endParaRPr lang="en-US" sz="4800" dirty="0">
              <a:latin typeface="Times New Roman" pitchFamily="16" charset="0"/>
              <a:cs typeface="Times New Roman" pitchFamily="16" charset="0"/>
            </a:endParaRPr>
          </a:p>
        </p:txBody>
      </p:sp>
      <p:sp>
        <p:nvSpPr>
          <p:cNvPr id="5" name="Rectangle 4"/>
          <p:cNvSpPr/>
          <p:nvPr/>
        </p:nvSpPr>
        <p:spPr>
          <a:xfrm>
            <a:off x="1039090" y="1931673"/>
            <a:ext cx="8645237" cy="1704569"/>
          </a:xfrm>
          <a:prstGeom prst="rect">
            <a:avLst/>
          </a:prstGeom>
        </p:spPr>
        <p:txBody>
          <a:bodyPr wrap="square">
            <a:spAutoFit/>
          </a:bodyPr>
          <a:lstStyle/>
          <a:p>
            <a:pPr algn="just">
              <a:lnSpc>
                <a:spcPct val="150000"/>
              </a:lnSpc>
              <a:buClr>
                <a:schemeClr val="accent1">
                  <a:lumMod val="75000"/>
                </a:schemeClr>
              </a:buClr>
              <a:buSzPct val="80000"/>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Project, we presented a job recommender model aiming to extract meaningful data from job postings using data-clustering methods. As a result, job offers are divided into job clusters based on their common features and job offers are matched to job seekers according to their interactions. </a:t>
            </a:r>
          </a:p>
        </p:txBody>
      </p:sp>
    </p:spTree>
    <p:extLst>
      <p:ext uri="{BB962C8B-B14F-4D97-AF65-F5344CB8AC3E}">
        <p14:creationId xmlns:p14="http://schemas.microsoft.com/office/powerpoint/2010/main" val="2058669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Future Scope</a:t>
            </a:r>
            <a:endParaRPr lang="en-US" sz="4800" dirty="0">
              <a:latin typeface="Times New Roman" pitchFamily="16" charset="0"/>
              <a:cs typeface="Times New Roman" pitchFamily="16" charset="0"/>
            </a:endParaRPr>
          </a:p>
        </p:txBody>
      </p:sp>
      <p:sp>
        <p:nvSpPr>
          <p:cNvPr id="5" name="Rectangle 4"/>
          <p:cNvSpPr/>
          <p:nvPr/>
        </p:nvSpPr>
        <p:spPr>
          <a:xfrm>
            <a:off x="1039090" y="1931673"/>
            <a:ext cx="8645237" cy="2585323"/>
          </a:xfrm>
          <a:prstGeom prst="rect">
            <a:avLst/>
          </a:prstGeom>
        </p:spPr>
        <p:txBody>
          <a:bodyPr wrap="square">
            <a:spAutoFit/>
          </a:bodyPr>
          <a:lstStyle/>
          <a:p>
            <a:pPr algn="just">
              <a:lnSpc>
                <a:spcPct val="150000"/>
              </a:lnSpc>
              <a:buClr>
                <a:schemeClr val="accent1">
                  <a:lumMod val="75000"/>
                </a:schemeClr>
              </a:buClr>
              <a:buSzPct val="80000"/>
            </a:pP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future Work will focus on training and evaluating our model using Word2vec method and k -means clustering algorithms used to capture and represent the context of job profiles. Subsequently, it will be easy to match set of job offers to a given job seeker based on its past interactions toward specific job offers. The dataset that will be used is built from scraping job search websites.</a:t>
            </a:r>
          </a:p>
          <a:p>
            <a:pPr algn="just">
              <a:lnSpc>
                <a:spcPct val="150000"/>
              </a:lnSpc>
              <a:buClr>
                <a:schemeClr val="accent1">
                  <a:lumMod val="75000"/>
                </a:schemeClr>
              </a:buClr>
              <a:buSzPct val="80000"/>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785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References</a:t>
            </a:r>
            <a:endParaRPr lang="en-US" sz="4800" dirty="0">
              <a:latin typeface="Times New Roman" pitchFamily="16" charset="0"/>
              <a:cs typeface="Times New Roman" pitchFamily="16" charset="0"/>
            </a:endParaRPr>
          </a:p>
        </p:txBody>
      </p:sp>
      <p:sp>
        <p:nvSpPr>
          <p:cNvPr id="7" name="Rectangle 6"/>
          <p:cNvSpPr/>
          <p:nvPr/>
        </p:nvSpPr>
        <p:spPr>
          <a:xfrm>
            <a:off x="432907" y="1297305"/>
            <a:ext cx="11426157" cy="5078313"/>
          </a:xfrm>
          <a:prstGeom prst="rect">
            <a:avLst/>
          </a:prstGeom>
        </p:spPr>
        <p:txBody>
          <a:bodyPr wrap="square">
            <a:spAutoFit/>
          </a:bodyPr>
          <a:lstStyle/>
          <a:p>
            <a:pPr marL="342900" indent="-342900" algn="just">
              <a:lnSpc>
                <a:spcPct val="150000"/>
              </a:lnSpc>
              <a:buClr>
                <a:schemeClr val="accent1">
                  <a:lumMod val="75000"/>
                </a:schemeClr>
              </a:buClr>
              <a:buSzPct val="80000"/>
              <a:buFont typeface="+mj-lt"/>
              <a:buAutoNum type="arabicPeriod"/>
            </a:pP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Kumar, R. Sinha, V. </a:t>
            </a:r>
            <a:r>
              <a:rPr lang="en-US" dirty="0" err="1">
                <a:latin typeface="Times New Roman" panose="02020603050405020304" pitchFamily="18" charset="0"/>
                <a:cs typeface="Times New Roman" panose="02020603050405020304" pitchFamily="18" charset="0"/>
              </a:rPr>
              <a:t>Bhattacherjee</a:t>
            </a:r>
            <a:r>
              <a:rPr lang="en-US" dirty="0">
                <a:latin typeface="Times New Roman" panose="02020603050405020304" pitchFamily="18" charset="0"/>
                <a:cs typeface="Times New Roman" panose="02020603050405020304" pitchFamily="18" charset="0"/>
              </a:rPr>
              <a:t>, D. S. </a:t>
            </a:r>
            <a:r>
              <a:rPr lang="en-US" dirty="0" err="1">
                <a:latin typeface="Times New Roman" panose="02020603050405020304" pitchFamily="18" charset="0"/>
                <a:cs typeface="Times New Roman" panose="02020603050405020304" pitchFamily="18" charset="0"/>
              </a:rPr>
              <a:t>Verma</a:t>
            </a:r>
            <a:r>
              <a:rPr lang="en-US" dirty="0">
                <a:latin typeface="Times New Roman" panose="02020603050405020304" pitchFamily="18" charset="0"/>
                <a:cs typeface="Times New Roman" panose="02020603050405020304" pitchFamily="18" charset="0"/>
              </a:rPr>
              <a:t>, S. Singh, “modeling </a:t>
            </a:r>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K-means clustering algorithm”, IEEE 2012, 1st international </a:t>
            </a:r>
            <a:r>
              <a:rPr lang="en-US" dirty="0" smtClean="0">
                <a:latin typeface="Times New Roman" panose="02020603050405020304" pitchFamily="18" charset="0"/>
                <a:cs typeface="Times New Roman" panose="02020603050405020304" pitchFamily="18" charset="0"/>
              </a:rPr>
              <a:t>conference </a:t>
            </a:r>
            <a:r>
              <a:rPr lang="en-US" dirty="0">
                <a:latin typeface="Times New Roman" panose="02020603050405020304" pitchFamily="18" charset="0"/>
                <a:cs typeface="Times New Roman" panose="02020603050405020304" pitchFamily="18" charset="0"/>
              </a:rPr>
              <a:t>on recent advances in information technology(RAIT). </a:t>
            </a:r>
          </a:p>
          <a:p>
            <a:pPr marL="342900" indent="-342900" algn="just">
              <a:lnSpc>
                <a:spcPct val="150000"/>
              </a:lnSpc>
              <a:buClr>
                <a:schemeClr val="accent1">
                  <a:lumMod val="75000"/>
                </a:schemeClr>
              </a:buClr>
              <a:buSzPct val="80000"/>
              <a:buFont typeface="+mj-lt"/>
              <a:buAutoNum type="arabicPeriod"/>
            </a:pP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K. Jain, prof. S. </a:t>
            </a:r>
            <a:r>
              <a:rPr lang="en-US" dirty="0" err="1">
                <a:latin typeface="Times New Roman" panose="02020603050405020304" pitchFamily="18" charset="0"/>
                <a:cs typeface="Times New Roman" panose="02020603050405020304" pitchFamily="18" charset="0"/>
              </a:rPr>
              <a:t>Maheshwari</a:t>
            </a:r>
            <a:r>
              <a:rPr lang="en-US" dirty="0">
                <a:latin typeface="Times New Roman" panose="02020603050405020304" pitchFamily="18" charset="0"/>
                <a:cs typeface="Times New Roman" panose="02020603050405020304" pitchFamily="18" charset="0"/>
              </a:rPr>
              <a:t>, “survey of recent clustering techniques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data mining”, </a:t>
            </a:r>
            <a:r>
              <a:rPr lang="en-US" dirty="0" smtClean="0">
                <a:latin typeface="Times New Roman" panose="02020603050405020304" pitchFamily="18" charset="0"/>
                <a:cs typeface="Times New Roman" panose="02020603050405020304" pitchFamily="18" charset="0"/>
              </a:rPr>
              <a:t>international journal </a:t>
            </a:r>
            <a:r>
              <a:rPr lang="en-US" dirty="0">
                <a:latin typeface="Times New Roman" panose="02020603050405020304" pitchFamily="18" charset="0"/>
                <a:cs typeface="Times New Roman" panose="02020603050405020304" pitchFamily="18" charset="0"/>
              </a:rPr>
              <a:t>of computer science and </a:t>
            </a:r>
            <a:r>
              <a:rPr lang="en-US" dirty="0" smtClean="0">
                <a:latin typeface="Times New Roman" panose="02020603050405020304" pitchFamily="18" charset="0"/>
                <a:cs typeface="Times New Roman" panose="02020603050405020304" pitchFamily="18" charset="0"/>
              </a:rPr>
              <a:t>management </a:t>
            </a:r>
            <a:r>
              <a:rPr lang="en-US" dirty="0">
                <a:latin typeface="Times New Roman" panose="02020603050405020304" pitchFamily="18" charset="0"/>
                <a:cs typeface="Times New Roman" panose="02020603050405020304" pitchFamily="18" charset="0"/>
              </a:rPr>
              <a:t>research,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 1 issue 1 Aug 2012.</a:t>
            </a:r>
          </a:p>
          <a:p>
            <a:pPr marL="342900" indent="-342900" algn="just">
              <a:lnSpc>
                <a:spcPct val="150000"/>
              </a:lnSpc>
              <a:buClr>
                <a:schemeClr val="accent1">
                  <a:lumMod val="75000"/>
                </a:schemeClr>
              </a:buClr>
              <a:buSzPct val="80000"/>
              <a:buFont typeface="+mj-lt"/>
              <a:buAutoNum type="arabicPeriod"/>
            </a:pP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Saurabh</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Naik</a:t>
            </a:r>
            <a:r>
              <a:rPr lang="en-US" dirty="0">
                <a:latin typeface="Times New Roman" panose="02020603050405020304" pitchFamily="18" charset="0"/>
                <a:cs typeface="Times New Roman" panose="02020603050405020304" pitchFamily="18" charset="0"/>
              </a:rPr>
              <a:t>, "Wireless sensor network based adaptive landmine </a:t>
            </a: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algorithm, " </a:t>
            </a:r>
            <a:r>
              <a:rPr lang="en-US" dirty="0" smtClean="0">
                <a:latin typeface="Times New Roman" panose="02020603050405020304" pitchFamily="18" charset="0"/>
                <a:cs typeface="Times New Roman" panose="02020603050405020304" pitchFamily="18" charset="0"/>
              </a:rPr>
              <a:t>2011 3rd </a:t>
            </a:r>
            <a:r>
              <a:rPr lang="en-US" dirty="0">
                <a:latin typeface="Times New Roman" panose="02020603050405020304" pitchFamily="18" charset="0"/>
                <a:cs typeface="Times New Roman" panose="02020603050405020304" pitchFamily="18" charset="0"/>
              </a:rPr>
              <a:t>International Conference on Electronics </a:t>
            </a:r>
            <a:r>
              <a:rPr lang="en-US" dirty="0" smtClean="0">
                <a:latin typeface="Times New Roman" panose="02020603050405020304" pitchFamily="18" charset="0"/>
                <a:cs typeface="Times New Roman" panose="02020603050405020304" pitchFamily="18" charset="0"/>
              </a:rPr>
              <a:t>Computer </a:t>
            </a:r>
            <a:r>
              <a:rPr lang="en-US" dirty="0">
                <a:latin typeface="Times New Roman" panose="02020603050405020304" pitchFamily="18" charset="0"/>
                <a:cs typeface="Times New Roman" panose="02020603050405020304" pitchFamily="18" charset="0"/>
              </a:rPr>
              <a:t>Technology (ICECT), vol.1, no., pp.220, 224, 8-10 April 2011. </a:t>
            </a:r>
          </a:p>
          <a:p>
            <a:pPr marL="342900" indent="-342900" algn="just">
              <a:lnSpc>
                <a:spcPct val="150000"/>
              </a:lnSpc>
              <a:buClr>
                <a:schemeClr val="accent1">
                  <a:lumMod val="75000"/>
                </a:schemeClr>
              </a:buClr>
              <a:buSzPct val="80000"/>
              <a:buFont typeface="+mj-lt"/>
              <a:buAutoNum type="arabicPeriod"/>
            </a:pPr>
            <a:r>
              <a:rPr lang="en-US" dirty="0" smtClean="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Biggio</a:t>
            </a:r>
            <a:r>
              <a:rPr lang="en-US" dirty="0">
                <a:latin typeface="Times New Roman" panose="02020603050405020304" pitchFamily="18" charset="0"/>
                <a:cs typeface="Times New Roman" panose="02020603050405020304" pitchFamily="18" charset="0"/>
              </a:rPr>
              <a:t>, I. Pillai, S. R. </a:t>
            </a:r>
            <a:r>
              <a:rPr lang="en-US" dirty="0" err="1">
                <a:latin typeface="Times New Roman" panose="02020603050405020304" pitchFamily="18" charset="0"/>
                <a:cs typeface="Times New Roman" panose="02020603050405020304" pitchFamily="18" charset="0"/>
              </a:rPr>
              <a:t>Bulò</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Ariu</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Pelillo</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Roli</a:t>
            </a:r>
            <a:r>
              <a:rPr lang="en-US" dirty="0">
                <a:latin typeface="Times New Roman" panose="02020603050405020304" pitchFamily="18" charset="0"/>
                <a:cs typeface="Times New Roman" panose="02020603050405020304" pitchFamily="18" charset="0"/>
              </a:rPr>
              <a:t>,” is data </a:t>
            </a:r>
            <a:r>
              <a:rPr lang="en-US" dirty="0" smtClean="0">
                <a:latin typeface="Times New Roman" panose="02020603050405020304" pitchFamily="18" charset="0"/>
                <a:cs typeface="Times New Roman" panose="02020603050405020304" pitchFamily="18" charset="0"/>
              </a:rPr>
              <a:t>clustering </a:t>
            </a: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adversial</a:t>
            </a:r>
            <a:r>
              <a:rPr lang="en-US" dirty="0">
                <a:latin typeface="Times New Roman" panose="02020603050405020304" pitchFamily="18" charset="0"/>
                <a:cs typeface="Times New Roman" panose="02020603050405020304" pitchFamily="18" charset="0"/>
              </a:rPr>
              <a:t> settings secure?”, Proceedings of the 2013 ACM </a:t>
            </a:r>
            <a:r>
              <a:rPr lang="en-US" dirty="0" smtClean="0">
                <a:latin typeface="Times New Roman" panose="02020603050405020304" pitchFamily="18" charset="0"/>
                <a:cs typeface="Times New Roman" panose="02020603050405020304" pitchFamily="18" charset="0"/>
              </a:rPr>
              <a:t>workshop </a:t>
            </a:r>
            <a:r>
              <a:rPr lang="en-US" dirty="0">
                <a:latin typeface="Times New Roman" panose="02020603050405020304" pitchFamily="18" charset="0"/>
                <a:cs typeface="Times New Roman" panose="02020603050405020304" pitchFamily="18" charset="0"/>
              </a:rPr>
              <a:t>on Artificial intelligence and security, Pages 87-98.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a:pPr>
            <a:r>
              <a:rPr lang="en-US" dirty="0">
                <a:latin typeface="Times New Roman" panose="02020603050405020304" pitchFamily="18" charset="0"/>
                <a:cs typeface="Times New Roman" panose="02020603050405020304" pitchFamily="18" charset="0"/>
              </a:rPr>
              <a:t>B. K. Mishra, N. R. </a:t>
            </a:r>
            <a:r>
              <a:rPr lang="en-US" dirty="0" err="1">
                <a:latin typeface="Times New Roman" panose="02020603050405020304" pitchFamily="18" charset="0"/>
                <a:cs typeface="Times New Roman" panose="02020603050405020304" pitchFamily="18" charset="0"/>
              </a:rPr>
              <a:t>Nayak</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Rath</a:t>
            </a:r>
            <a:r>
              <a:rPr lang="en-US" dirty="0">
                <a:latin typeface="Times New Roman" panose="02020603050405020304" pitchFamily="18" charset="0"/>
                <a:cs typeface="Times New Roman" panose="02020603050405020304" pitchFamily="18" charset="0"/>
              </a:rPr>
              <a:t>, S. Swain, “far efficient K-means clustering algorithm”, Proceedings of the 2012 ACM’s International Conference on Advances in Computing, Communications and Informatics, Pages 106-110.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a:pPr>
            <a:r>
              <a:rPr lang="en-IN" dirty="0">
                <a:latin typeface="Times New Roman" panose="02020603050405020304" pitchFamily="18" charset="0"/>
                <a:cs typeface="Times New Roman" panose="02020603050405020304" pitchFamily="18" charset="0"/>
              </a:rPr>
              <a:t>B. K </a:t>
            </a:r>
            <a:r>
              <a:rPr lang="en-IN" dirty="0" err="1">
                <a:latin typeface="Times New Roman" panose="02020603050405020304" pitchFamily="18" charset="0"/>
                <a:cs typeface="Times New Roman" panose="02020603050405020304" pitchFamily="18" charset="0"/>
              </a:rPr>
              <a:t>Tripathy</a:t>
            </a:r>
            <a:r>
              <a:rPr lang="en-IN" dirty="0">
                <a:latin typeface="Times New Roman" panose="02020603050405020304" pitchFamily="18" charset="0"/>
                <a:cs typeface="Times New Roman" panose="02020603050405020304" pitchFamily="18" charset="0"/>
              </a:rPr>
              <a:t>, A. Ghosh, G.K. Panda, "Kernel based K-means clustering using rough set, " 2012 International Conference on Computer Communication and Informatics (ICCCI), vol., no., pp.1, 5, 10-12 Jan. 2012</a:t>
            </a:r>
            <a:r>
              <a:rPr lang="en-IN"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611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1752600" y="152400"/>
            <a:ext cx="8229600" cy="838200"/>
          </a:xfrm>
        </p:spPr>
        <p:txBody>
          <a:bodyPr/>
          <a:lstStyle/>
          <a:p>
            <a:pPr algn="ctr" eaLnBrk="1" hangingPunct="1"/>
            <a:r>
              <a:rPr lang="en-US" sz="4800" dirty="0">
                <a:latin typeface="Times New Roman" pitchFamily="16" charset="0"/>
                <a:cs typeface="Times New Roman" pitchFamily="16" charset="0"/>
              </a:rPr>
              <a:t>Introduction</a:t>
            </a:r>
          </a:p>
        </p:txBody>
      </p:sp>
      <p:sp>
        <p:nvSpPr>
          <p:cNvPr id="3" name="Rectangle 2"/>
          <p:cNvSpPr/>
          <p:nvPr/>
        </p:nvSpPr>
        <p:spPr>
          <a:xfrm>
            <a:off x="1752600" y="1413164"/>
            <a:ext cx="7737764" cy="4985980"/>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highly competitive and dynamic nature of the job market as well as personal preferences and goals lead individuals to change their jobs at some point in their lives. </a:t>
            </a:r>
          </a:p>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Moving to a new job, however, is not an easy decision, which may depend on many factors, such as salary, job description, and geographical location. </a:t>
            </a:r>
          </a:p>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Making successful job transitions is essential for a successful professional career. In this work, we build an automated system that can recommend jobs to people based on their past job histories in order to facilitate the process of selecting a new job. We believe that such a system can successfully exploit the job transitions performed by other employees.</a:t>
            </a:r>
          </a:p>
          <a:p>
            <a:pPr marL="342900" indent="-342900" algn="just">
              <a:lnSpc>
                <a:spcPct val="150000"/>
              </a:lnSpc>
              <a:buClr>
                <a:schemeClr val="accent1">
                  <a:lumMod val="75000"/>
                </a:schemeClr>
              </a:buClr>
              <a:buSzPct val="80000"/>
              <a:buFontTx/>
              <a:buChar char="►"/>
            </a:pPr>
            <a:endParaRPr lang="en-US" sz="2000" dirty="0">
              <a:latin typeface="Times New Roman" panose="02020603050405020304" pitchFamily="18" charset="0"/>
              <a:cs typeface="Times New Roman" panose="02020603050405020304" pitchFamily="18" charset="0"/>
            </a:endParaRPr>
          </a:p>
          <a:p>
            <a:pPr marL="274320" indent="-274320">
              <a:buFont typeface="Wingdings 3"/>
              <a:buChar char=""/>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21415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68251" y="6289934"/>
            <a:ext cx="5370974" cy="417422"/>
          </a:xfrm>
          <a:prstGeom prst="rect">
            <a:avLst/>
          </a:prstGeom>
        </p:spPr>
        <p:txBody>
          <a:bodyPr wrap="square">
            <a:spAutoFit/>
          </a:bodyPr>
          <a:lstStyle/>
          <a:p>
            <a:pPr algn="just">
              <a:lnSpc>
                <a:spcPct val="150000"/>
              </a:lnSpc>
              <a:buClr>
                <a:schemeClr val="accent1">
                  <a:lumMod val="75000"/>
                </a:schemeClr>
              </a:buClr>
              <a:buSzPct val="80000"/>
            </a:pPr>
            <a:r>
              <a:rPr lang="en-US" sz="1600" dirty="0" smtClean="0">
                <a:solidFill>
                  <a:schemeClr val="bg2">
                    <a:lumMod val="50000"/>
                  </a:schemeClr>
                </a:solidFill>
                <a:latin typeface="Times New Roman" panose="02020603050405020304" pitchFamily="18" charset="0"/>
                <a:cs typeface="Times New Roman" panose="02020603050405020304" pitchFamily="18" charset="0"/>
              </a:rPr>
              <a:t>For More References Please Refer Project Report.</a:t>
            </a:r>
            <a:endParaRPr 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404772" y="340699"/>
            <a:ext cx="11426157" cy="5493812"/>
          </a:xfrm>
          <a:prstGeom prst="rect">
            <a:avLst/>
          </a:prstGeom>
        </p:spPr>
        <p:txBody>
          <a:bodyPr wrap="square">
            <a:spAutoFit/>
          </a:bodyPr>
          <a:lstStyle/>
          <a:p>
            <a:pPr marL="342900" indent="-342900" algn="just">
              <a:lnSpc>
                <a:spcPct val="150000"/>
              </a:lnSpc>
              <a:buClr>
                <a:schemeClr val="accent1">
                  <a:lumMod val="75000"/>
                </a:schemeClr>
              </a:buClr>
              <a:buSzPct val="80000"/>
              <a:buFont typeface="+mj-lt"/>
              <a:buAutoNum type="arabicPeriod" startAt="7"/>
            </a:pPr>
            <a:r>
              <a:rPr lang="en-IN" dirty="0">
                <a:latin typeface="Times New Roman" panose="02020603050405020304" pitchFamily="18" charset="0"/>
                <a:cs typeface="Times New Roman" panose="02020603050405020304" pitchFamily="18" charset="0"/>
              </a:rPr>
              <a:t>D. Jimenez, E. Ferretti, V. Vidal, P. Rosso, and C. F. </a:t>
            </a:r>
            <a:r>
              <a:rPr lang="en-IN" dirty="0" err="1">
                <a:latin typeface="Times New Roman" panose="02020603050405020304" pitchFamily="18" charset="0"/>
                <a:cs typeface="Times New Roman" panose="02020603050405020304" pitchFamily="18" charset="0"/>
              </a:rPr>
              <a:t>Enguix</a:t>
            </a:r>
            <a:r>
              <a:rPr lang="en-IN" dirty="0">
                <a:latin typeface="Times New Roman" panose="02020603050405020304" pitchFamily="18" charset="0"/>
                <a:cs typeface="Times New Roman" panose="02020603050405020304" pitchFamily="18" charset="0"/>
              </a:rPr>
              <a:t>, “The influence of semantics in IR using LSI and K-means clustering techniques”, ACM Proceedings of the 1st international symposium on Information and communication technologies, Pages 279-284.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startAt="7"/>
            </a:pPr>
            <a:r>
              <a:rPr lang="en-IN" dirty="0" smtClean="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Napoleon, P.G. Lakshmi, "An efficient K-Means clustering algorithm for reducing time complexity using uniform distribution data points, " </a:t>
            </a:r>
            <a:r>
              <a:rPr lang="en-IN" dirty="0" err="1">
                <a:latin typeface="Times New Roman" panose="02020603050405020304" pitchFamily="18" charset="0"/>
                <a:cs typeface="Times New Roman" panose="02020603050405020304" pitchFamily="18" charset="0"/>
              </a:rPr>
              <a:t>Trendz</a:t>
            </a:r>
            <a:r>
              <a:rPr lang="en-IN" dirty="0">
                <a:latin typeface="Times New Roman" panose="02020603050405020304" pitchFamily="18" charset="0"/>
                <a:cs typeface="Times New Roman" panose="02020603050405020304" pitchFamily="18" charset="0"/>
              </a:rPr>
              <a:t> in Information Sciences &amp; Computing (TISC), IEEE 2010, vol., no., pp.42, 45, 17-19 Dec. 2010</a:t>
            </a:r>
            <a:r>
              <a:rPr lang="en-IN" dirty="0" smtClean="0">
                <a:latin typeface="Times New Roman" panose="02020603050405020304" pitchFamily="18" charset="0"/>
                <a:cs typeface="Times New Roman" panose="02020603050405020304" pitchFamily="18" charset="0"/>
              </a:rPr>
              <a:t>.</a:t>
            </a:r>
          </a:p>
          <a:p>
            <a:pPr marL="342900" indent="-342900" algn="just">
              <a:lnSpc>
                <a:spcPct val="150000"/>
              </a:lnSpc>
              <a:buClr>
                <a:schemeClr val="accent1">
                  <a:lumMod val="75000"/>
                </a:schemeClr>
              </a:buClr>
              <a:buSzPct val="80000"/>
              <a:buFont typeface="+mj-lt"/>
              <a:buAutoNum type="arabicPeriod" startAt="7"/>
            </a:pPr>
            <a:r>
              <a:rPr lang="en-IN" dirty="0" smtClean="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Sisodia</a:t>
            </a:r>
            <a:r>
              <a:rPr lang="en-IN" dirty="0">
                <a:latin typeface="Times New Roman" panose="02020603050405020304" pitchFamily="18" charset="0"/>
                <a:cs typeface="Times New Roman" panose="02020603050405020304" pitchFamily="18" charset="0"/>
              </a:rPr>
              <a:t>, L. Singh, S. </a:t>
            </a:r>
            <a:r>
              <a:rPr lang="en-IN" dirty="0" err="1">
                <a:latin typeface="Times New Roman" panose="02020603050405020304" pitchFamily="18" charset="0"/>
                <a:cs typeface="Times New Roman" panose="02020603050405020304" pitchFamily="18" charset="0"/>
              </a:rPr>
              <a:t>Sisodia</a:t>
            </a:r>
            <a:r>
              <a:rPr lang="en-IN" dirty="0">
                <a:latin typeface="Times New Roman" panose="02020603050405020304" pitchFamily="18" charset="0"/>
                <a:cs typeface="Times New Roman" panose="02020603050405020304" pitchFamily="18" charset="0"/>
              </a:rPr>
              <a:t>, K. </a:t>
            </a:r>
            <a:r>
              <a:rPr lang="en-IN" dirty="0" err="1">
                <a:latin typeface="Times New Roman" panose="02020603050405020304" pitchFamily="18" charset="0"/>
                <a:cs typeface="Times New Roman" panose="02020603050405020304" pitchFamily="18" charset="0"/>
              </a:rPr>
              <a:t>Saxena</a:t>
            </a:r>
            <a:r>
              <a:rPr lang="en-IN" dirty="0">
                <a:latin typeface="Times New Roman" panose="02020603050405020304" pitchFamily="18" charset="0"/>
                <a:cs typeface="Times New Roman" panose="02020603050405020304" pitchFamily="18" charset="0"/>
              </a:rPr>
              <a:t>, “Clustering Techniques: A Brief Survey of Different Clustering Algorithms”, International </a:t>
            </a:r>
            <a:r>
              <a:rPr lang="en-IN" dirty="0" smtClean="0">
                <a:latin typeface="Times New Roman" panose="02020603050405020304" pitchFamily="18" charset="0"/>
                <a:cs typeface="Times New Roman" panose="02020603050405020304" pitchFamily="18" charset="0"/>
              </a:rPr>
              <a:t>Journal of </a:t>
            </a:r>
            <a:r>
              <a:rPr lang="en-IN" dirty="0">
                <a:latin typeface="Times New Roman" panose="02020603050405020304" pitchFamily="18" charset="0"/>
                <a:cs typeface="Times New Roman" panose="02020603050405020304" pitchFamily="18" charset="0"/>
              </a:rPr>
              <a:t>Latest Trends in Engineering and Technology (IJLTET), Vol. 1 Issue 3 September 2012.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startAt="7"/>
            </a:pPr>
            <a:r>
              <a:rPr lang="en-IN" dirty="0" smtClean="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Modha</a:t>
            </a:r>
            <a:r>
              <a:rPr lang="en-IN" dirty="0">
                <a:latin typeface="Times New Roman" panose="02020603050405020304" pitchFamily="18" charset="0"/>
                <a:cs typeface="Times New Roman" panose="02020603050405020304" pitchFamily="18" charset="0"/>
              </a:rPr>
              <a:t>, W. S. Spangler, “Feature Weighting in k-Means Clustering”, ACM Journal of Machine Learning, Volume 52 Issue 3, September 2003, Pages 217 – 237.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startAt="7"/>
            </a:pPr>
            <a:r>
              <a:rPr lang="en-IN" dirty="0" smtClean="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T. Pham, S. S. </a:t>
            </a:r>
            <a:r>
              <a:rPr lang="en-IN" dirty="0" err="1">
                <a:latin typeface="Times New Roman" panose="02020603050405020304" pitchFamily="18" charset="0"/>
                <a:cs typeface="Times New Roman" panose="02020603050405020304" pitchFamily="18" charset="0"/>
              </a:rPr>
              <a:t>Dimov</a:t>
            </a:r>
            <a:r>
              <a:rPr lang="en-IN" dirty="0">
                <a:latin typeface="Times New Roman" panose="02020603050405020304" pitchFamily="18" charset="0"/>
                <a:cs typeface="Times New Roman" panose="02020603050405020304" pitchFamily="18" charset="0"/>
              </a:rPr>
              <a:t>, and C. D. Nguyen, “Selection of K in K-means clustering”, Proc. </a:t>
            </a:r>
            <a:r>
              <a:rPr lang="en-IN" dirty="0" err="1">
                <a:latin typeface="Times New Roman" panose="02020603050405020304" pitchFamily="18" charset="0"/>
                <a:cs typeface="Times New Roman" panose="02020603050405020304" pitchFamily="18" charset="0"/>
              </a:rPr>
              <a:t>IMechE</a:t>
            </a:r>
            <a:r>
              <a:rPr lang="en-IN" dirty="0">
                <a:latin typeface="Times New Roman" panose="02020603050405020304" pitchFamily="18" charset="0"/>
                <a:cs typeface="Times New Roman" panose="02020603050405020304" pitchFamily="18" charset="0"/>
              </a:rPr>
              <a:t> Vol. 219 Part C: J. Mechanical Engineering Science, </a:t>
            </a:r>
            <a:r>
              <a:rPr lang="en-IN" dirty="0" err="1">
                <a:latin typeface="Times New Roman" panose="02020603050405020304" pitchFamily="18" charset="0"/>
                <a:cs typeface="Times New Roman" panose="02020603050405020304" pitchFamily="18" charset="0"/>
              </a:rPr>
              <a:t>IMechE</a:t>
            </a:r>
            <a:r>
              <a:rPr lang="en-IN" dirty="0">
                <a:latin typeface="Times New Roman" panose="02020603050405020304" pitchFamily="18" charset="0"/>
                <a:cs typeface="Times New Roman" panose="02020603050405020304" pitchFamily="18" charset="0"/>
              </a:rPr>
              <a:t> 2005. </a:t>
            </a: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92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454728" y="2646218"/>
            <a:ext cx="8229600" cy="1143000"/>
          </a:xfrm>
        </p:spPr>
        <p:txBody>
          <a:bodyPr>
            <a:noAutofit/>
          </a:bodyPr>
          <a:lstStyle/>
          <a:p>
            <a:pPr algn="ctr">
              <a:defRPr/>
            </a:pPr>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p>
        </p:txBody>
      </p:sp>
    </p:spTree>
    <p:extLst>
      <p:ext uri="{BB962C8B-B14F-4D97-AF65-F5344CB8AC3E}">
        <p14:creationId xmlns:p14="http://schemas.microsoft.com/office/powerpoint/2010/main" val="929242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Problem Definition</a:t>
            </a:r>
            <a:endParaRPr lang="en-US" sz="4800" dirty="0">
              <a:latin typeface="Times New Roman" pitchFamily="16" charset="0"/>
              <a:cs typeface="Times New Roman" pitchFamily="16" charset="0"/>
            </a:endParaRPr>
          </a:p>
        </p:txBody>
      </p:sp>
      <p:sp>
        <p:nvSpPr>
          <p:cNvPr id="3" name="Rectangle 2"/>
          <p:cNvSpPr/>
          <p:nvPr/>
        </p:nvSpPr>
        <p:spPr>
          <a:xfrm>
            <a:off x="969817" y="1582916"/>
            <a:ext cx="8645237" cy="3831818"/>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According to Narendra Nathan that the identification of the parameters of interest is achieved by a priori specification of the distribution of </a:t>
            </a:r>
            <a:r>
              <a:rPr lang="en-US" dirty="0" smtClean="0">
                <a:latin typeface="Times New Roman" panose="02020603050405020304" pitchFamily="18" charset="0"/>
                <a:cs typeface="Times New Roman" panose="02020603050405020304" pitchFamily="18" charset="0"/>
              </a:rPr>
              <a:t>wage-vacancies</a:t>
            </a:r>
          </a:p>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existing job recommendation sites, job offers which are matching with user’s profile used to recommend user.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improve this recommendation, we proposed machine learning algorithms which will find user’s preferences and recommend job offers as per the preferences, profile and requirements of the recruiters. </a:t>
            </a:r>
          </a:p>
          <a:p>
            <a:pPr marL="342900" indent="-342900" algn="just">
              <a:lnSpc>
                <a:spcPct val="150000"/>
              </a:lnSpc>
              <a:buClr>
                <a:schemeClr val="accent1">
                  <a:lumMod val="75000"/>
                </a:schemeClr>
              </a:buClr>
              <a:buSzPct val="80000"/>
              <a:buFontTx/>
              <a:buChar char="►"/>
            </a:pP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4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1" y="0"/>
            <a:ext cx="12306925" cy="6858000"/>
          </a:xfrm>
          <a:prstGeom prst="rect">
            <a:avLst/>
          </a:prstGeom>
        </p:spPr>
        <p:txBody>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3" pitchFamily="18" charset="2"/>
              <a:buNone/>
            </a:pPr>
            <a:endParaRPr lang="en-US" sz="1600" dirty="0">
              <a:latin typeface="Times New Roman" pitchFamily="16" charset="0"/>
              <a:cs typeface="Times New Roman" pitchFamily="16" charset="0"/>
            </a:endParaRPr>
          </a:p>
        </p:txBody>
      </p:sp>
      <p:sp>
        <p:nvSpPr>
          <p:cNvPr id="6" name="Title 1"/>
          <p:cNvSpPr txBox="1">
            <a:spLocks/>
          </p:cNvSpPr>
          <p:nvPr/>
        </p:nvSpPr>
        <p:spPr>
          <a:xfrm>
            <a:off x="1447800" y="249381"/>
            <a:ext cx="8229600" cy="914401"/>
          </a:xfrm>
          <a:prstGeom prst="rect">
            <a:avLst/>
          </a:prstGeom>
        </p:spPr>
        <p:txBody>
          <a:bodyPr>
            <a:normAutofit fontScale="975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800" dirty="0">
              <a:latin typeface="Times New Roman" pitchFamily="16" charset="0"/>
              <a:cs typeface="Times New Roman" pitchFamily="16" charset="0"/>
            </a:endParaRPr>
          </a:p>
        </p:txBody>
      </p:sp>
      <p:sp>
        <p:nvSpPr>
          <p:cNvPr id="7"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Problem Objectives</a:t>
            </a:r>
            <a:endParaRPr lang="en-US" sz="4800" dirty="0">
              <a:latin typeface="Times New Roman" pitchFamily="16" charset="0"/>
              <a:cs typeface="Times New Roman" pitchFamily="16" charset="0"/>
            </a:endParaRPr>
          </a:p>
        </p:txBody>
      </p:sp>
      <p:sp>
        <p:nvSpPr>
          <p:cNvPr id="8" name="Rectangle 7"/>
          <p:cNvSpPr/>
          <p:nvPr/>
        </p:nvSpPr>
        <p:spPr>
          <a:xfrm>
            <a:off x="1239981" y="1997839"/>
            <a:ext cx="8437419" cy="2862322"/>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a:latin typeface="Times New Roman" panose="02020603050405020304" pitchFamily="18" charset="0"/>
                <a:cs typeface="Times New Roman" panose="02020603050405020304" pitchFamily="18" charset="0"/>
              </a:rPr>
              <a:t>According to Narendra Nathan that the identification of the parameters of </a:t>
            </a:r>
            <a:r>
              <a:rPr lang="en-US" sz="2000" dirty="0" smtClean="0">
                <a:latin typeface="Times New Roman" panose="02020603050405020304" pitchFamily="18" charset="0"/>
                <a:cs typeface="Times New Roman" panose="02020603050405020304" pitchFamily="18" charset="0"/>
              </a:rPr>
              <a:t>interest</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K means clustering </a:t>
            </a:r>
            <a:r>
              <a:rPr lang="en-US" sz="2000" dirty="0" smtClean="0">
                <a:latin typeface="Times New Roman" panose="02020603050405020304" pitchFamily="18" charset="0"/>
                <a:cs typeface="Times New Roman" panose="02020603050405020304" pitchFamily="18" charset="0"/>
              </a:rPr>
              <a:t>algorithm.</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develop an online job recommendation application for job seekers </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recommendation model.</a:t>
            </a:r>
          </a:p>
          <a:p>
            <a:pPr algn="just">
              <a:lnSpc>
                <a:spcPct val="150000"/>
              </a:lnSpc>
              <a:buClr>
                <a:schemeClr val="accent1">
                  <a:lumMod val="75000"/>
                </a:schemeClr>
              </a:buClr>
              <a:buSzPct val="80000"/>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457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3781" y="1498413"/>
            <a:ext cx="8437419" cy="4247317"/>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a:latin typeface="Times New Roman" panose="02020603050405020304" pitchFamily="18" charset="0"/>
                <a:cs typeface="Times New Roman" panose="02020603050405020304" pitchFamily="18" charset="0"/>
              </a:rPr>
              <a:t>Deployment platform: </a:t>
            </a:r>
            <a:r>
              <a:rPr lang="en-US" sz="2000" dirty="0" smtClean="0">
                <a:latin typeface="Times New Roman" panose="02020603050405020304" pitchFamily="18" charset="0"/>
                <a:cs typeface="Times New Roman" panose="02020603050405020304" pitchFamily="18" charset="0"/>
              </a:rPr>
              <a:t>Windows</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Development </a:t>
            </a:r>
            <a:r>
              <a:rPr lang="en-US" sz="2000" dirty="0">
                <a:latin typeface="Times New Roman" panose="02020603050405020304" pitchFamily="18" charset="0"/>
                <a:cs typeface="Times New Roman" panose="02020603050405020304" pitchFamily="18" charset="0"/>
              </a:rPr>
              <a:t>tool: Eclipse </a:t>
            </a:r>
            <a:r>
              <a:rPr lang="en-US" sz="2000" dirty="0" smtClean="0">
                <a:latin typeface="Times New Roman" panose="02020603050405020304" pitchFamily="18" charset="0"/>
                <a:cs typeface="Times New Roman" panose="02020603050405020304" pitchFamily="18" charset="0"/>
              </a:rPr>
              <a:t>Software</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Application </a:t>
            </a:r>
            <a:r>
              <a:rPr lang="en-US" sz="2000" dirty="0">
                <a:latin typeface="Times New Roman" panose="02020603050405020304" pitchFamily="18" charset="0"/>
                <a:cs typeface="Times New Roman" panose="02020603050405020304" pitchFamily="18" charset="0"/>
              </a:rPr>
              <a:t>Server: Apache Tomcat </a:t>
            </a:r>
            <a:r>
              <a:rPr lang="en-US" sz="2000" dirty="0" smtClean="0">
                <a:latin typeface="Times New Roman" panose="02020603050405020304" pitchFamily="18" charset="0"/>
                <a:cs typeface="Times New Roman" panose="02020603050405020304" pitchFamily="18" charset="0"/>
              </a:rPr>
              <a:t>Server</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Database </a:t>
            </a:r>
            <a:r>
              <a:rPr lang="en-US" sz="2000" dirty="0">
                <a:latin typeface="Times New Roman" panose="02020603050405020304" pitchFamily="18" charset="0"/>
                <a:cs typeface="Times New Roman" panose="02020603050405020304" pitchFamily="18" charset="0"/>
              </a:rPr>
              <a:t>Technology: MySQL </a:t>
            </a:r>
            <a:r>
              <a:rPr lang="en-US" sz="2000" dirty="0" smtClean="0">
                <a:latin typeface="Times New Roman" panose="02020603050405020304" pitchFamily="18" charset="0"/>
                <a:cs typeface="Times New Roman" panose="02020603050405020304" pitchFamily="18" charset="0"/>
              </a:rPr>
              <a:t>Database</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Java </a:t>
            </a:r>
            <a:r>
              <a:rPr lang="en-US" sz="2000" dirty="0" smtClean="0">
                <a:latin typeface="Times New Roman" panose="02020603050405020304" pitchFamily="18" charset="0"/>
                <a:cs typeface="Times New Roman" panose="02020603050405020304" pitchFamily="18" charset="0"/>
              </a:rPr>
              <a:t>EE</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Language</a:t>
            </a:r>
            <a:r>
              <a:rPr lang="en-US" sz="2000" dirty="0">
                <a:latin typeface="Times New Roman" panose="02020603050405020304" pitchFamily="18" charset="0"/>
                <a:cs typeface="Times New Roman" panose="02020603050405020304" pitchFamily="18" charset="0"/>
              </a:rPr>
              <a:t>: Java, </a:t>
            </a:r>
            <a:r>
              <a:rPr lang="en-US" sz="2000" dirty="0" smtClean="0">
                <a:latin typeface="Times New Roman" panose="02020603050405020304" pitchFamily="18" charset="0"/>
                <a:cs typeface="Times New Roman" panose="02020603050405020304" pitchFamily="18" charset="0"/>
              </a:rPr>
              <a:t>Python</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Web </a:t>
            </a:r>
            <a:r>
              <a:rPr lang="en-US" sz="2000" dirty="0">
                <a:latin typeface="Times New Roman" panose="02020603050405020304" pitchFamily="18" charset="0"/>
                <a:cs typeface="Times New Roman" panose="02020603050405020304" pitchFamily="18" charset="0"/>
              </a:rPr>
              <a:t>Development: HTML, JavaScript, </a:t>
            </a:r>
            <a:r>
              <a:rPr lang="en-US" sz="2000" dirty="0" smtClean="0">
                <a:latin typeface="Times New Roman" panose="02020603050405020304" pitchFamily="18" charset="0"/>
                <a:cs typeface="Times New Roman" panose="02020603050405020304" pitchFamily="18" charset="0"/>
              </a:rPr>
              <a:t>Bootstrap</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MVC </a:t>
            </a:r>
            <a:r>
              <a:rPr lang="en-US" sz="2000" dirty="0">
                <a:latin typeface="Times New Roman" panose="02020603050405020304" pitchFamily="18" charset="0"/>
                <a:cs typeface="Times New Roman" panose="02020603050405020304" pitchFamily="18" charset="0"/>
              </a:rPr>
              <a:t>Framework: Spring </a:t>
            </a:r>
            <a:r>
              <a:rPr lang="en-US" sz="2000" dirty="0" smtClean="0">
                <a:latin typeface="Times New Roman" panose="02020603050405020304" pitchFamily="18" charset="0"/>
                <a:cs typeface="Times New Roman" panose="02020603050405020304" pitchFamily="18" charset="0"/>
              </a:rPr>
              <a:t>boot</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Development </a:t>
            </a:r>
            <a:r>
              <a:rPr lang="en-US" sz="2000" dirty="0">
                <a:latin typeface="Times New Roman" panose="02020603050405020304" pitchFamily="18" charset="0"/>
                <a:cs typeface="Times New Roman" panose="02020603050405020304" pitchFamily="18" charset="0"/>
              </a:rPr>
              <a:t>tool (Server side): Servlets &amp; JSP,  MySQL </a:t>
            </a:r>
            <a:r>
              <a:rPr lang="en-US" sz="2000" dirty="0" smtClean="0">
                <a:latin typeface="Times New Roman" panose="02020603050405020304" pitchFamily="18" charset="0"/>
                <a:cs typeface="Times New Roman" panose="02020603050405020304" pitchFamily="18" charset="0"/>
              </a:rPr>
              <a:t>Connector</a:t>
            </a:r>
            <a:endParaRPr lang="en-US" sz="2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Software Requirements</a:t>
            </a:r>
            <a:endParaRPr lang="en-US" sz="4800" dirty="0">
              <a:latin typeface="Times New Roman" pitchFamily="16" charset="0"/>
              <a:cs typeface="Times New Roman" pitchFamily="16" charset="0"/>
            </a:endParaRPr>
          </a:p>
        </p:txBody>
      </p:sp>
    </p:spTree>
    <p:extLst>
      <p:ext uri="{BB962C8B-B14F-4D97-AF65-F5344CB8AC3E}">
        <p14:creationId xmlns:p14="http://schemas.microsoft.com/office/powerpoint/2010/main" val="3281816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D90D0-4284-D13D-C5B3-B4375A4456CB}"/>
              </a:ext>
            </a:extLst>
          </p:cNvPr>
          <p:cNvSpPr txBox="1"/>
          <p:nvPr/>
        </p:nvSpPr>
        <p:spPr>
          <a:xfrm>
            <a:off x="269823" y="1259174"/>
            <a:ext cx="11782269" cy="369332"/>
          </a:xfrm>
          <a:prstGeom prst="rect">
            <a:avLst/>
          </a:prstGeom>
          <a:noFill/>
        </p:spPr>
        <p:txBody>
          <a:bodyPr wrap="square" rtlCol="0">
            <a:spAutoFit/>
          </a:bodyPr>
          <a:lstStyle/>
          <a:p>
            <a:endParaRPr lang="en-US" dirty="0"/>
          </a:p>
        </p:txBody>
      </p:sp>
      <p:sp>
        <p:nvSpPr>
          <p:cNvPr id="7"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System Architecture</a:t>
            </a:r>
            <a:endParaRPr lang="en-US" sz="4800" dirty="0">
              <a:latin typeface="Times New Roman" pitchFamily="16" charset="0"/>
              <a:cs typeface="Times New Roman" pitchFamily="16" charset="0"/>
            </a:endParaRPr>
          </a:p>
        </p:txBody>
      </p:sp>
      <p:sp>
        <p:nvSpPr>
          <p:cNvPr id="8" name="Rectangle 7"/>
          <p:cNvSpPr/>
          <p:nvPr/>
        </p:nvSpPr>
        <p:spPr>
          <a:xfrm>
            <a:off x="512618" y="1628506"/>
            <a:ext cx="8437419" cy="4191981"/>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K-MEANS </a:t>
            </a:r>
            <a:r>
              <a:rPr lang="en-US" sz="2000" dirty="0">
                <a:latin typeface="Times New Roman" panose="02020603050405020304" pitchFamily="18" charset="0"/>
                <a:cs typeface="Times New Roman" panose="02020603050405020304" pitchFamily="18" charset="0"/>
              </a:rPr>
              <a:t>CLUSTERING: </a:t>
            </a:r>
            <a:endParaRPr lang="en-US" sz="20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1: An initial clustering is created by choosing k random centroids from the dataset. </a:t>
            </a: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For each data point, calculate the distance from all centroids, and assign its </a:t>
            </a:r>
            <a:r>
              <a:rPr lang="en-US" sz="2000" dirty="0" smtClean="0">
                <a:latin typeface="Times New Roman" panose="02020603050405020304" pitchFamily="18" charset="0"/>
                <a:cs typeface="Times New Roman" panose="02020603050405020304" pitchFamily="18" charset="0"/>
              </a:rPr>
              <a:t>membership </a:t>
            </a:r>
            <a:r>
              <a:rPr lang="en-US" sz="2000" dirty="0">
                <a:latin typeface="Times New Roman" panose="02020603050405020304" pitchFamily="18" charset="0"/>
                <a:cs typeface="Times New Roman" panose="02020603050405020304" pitchFamily="18" charset="0"/>
              </a:rPr>
              <a:t>to the nearest centroid. </a:t>
            </a:r>
            <a:endParaRPr lang="en-US" sz="20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Recalculate the new cluster centroids by the average of all data points that are </a:t>
            </a:r>
            <a:r>
              <a:rPr lang="en-US" sz="2000" dirty="0" smtClean="0">
                <a:latin typeface="Times New Roman" panose="02020603050405020304" pitchFamily="18" charset="0"/>
                <a:cs typeface="Times New Roman" panose="02020603050405020304" pitchFamily="18" charset="0"/>
              </a:rPr>
              <a:t>assigned </a:t>
            </a:r>
            <a:r>
              <a:rPr lang="en-US" sz="2000" dirty="0">
                <a:latin typeface="Times New Roman" panose="02020603050405020304" pitchFamily="18" charset="0"/>
                <a:cs typeface="Times New Roman" panose="02020603050405020304" pitchFamily="18" charset="0"/>
              </a:rPr>
              <a:t>to the clusters. </a:t>
            </a:r>
            <a:endParaRPr lang="en-US" sz="20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Repeat step 2 until convergence.</a:t>
            </a:r>
          </a:p>
          <a:p>
            <a:pPr marL="342900" indent="-342900" algn="just">
              <a:lnSpc>
                <a:spcPct val="150000"/>
              </a:lnSpc>
              <a:buClr>
                <a:schemeClr val="accent1">
                  <a:lumMod val="75000"/>
                </a:schemeClr>
              </a:buClr>
              <a:buSzPct val="80000"/>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070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597FFE-EE60-35FB-0F86-820179E7F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44" y="1270435"/>
            <a:ext cx="3810001" cy="3898087"/>
          </a:xfrm>
          <a:prstGeom prst="rect">
            <a:avLst/>
          </a:prstGeom>
        </p:spPr>
      </p:pic>
      <p:sp>
        <p:nvSpPr>
          <p:cNvPr id="7" name="TextBox 6">
            <a:extLst>
              <a:ext uri="{FF2B5EF4-FFF2-40B4-BE49-F238E27FC236}">
                <a16:creationId xmlns:a16="http://schemas.microsoft.com/office/drawing/2014/main" id="{88177F15-F00F-B44D-EDF5-1A861BA0E93B}"/>
              </a:ext>
            </a:extLst>
          </p:cNvPr>
          <p:cNvSpPr txBox="1"/>
          <p:nvPr/>
        </p:nvSpPr>
        <p:spPr>
          <a:xfrm>
            <a:off x="748144" y="5505478"/>
            <a:ext cx="926392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Working of K-means clustering algorithm </a:t>
            </a:r>
          </a:p>
        </p:txBody>
      </p:sp>
      <p:sp>
        <p:nvSpPr>
          <p:cNvPr id="3" name="Rectangle 2"/>
          <p:cNvSpPr/>
          <p:nvPr/>
        </p:nvSpPr>
        <p:spPr>
          <a:xfrm>
            <a:off x="748144" y="647423"/>
            <a:ext cx="6096000" cy="458074"/>
          </a:xfrm>
          <a:prstGeom prst="rect">
            <a:avLst/>
          </a:prstGeom>
        </p:spPr>
        <p:txBody>
          <a:bodyPr>
            <a:spAutoFit/>
          </a:bodyPr>
          <a:lstStyle/>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K-Means Clustering</a:t>
            </a:r>
            <a:endParaRPr lang="en-US" dirty="0">
              <a:latin typeface="Times New Roman" panose="02020603050405020304" pitchFamily="18" charset="0"/>
              <a:cs typeface="Times New Roman" panose="02020603050405020304" pitchFamily="18" charset="0"/>
            </a:endParaRPr>
          </a:p>
        </p:txBody>
      </p:sp>
      <p:pic>
        <p:nvPicPr>
          <p:cNvPr id="9" name="1_KrcZK0xYgTa4qFrVr0fO2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999105" y="933478"/>
            <a:ext cx="4572000" cy="4572000"/>
          </a:xfrm>
          <a:prstGeom prst="rect">
            <a:avLst/>
          </a:prstGeom>
        </p:spPr>
      </p:pic>
    </p:spTree>
    <p:extLst>
      <p:ext uri="{BB962C8B-B14F-4D97-AF65-F5344CB8AC3E}">
        <p14:creationId xmlns:p14="http://schemas.microsoft.com/office/powerpoint/2010/main" val="178353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5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C4F2E-C0F8-675F-CD31-A3CF3007E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870" y="840443"/>
            <a:ext cx="8019737" cy="4781550"/>
          </a:xfrm>
          <a:prstGeom prst="rect">
            <a:avLst/>
          </a:prstGeom>
        </p:spPr>
      </p:pic>
      <p:sp>
        <p:nvSpPr>
          <p:cNvPr id="4" name="TextBox 3">
            <a:extLst>
              <a:ext uri="{FF2B5EF4-FFF2-40B4-BE49-F238E27FC236}">
                <a16:creationId xmlns:a16="http://schemas.microsoft.com/office/drawing/2014/main" id="{7AFC352C-A768-C2CB-148B-ACE889D0D983}"/>
              </a:ext>
            </a:extLst>
          </p:cNvPr>
          <p:cNvSpPr txBox="1"/>
          <p:nvPr/>
        </p:nvSpPr>
        <p:spPr>
          <a:xfrm>
            <a:off x="968452" y="5621993"/>
            <a:ext cx="8274571" cy="458074"/>
          </a:xfrm>
          <a:prstGeom prst="rect">
            <a:avLst/>
          </a:prstGeom>
          <a:noFill/>
        </p:spPr>
        <p:txBody>
          <a:bodyPr wrap="square" rtlCol="0">
            <a:spAutoFit/>
          </a:bodyPr>
          <a:lstStyle/>
          <a:p>
            <a:pPr algn="ctr">
              <a:lnSpc>
                <a:spcPct val="150000"/>
              </a:lnSpc>
            </a:pPr>
            <a:r>
              <a:rPr lang="en-US" dirty="0">
                <a:latin typeface="Times New Roman" panose="02020603050405020304" pitchFamily="18" charset="0"/>
                <a:cs typeface="Times New Roman" panose="02020603050405020304" pitchFamily="18" charset="0"/>
              </a:rPr>
              <a:t>Entity Relationship Diagram</a:t>
            </a:r>
          </a:p>
        </p:txBody>
      </p:sp>
    </p:spTree>
    <p:extLst>
      <p:ext uri="{BB962C8B-B14F-4D97-AF65-F5344CB8AC3E}">
        <p14:creationId xmlns:p14="http://schemas.microsoft.com/office/powerpoint/2010/main" val="3715399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Why K-means ?</a:t>
            </a:r>
            <a:endParaRPr lang="en-US" sz="4800" dirty="0">
              <a:latin typeface="Times New Roman" pitchFamily="16" charset="0"/>
              <a:cs typeface="Times New Roman" pitchFamily="16" charset="0"/>
            </a:endParaRPr>
          </a:p>
        </p:txBody>
      </p:sp>
      <p:sp>
        <p:nvSpPr>
          <p:cNvPr id="3" name="Rectangle 2"/>
          <p:cNvSpPr/>
          <p:nvPr/>
        </p:nvSpPr>
        <p:spPr>
          <a:xfrm>
            <a:off x="1385454" y="1808615"/>
            <a:ext cx="8437419" cy="2862322"/>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K-Means algorithms are superior to other data mining methods.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Although </a:t>
            </a:r>
            <a:r>
              <a:rPr lang="en-US" sz="2000" dirty="0">
                <a:latin typeface="Times New Roman" panose="02020603050405020304" pitchFamily="18" charset="0"/>
                <a:cs typeface="Times New Roman" panose="02020603050405020304" pitchFamily="18" charset="0"/>
              </a:rPr>
              <a:t>the K-Means algorithms do not guarantee the accuracy, their speed and simplicity make them superior to other data clustering </a:t>
            </a:r>
            <a:r>
              <a:rPr lang="en-US" sz="2000" dirty="0" smtClean="0">
                <a:latin typeface="Times New Roman" panose="02020603050405020304" pitchFamily="18" charset="0"/>
                <a:cs typeface="Times New Roman" panose="02020603050405020304" pitchFamily="18" charset="0"/>
              </a:rPr>
              <a:t>algorithms.</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Their </a:t>
            </a:r>
            <a:r>
              <a:rPr lang="en-US" sz="2000" dirty="0">
                <a:latin typeface="Times New Roman" panose="02020603050405020304" pitchFamily="18" charset="0"/>
                <a:cs typeface="Times New Roman" panose="02020603050405020304" pitchFamily="18" charset="0"/>
              </a:rPr>
              <a:t>fast speed enables them to run on large datasets.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Also</a:t>
            </a:r>
            <a:r>
              <a:rPr lang="en-US" sz="2000" dirty="0">
                <a:latin typeface="Times New Roman" panose="02020603050405020304" pitchFamily="18" charset="0"/>
                <a:cs typeface="Times New Roman" panose="02020603050405020304" pitchFamily="18" charset="0"/>
              </a:rPr>
              <a:t>, K-Means algorithms generate tighter clusters.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K-Means are also memory efficient.</a:t>
            </a:r>
          </a:p>
        </p:txBody>
      </p:sp>
    </p:spTree>
    <p:extLst>
      <p:ext uri="{BB962C8B-B14F-4D97-AF65-F5344CB8AC3E}">
        <p14:creationId xmlns:p14="http://schemas.microsoft.com/office/powerpoint/2010/main" val="345086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16E853D-3CFF-44D4-BEBD-3389ED1CF099}" vid="{CD8B9FB7-C740-4CC4-AB71-D810E8366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2963</TotalTime>
  <Words>1141</Words>
  <Application>Microsoft Office PowerPoint</Application>
  <PresentationFormat>Widescreen</PresentationFormat>
  <Paragraphs>91</Paragraphs>
  <Slides>21</Slides>
  <Notes>8</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Theme1</vt:lpstr>
      <vt:lpstr>PROF. RAM MEGHE INSTITUTE OF TECHNOLOGY AND RESEARCH BADNERA, AMRAVATI       A PRESENTATION ON  “Job Recommendation Based on Job Profile Clustering and Job Seeker Behavior”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RAM MEGHE INSTITUTE OF TECHNOLOGY AND RESEARCH BADNERA, AMRAVATI       A SEMINAR ON  “5 PEN PC TECHNOLOGY”  </dc:title>
  <dc:creator>VaibhavDharmik</dc:creator>
  <cp:lastModifiedBy>VaibhavDharmik</cp:lastModifiedBy>
  <cp:revision>52</cp:revision>
  <dcterms:created xsi:type="dcterms:W3CDTF">2022-05-26T03:47:43Z</dcterms:created>
  <dcterms:modified xsi:type="dcterms:W3CDTF">2022-05-30T10:33:30Z</dcterms:modified>
</cp:coreProperties>
</file>