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A70BE0-BF05-4CF0-9DB8-666FF0CBBF8A}" type="datetimeFigureOut">
              <a:rPr lang="en-IN" smtClean="0"/>
              <a:t>26-05-2022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915DDE-66B2-4F0E-8C54-4E77005994AB}" type="slidenum">
              <a:rPr lang="en-IN" smtClean="0"/>
              <a:t>‹#›</a:t>
            </a:fld>
            <a:endParaRPr lang="en-IN"/>
          </a:p>
        </p:txBody>
      </p:sp>
    </p:spTree>
    <p:extLst>
      <p:ext uri="{BB962C8B-B14F-4D97-AF65-F5344CB8AC3E}">
        <p14:creationId xmlns:p14="http://schemas.microsoft.com/office/powerpoint/2010/main" val="1609389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A915DDE-66B2-4F0E-8C54-4E77005994AB}" type="slidenum">
              <a:rPr lang="en-IN" smtClean="0"/>
              <a:t>1</a:t>
            </a:fld>
            <a:endParaRPr lang="en-IN"/>
          </a:p>
        </p:txBody>
      </p:sp>
    </p:spTree>
    <p:extLst>
      <p:ext uri="{BB962C8B-B14F-4D97-AF65-F5344CB8AC3E}">
        <p14:creationId xmlns:p14="http://schemas.microsoft.com/office/powerpoint/2010/main" val="2034839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Advantage of this 5 pen pc technology:</a:t>
            </a:r>
          </a:p>
          <a:p>
            <a:pPr eaLnBrk="1" hangingPunct="1">
              <a:spcBef>
                <a:spcPct val="0"/>
              </a:spcBef>
            </a:pPr>
            <a:r>
              <a:rPr lang="en-US" smtClean="0"/>
              <a:t>It is Portable i.e can be carried</a:t>
            </a:r>
          </a:p>
          <a:p>
            <a:pPr eaLnBrk="1" hangingPunct="1">
              <a:spcBef>
                <a:spcPct val="0"/>
              </a:spcBef>
            </a:pPr>
            <a:r>
              <a:rPr lang="en-US" smtClean="0"/>
              <a:t>It is Feasible i.e workable, executable</a:t>
            </a:r>
          </a:p>
          <a:p>
            <a:pPr eaLnBrk="1" hangingPunct="1">
              <a:spcBef>
                <a:spcPct val="0"/>
              </a:spcBef>
            </a:pPr>
            <a:r>
              <a:rPr lang="en-US" smtClean="0"/>
              <a:t>Ultimate ubiquitous(being present everywhere at once)</a:t>
            </a:r>
          </a:p>
          <a:p>
            <a:pPr eaLnBrk="1" hangingPunct="1">
              <a:spcBef>
                <a:spcPct val="0"/>
              </a:spcBef>
            </a:pPr>
            <a:r>
              <a:rPr lang="en-US" smtClean="0"/>
              <a:t>Support WiFi technology</a:t>
            </a:r>
          </a:p>
          <a:p>
            <a:pPr eaLnBrk="1" hangingPunct="1">
              <a:spcBef>
                <a:spcPct val="0"/>
              </a:spcBef>
            </a:pPr>
            <a:r>
              <a:rPr lang="en-US" smtClean="0"/>
              <a:t>Pens produces both the monitor as well as the keyboard on any flat surfaces from where you can carry out functions.</a:t>
            </a:r>
          </a:p>
          <a:p>
            <a:pPr eaLnBrk="1" hangingPunct="1">
              <a:spcBef>
                <a:spcPct val="0"/>
              </a:spcBef>
            </a:pPr>
            <a:endParaRPr lang="en-US" smtClean="0"/>
          </a:p>
        </p:txBody>
      </p:sp>
      <p:sp>
        <p:nvSpPr>
          <p:cNvPr id="430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94228DC-B8C6-4FF8-9C77-903BC1BE559B}" type="slidenum">
              <a:rPr lang="en-US" smtClean="0"/>
              <a:pPr fontAlgn="base">
                <a:spcBef>
                  <a:spcPct val="0"/>
                </a:spcBef>
                <a:spcAft>
                  <a:spcPct val="0"/>
                </a:spcAft>
                <a:defRPr/>
              </a:pPr>
              <a:t>17</a:t>
            </a:fld>
            <a:endParaRPr lang="en-US" smtClean="0"/>
          </a:p>
        </p:txBody>
      </p:sp>
    </p:spTree>
    <p:extLst>
      <p:ext uri="{BB962C8B-B14F-4D97-AF65-F5344CB8AC3E}">
        <p14:creationId xmlns:p14="http://schemas.microsoft.com/office/powerpoint/2010/main" val="1602261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2000" b="1" smtClean="0">
                <a:latin typeface="Times New Roman" pitchFamily="16" charset="0"/>
                <a:cs typeface="Times New Roman" pitchFamily="16" charset="0"/>
              </a:rPr>
              <a:t>The communication devices are becoming smaller and compact. This is only an example for the start of this new technology. </a:t>
            </a:r>
          </a:p>
          <a:p>
            <a:pPr eaLnBrk="1" hangingPunct="1">
              <a:spcBef>
                <a:spcPct val="0"/>
              </a:spcBef>
            </a:pPr>
            <a:r>
              <a:rPr lang="en-US" sz="2000" b="1" smtClean="0">
                <a:latin typeface="Times New Roman" pitchFamily="16" charset="0"/>
                <a:cs typeface="Times New Roman" pitchFamily="16" charset="0"/>
              </a:rPr>
              <a:t>We can expect more such developments in the future.</a:t>
            </a:r>
          </a:p>
          <a:p>
            <a:pPr eaLnBrk="1" hangingPunct="1">
              <a:spcBef>
                <a:spcPct val="0"/>
              </a:spcBef>
            </a:pPr>
            <a:r>
              <a:rPr lang="en-US" smtClean="0">
                <a:latin typeface="Times New Roman" pitchFamily="16" charset="0"/>
                <a:cs typeface="Times New Roman" pitchFamily="16" charset="0"/>
              </a:rPr>
              <a:t> </a:t>
            </a:r>
          </a:p>
          <a:p>
            <a:pPr eaLnBrk="1" hangingPunct="1">
              <a:spcBef>
                <a:spcPct val="0"/>
              </a:spcBef>
            </a:pPr>
            <a:endParaRPr lang="en-US" smtClean="0"/>
          </a:p>
        </p:txBody>
      </p:sp>
      <p:sp>
        <p:nvSpPr>
          <p:cNvPr id="440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9D9C4FB-8EA7-429B-BBEB-9D0CEB3C852E}" type="slidenum">
              <a:rPr lang="en-US" smtClean="0"/>
              <a:pPr fontAlgn="base">
                <a:spcBef>
                  <a:spcPct val="0"/>
                </a:spcBef>
                <a:spcAft>
                  <a:spcPct val="0"/>
                </a:spcAft>
                <a:defRPr/>
              </a:pPr>
              <a:t>20</a:t>
            </a:fld>
            <a:endParaRPr lang="en-US" smtClean="0"/>
          </a:p>
        </p:txBody>
      </p:sp>
    </p:spTree>
    <p:extLst>
      <p:ext uri="{BB962C8B-B14F-4D97-AF65-F5344CB8AC3E}">
        <p14:creationId xmlns:p14="http://schemas.microsoft.com/office/powerpoint/2010/main" val="849774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48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F696767-B766-4221-A32D-ED1D76AC1CD2}" type="slidenum">
              <a:rPr lang="en-US" smtClean="0"/>
              <a:pPr fontAlgn="base">
                <a:spcBef>
                  <a:spcPct val="0"/>
                </a:spcBef>
                <a:spcAft>
                  <a:spcPct val="0"/>
                </a:spcAft>
                <a:defRPr/>
              </a:pPr>
              <a:t>4</a:t>
            </a:fld>
            <a:endParaRPr lang="en-US" smtClean="0"/>
          </a:p>
        </p:txBody>
      </p:sp>
    </p:spTree>
    <p:extLst>
      <p:ext uri="{BB962C8B-B14F-4D97-AF65-F5344CB8AC3E}">
        <p14:creationId xmlns:p14="http://schemas.microsoft.com/office/powerpoint/2010/main" val="1403276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CA1EE3-6E71-4B97-A63B-C21832C5217F}" type="slidenum">
              <a:rPr lang="en-US" smtClean="0"/>
              <a:pPr fontAlgn="base">
                <a:spcBef>
                  <a:spcPct val="0"/>
                </a:spcBef>
                <a:spcAft>
                  <a:spcPct val="0"/>
                </a:spcAft>
                <a:defRPr/>
              </a:pPr>
              <a:t>5</a:t>
            </a:fld>
            <a:endParaRPr lang="en-US" smtClean="0"/>
          </a:p>
        </p:txBody>
      </p:sp>
    </p:spTree>
    <p:extLst>
      <p:ext uri="{BB962C8B-B14F-4D97-AF65-F5344CB8AC3E}">
        <p14:creationId xmlns:p14="http://schemas.microsoft.com/office/powerpoint/2010/main" val="2807221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A04AAA7-3657-484A-8559-E5D87831BDE7}" type="slidenum">
              <a:rPr lang="en-US" smtClean="0"/>
              <a:pPr fontAlgn="base">
                <a:spcBef>
                  <a:spcPct val="0"/>
                </a:spcBef>
                <a:spcAft>
                  <a:spcPct val="0"/>
                </a:spcAft>
                <a:defRPr/>
              </a:pPr>
              <a:t>7</a:t>
            </a:fld>
            <a:endParaRPr lang="en-US" smtClean="0"/>
          </a:p>
        </p:txBody>
      </p:sp>
    </p:spTree>
    <p:extLst>
      <p:ext uri="{BB962C8B-B14F-4D97-AF65-F5344CB8AC3E}">
        <p14:creationId xmlns:p14="http://schemas.microsoft.com/office/powerpoint/2010/main" val="1625300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78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7A7D205-30C2-452B-A113-5EF4FCFD6DC3}" type="slidenum">
              <a:rPr lang="en-US" smtClean="0"/>
              <a:pPr fontAlgn="base">
                <a:spcBef>
                  <a:spcPct val="0"/>
                </a:spcBef>
                <a:spcAft>
                  <a:spcPct val="0"/>
                </a:spcAft>
                <a:defRPr/>
              </a:pPr>
              <a:t>8</a:t>
            </a:fld>
            <a:endParaRPr lang="en-US" smtClean="0"/>
          </a:p>
        </p:txBody>
      </p:sp>
    </p:spTree>
    <p:extLst>
      <p:ext uri="{BB962C8B-B14F-4D97-AF65-F5344CB8AC3E}">
        <p14:creationId xmlns:p14="http://schemas.microsoft.com/office/powerpoint/2010/main" val="2199486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smtClean="0"/>
              <a:t>LED Projector:</a:t>
            </a:r>
          </a:p>
          <a:p>
            <a:pPr eaLnBrk="1" hangingPunct="1">
              <a:spcBef>
                <a:spcPct val="0"/>
              </a:spcBef>
            </a:pPr>
            <a:r>
              <a:rPr lang="en-US" smtClean="0"/>
              <a:t>The role of monitor is taken by LED Projector which projects on the screen. The size of the projector is of A4 size. It has the approximate resolution capacity of 1024 X 768. Thus it is gives more clarity and good picture.</a:t>
            </a:r>
          </a:p>
          <a:p>
            <a:pPr eaLnBrk="1" hangingPunct="1">
              <a:spcBef>
                <a:spcPct val="0"/>
              </a:spcBef>
            </a:pPr>
            <a:endParaRPr lang="en-US" smtClean="0"/>
          </a:p>
        </p:txBody>
      </p:sp>
      <p:sp>
        <p:nvSpPr>
          <p:cNvPr id="389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EC51B68-89E1-497B-8219-FFC3B03319BD}" type="slidenum">
              <a:rPr lang="en-US" smtClean="0"/>
              <a:pPr fontAlgn="base">
                <a:spcBef>
                  <a:spcPct val="0"/>
                </a:spcBef>
                <a:spcAft>
                  <a:spcPct val="0"/>
                </a:spcAft>
                <a:defRPr/>
              </a:pPr>
              <a:t>11</a:t>
            </a:fld>
            <a:endParaRPr lang="en-US" smtClean="0"/>
          </a:p>
        </p:txBody>
      </p:sp>
    </p:spTree>
    <p:extLst>
      <p:ext uri="{BB962C8B-B14F-4D97-AF65-F5344CB8AC3E}">
        <p14:creationId xmlns:p14="http://schemas.microsoft.com/office/powerpoint/2010/main" val="1270167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smtClean="0"/>
              <a:t>Features of virtual keyboards are:</a:t>
            </a:r>
          </a:p>
          <a:p>
            <a:pPr eaLnBrk="1" hangingPunct="1">
              <a:spcBef>
                <a:spcPct val="0"/>
              </a:spcBef>
            </a:pPr>
            <a:r>
              <a:rPr lang="en-US" smtClean="0"/>
              <a:t>VKB settings can be changed by Sound: </a:t>
            </a:r>
            <a:br>
              <a:rPr lang="en-US" smtClean="0"/>
            </a:br>
            <a:r>
              <a:rPr lang="en-US" smtClean="0"/>
              <a:t>Controllable Virtual Keyboard sound effects (key clicks) </a:t>
            </a:r>
            <a:br>
              <a:rPr lang="en-US" smtClean="0"/>
            </a:br>
            <a:r>
              <a:rPr lang="en-US" smtClean="0"/>
              <a:t>Connection: Connection to the appropriate Laptop/PC port </a:t>
            </a:r>
            <a:br>
              <a:rPr lang="en-US" smtClean="0"/>
            </a:br>
            <a:r>
              <a:rPr lang="en-US" smtClean="0"/>
              <a:t>Intensity: Intensity of the projected Virtual Keyboard </a:t>
            </a:r>
            <a:br>
              <a:rPr lang="en-US" smtClean="0"/>
            </a:br>
            <a:r>
              <a:rPr lang="en-US" smtClean="0"/>
              <a:t>Timeouts: coordinated timeouts to conserve the Virtual Keyboard's battery life </a:t>
            </a:r>
            <a:br>
              <a:rPr lang="en-US" smtClean="0"/>
            </a:br>
            <a:r>
              <a:rPr lang="en-US" smtClean="0"/>
              <a:t>Sensitivity: adjustable sensitivity of the Virtual Keyboard </a:t>
            </a:r>
            <a:br>
              <a:rPr lang="en-US" smtClean="0"/>
            </a:br>
            <a:r>
              <a:rPr lang="en-US" smtClean="0"/>
              <a:t>Auto-repeat: Allows the VKB to automatically repeat a key based on prescribed parameters. </a:t>
            </a:r>
          </a:p>
          <a:p>
            <a:pPr eaLnBrk="1" hangingPunct="1">
              <a:spcBef>
                <a:spcPct val="0"/>
              </a:spcBef>
            </a:pPr>
            <a:endParaRPr lang="en-US" smtClean="0"/>
          </a:p>
        </p:txBody>
      </p:sp>
      <p:sp>
        <p:nvSpPr>
          <p:cNvPr id="399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11584DD-4715-4335-89DD-91CDB7EE2B1E}" type="slidenum">
              <a:rPr lang="en-US" smtClean="0"/>
              <a:pPr fontAlgn="base">
                <a:spcBef>
                  <a:spcPct val="0"/>
                </a:spcBef>
                <a:spcAft>
                  <a:spcPct val="0"/>
                </a:spcAft>
                <a:defRPr/>
              </a:pPr>
              <a:t>12</a:t>
            </a:fld>
            <a:endParaRPr lang="en-US" smtClean="0"/>
          </a:p>
        </p:txBody>
      </p:sp>
    </p:spTree>
    <p:extLst>
      <p:ext uri="{BB962C8B-B14F-4D97-AF65-F5344CB8AC3E}">
        <p14:creationId xmlns:p14="http://schemas.microsoft.com/office/powerpoint/2010/main" val="3795555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smtClean="0"/>
              <a:t>Digital Camera:</a:t>
            </a:r>
          </a:p>
          <a:p>
            <a:pPr eaLnBrk="1" hangingPunct="1">
              <a:spcBef>
                <a:spcPct val="0"/>
              </a:spcBef>
            </a:pPr>
            <a:r>
              <a:rPr lang="en-US" smtClean="0"/>
              <a:t>We had digital camera in the shape of pen. It is useful in video recording, video conferencing, simply it is called as web cam. It is also connected with other devices through Bluetooth. The major advantage it is small which is easily portable. It is a 360-Degree Visual Communication Device. We have seen video phones hundreds of times in movies. However, why can't we act naturally in front of videophone cameras? Conventional visual communications at a distance have been limited due to the display devices and terminals. This terminal enables showing of the surrounding atmosphere and group-to-group communication with a round display and a central super-wide-angle camera.</a:t>
            </a:r>
            <a:endParaRPr lang="en-US" b="1" smtClean="0"/>
          </a:p>
          <a:p>
            <a:pPr eaLnBrk="1" hangingPunct="1">
              <a:spcBef>
                <a:spcPct val="0"/>
              </a:spcBef>
            </a:pPr>
            <a:endParaRPr lang="en-US" smtClean="0"/>
          </a:p>
        </p:txBody>
      </p:sp>
      <p:sp>
        <p:nvSpPr>
          <p:cNvPr id="409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2D0C09-C4A2-4A62-9B23-A21730BBBEC1}" type="slidenum">
              <a:rPr lang="en-US" smtClean="0"/>
              <a:pPr fontAlgn="base">
                <a:spcBef>
                  <a:spcPct val="0"/>
                </a:spcBef>
                <a:spcAft>
                  <a:spcPct val="0"/>
                </a:spcAft>
                <a:defRPr/>
              </a:pPr>
              <a:t>13</a:t>
            </a:fld>
            <a:endParaRPr lang="en-US" smtClean="0"/>
          </a:p>
        </p:txBody>
      </p:sp>
    </p:spTree>
    <p:extLst>
      <p:ext uri="{BB962C8B-B14F-4D97-AF65-F5344CB8AC3E}">
        <p14:creationId xmlns:p14="http://schemas.microsoft.com/office/powerpoint/2010/main" val="4064582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smtClean="0"/>
              <a:t>Battery:</a:t>
            </a:r>
          </a:p>
          <a:p>
            <a:pPr eaLnBrk="1" hangingPunct="1">
              <a:spcBef>
                <a:spcPct val="0"/>
              </a:spcBef>
            </a:pPr>
            <a:r>
              <a:rPr lang="en-US" smtClean="0"/>
              <a:t>The most important part in the portable type of computer is its battery. Usually batteries must be </a:t>
            </a:r>
            <a:r>
              <a:rPr lang="en-US" b="1" smtClean="0"/>
              <a:t>small in size and work for longer time</a:t>
            </a:r>
            <a:r>
              <a:rPr lang="en-US" smtClean="0"/>
              <a:t>. It comes with a </a:t>
            </a:r>
            <a:r>
              <a:rPr lang="en-US" b="1" smtClean="0"/>
              <a:t>battery life of 6+. </a:t>
            </a:r>
            <a:r>
              <a:rPr lang="en-US" smtClean="0"/>
              <a:t>For normal use it can be used for </a:t>
            </a:r>
            <a:r>
              <a:rPr lang="en-US" b="1" smtClean="0"/>
              <a:t>2 weeks</a:t>
            </a:r>
            <a:r>
              <a:rPr lang="en-US" smtClean="0"/>
              <a:t>.</a:t>
            </a:r>
          </a:p>
          <a:p>
            <a:pPr eaLnBrk="1" hangingPunct="1">
              <a:spcBef>
                <a:spcPct val="0"/>
              </a:spcBef>
            </a:pPr>
            <a:endParaRPr lang="en-US" smtClean="0"/>
          </a:p>
          <a:p>
            <a:pPr eaLnBrk="1" hangingPunct="1">
              <a:spcBef>
                <a:spcPct val="0"/>
              </a:spcBef>
            </a:pPr>
            <a:r>
              <a:rPr lang="en-US" smtClean="0"/>
              <a:t>This 'pen sort of instrument' produces both the monitor as well as the keyboard on any flat surfaces from where you can carry out functions you would normally do on your desktop computer.</a:t>
            </a:r>
          </a:p>
          <a:p>
            <a:pPr eaLnBrk="1" hangingPunct="1">
              <a:spcBef>
                <a:spcPct val="0"/>
              </a:spcBef>
            </a:pPr>
            <a:endParaRPr lang="en-US" smtClean="0"/>
          </a:p>
        </p:txBody>
      </p:sp>
      <p:sp>
        <p:nvSpPr>
          <p:cNvPr id="419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CA7640D-A6D7-4B19-B2A7-7854DA08DB0D}" type="slidenum">
              <a:rPr lang="en-US" smtClean="0"/>
              <a:pPr fontAlgn="base">
                <a:spcBef>
                  <a:spcPct val="0"/>
                </a:spcBef>
                <a:spcAft>
                  <a:spcPct val="0"/>
                </a:spcAft>
                <a:defRPr/>
              </a:pPr>
              <a:t>14</a:t>
            </a:fld>
            <a:endParaRPr lang="en-US" smtClean="0"/>
          </a:p>
        </p:txBody>
      </p:sp>
    </p:spTree>
    <p:extLst>
      <p:ext uri="{BB962C8B-B14F-4D97-AF65-F5344CB8AC3E}">
        <p14:creationId xmlns:p14="http://schemas.microsoft.com/office/powerpoint/2010/main" val="3571002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405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2FA8481-49B5-4554-8783-D82DF5D35915}"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744431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2397445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
        <p:nvSpPr>
          <p:cNvPr id="24" name="TextBox 23"/>
          <p:cNvSpPr txBox="1"/>
          <p:nvPr/>
        </p:nvSpPr>
        <p:spPr>
          <a:xfrm>
            <a:off x="541871" y="790378"/>
            <a:ext cx="6096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61224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1946678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
        <p:nvSpPr>
          <p:cNvPr id="24" name="TextBox 23"/>
          <p:cNvSpPr txBox="1"/>
          <p:nvPr/>
        </p:nvSpPr>
        <p:spPr>
          <a:xfrm>
            <a:off x="541871" y="790378"/>
            <a:ext cx="6096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4389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588203" cy="302260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714195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FA8481-49B5-4554-8783-D82DF5D35915}"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2010281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601"/>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1"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FA8481-49B5-4554-8783-D82DF5D35915}"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733421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FA8481-49B5-4554-8783-D82DF5D35915}"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1303785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9"/>
            <a:ext cx="8596668" cy="1826581"/>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4143449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5"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FA8481-49B5-4554-8783-D82DF5D35915}" type="datetimeFigureOut">
              <a:rPr lang="en-IN" smtClean="0"/>
              <a:t>26-05-2022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817655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6" y="2160983"/>
            <a:ext cx="4185623" cy="576262"/>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75746" y="2737247"/>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9" cy="576262"/>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5088385" y="2737247"/>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FA8481-49B5-4554-8783-D82DF5D35915}" type="datetimeFigureOut">
              <a:rPr lang="en-IN" smtClean="0"/>
              <a:t>26-05-2022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649893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FA8481-49B5-4554-8783-D82DF5D35915}" type="datetimeFigureOut">
              <a:rPr lang="en-IN" smtClean="0"/>
              <a:t>26-05-2022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657897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FA8481-49B5-4554-8783-D82DF5D35915}" type="datetimeFigureOut">
              <a:rPr lang="en-IN" smtClean="0"/>
              <a:t>26-05-2022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89401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1500"/>
            </a:lvl1pPr>
          </a:lstStyle>
          <a:p>
            <a:r>
              <a:rPr lang="en-US" smtClean="0"/>
              <a:t>Click to edit Master title style</a:t>
            </a:r>
            <a:endParaRPr lang="en-US" dirty="0"/>
          </a:p>
        </p:txBody>
      </p:sp>
      <p:sp>
        <p:nvSpPr>
          <p:cNvPr id="3" name="Content Placeholder 2"/>
          <p:cNvSpPr>
            <a:spLocks noGrp="1"/>
          </p:cNvSpPr>
          <p:nvPr>
            <p:ph idx="1"/>
          </p:nvPr>
        </p:nvSpPr>
        <p:spPr>
          <a:xfrm>
            <a:off x="4760462" y="514926"/>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32FA8481-49B5-4554-8783-D82DF5D35915}" type="datetimeFigureOut">
              <a:rPr lang="en-IN" smtClean="0"/>
              <a:t>26-05-2022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1634188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4800600"/>
            <a:ext cx="8596667" cy="566738"/>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677335" y="5367338"/>
            <a:ext cx="8596667" cy="67402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256509-01DD-4815-AFDA-BF4E4196757D}" type="slidenum">
              <a:rPr lang="en-IN" smtClean="0"/>
              <a:t>‹#›</a:t>
            </a:fld>
            <a:endParaRPr lang="en-IN"/>
          </a:p>
        </p:txBody>
      </p:sp>
      <p:sp>
        <p:nvSpPr>
          <p:cNvPr id="5" name="Date Placeholder 4"/>
          <p:cNvSpPr>
            <a:spLocks noGrp="1"/>
          </p:cNvSpPr>
          <p:nvPr>
            <p:ph type="dt" sz="half" idx="10"/>
          </p:nvPr>
        </p:nvSpPr>
        <p:spPr/>
        <p:txBody>
          <a:bodyPr/>
          <a:lstStyle/>
          <a:p>
            <a:fld id="{32FA8481-49B5-4554-8783-D82DF5D35915}" type="datetimeFigureOut">
              <a:rPr lang="en-IN" smtClean="0"/>
              <a:t>26-05-2022</a:t>
            </a:fld>
            <a:endParaRPr lang="en-IN"/>
          </a:p>
        </p:txBody>
      </p:sp>
    </p:spTree>
    <p:extLst>
      <p:ext uri="{BB962C8B-B14F-4D97-AF65-F5344CB8AC3E}">
        <p14:creationId xmlns:p14="http://schemas.microsoft.com/office/powerpoint/2010/main" val="1972270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4"/>
            <a:ext cx="911939" cy="365125"/>
          </a:xfrm>
          <a:prstGeom prst="rect">
            <a:avLst/>
          </a:prstGeom>
        </p:spPr>
        <p:txBody>
          <a:bodyPr vert="horz" lIns="91440" tIns="45720" rIns="91440" bIns="45720" rtlCol="0" anchor="ctr"/>
          <a:lstStyle>
            <a:lvl1pPr algn="r">
              <a:defRPr sz="675">
                <a:solidFill>
                  <a:schemeClr val="tx1">
                    <a:tint val="75000"/>
                  </a:schemeClr>
                </a:solidFill>
              </a:defRPr>
            </a:lvl1pPr>
          </a:lstStyle>
          <a:p>
            <a:fld id="{32FA8481-49B5-4554-8783-D82DF5D35915}" type="datetimeFigureOut">
              <a:rPr lang="en-IN" smtClean="0"/>
              <a:t>26-05-2022</a:t>
            </a:fld>
            <a:endParaRPr lang="en-IN"/>
          </a:p>
        </p:txBody>
      </p:sp>
      <p:sp>
        <p:nvSpPr>
          <p:cNvPr id="5" name="Footer Placeholder 4"/>
          <p:cNvSpPr>
            <a:spLocks noGrp="1"/>
          </p:cNvSpPr>
          <p:nvPr>
            <p:ph type="ftr" sz="quarter" idx="3"/>
          </p:nvPr>
        </p:nvSpPr>
        <p:spPr>
          <a:xfrm>
            <a:off x="677335" y="6041364"/>
            <a:ext cx="6297612" cy="365125"/>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4" y="6041364"/>
            <a:ext cx="683339" cy="365125"/>
          </a:xfrm>
          <a:prstGeom prst="rect">
            <a:avLst/>
          </a:prstGeom>
        </p:spPr>
        <p:txBody>
          <a:bodyPr vert="horz" lIns="91440" tIns="45720" rIns="91440" bIns="45720" rtlCol="0" anchor="ctr"/>
          <a:lstStyle>
            <a:lvl1pPr algn="r">
              <a:defRPr sz="675">
                <a:solidFill>
                  <a:schemeClr val="accent1"/>
                </a:solidFill>
              </a:defRPr>
            </a:lvl1pPr>
          </a:lstStyle>
          <a:p>
            <a:fld id="{1D256509-01DD-4815-AFDA-BF4E4196757D}" type="slidenum">
              <a:rPr lang="en-IN" smtClean="0"/>
              <a:t>‹#›</a:t>
            </a:fld>
            <a:endParaRPr lang="en-IN"/>
          </a:p>
        </p:txBody>
      </p:sp>
    </p:spTree>
    <p:extLst>
      <p:ext uri="{BB962C8B-B14F-4D97-AF65-F5344CB8AC3E}">
        <p14:creationId xmlns:p14="http://schemas.microsoft.com/office/powerpoint/2010/main" val="27673351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ieeexplore.ieee.org/"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5" Type="http://schemas.openxmlformats.org/officeDocument/2006/relationships/hyperlink" Target="http://www.studymafia.org/" TargetMode="External"/><Relationship Id="rId4" Type="http://schemas.openxmlformats.org/officeDocument/2006/relationships/hyperlink" Target="https://www.ijser.org/researchpaper/5-Pen-PC-Technology.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78611" y="527320"/>
            <a:ext cx="6447501" cy="990600"/>
          </a:xfrm>
        </p:spPr>
        <p:txBody>
          <a:bodyPr>
            <a:normAutofit fontScale="90000"/>
          </a:bodyPr>
          <a:lstStyle/>
          <a:p>
            <a:pPr algn="ctr"/>
            <a:r>
              <a:rPr lang="en-US" sz="1800" b="1" dirty="0">
                <a:latin typeface="Times New Roman" panose="02020603050405020304" pitchFamily="18" charset="0"/>
                <a:cs typeface="Times New Roman" panose="02020603050405020304" pitchFamily="18" charset="0"/>
              </a:rPr>
              <a:t>PROF. </a:t>
            </a:r>
            <a:r>
              <a:rPr lang="en-US" sz="1800" b="1" dirty="0">
                <a:latin typeface="Times New Roman" panose="02020603050405020304" pitchFamily="18" charset="0"/>
                <a:cs typeface="Times New Roman" panose="02020603050405020304" pitchFamily="18" charset="0"/>
              </a:rPr>
              <a:t>RAM MEGHE INSTITUTE OF TECHNOLOGY AND RESEARCH BADNERA, AMRAVATI</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r>
            <a:br>
              <a:rPr lang="en-US" sz="1800" b="1"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 </a:t>
            </a:r>
            <a:r>
              <a:rPr lang="en-US" sz="1800" dirty="0" smtClean="0">
                <a:latin typeface="Times New Roman" panose="02020603050405020304" pitchFamily="18" charset="0"/>
                <a:cs typeface="Times New Roman" panose="02020603050405020304" pitchFamily="18" charset="0"/>
              </a:rPr>
              <a:t>PRESENTATION </a:t>
            </a:r>
            <a:r>
              <a:rPr lang="en-US" sz="1800" dirty="0">
                <a:latin typeface="Times New Roman" panose="02020603050405020304" pitchFamily="18" charset="0"/>
                <a:cs typeface="Times New Roman" panose="02020603050405020304" pitchFamily="18" charset="0"/>
              </a:rPr>
              <a:t>ON</a:t>
            </a:r>
            <a:br>
              <a:rPr lang="en-US" sz="1800" dirty="0">
                <a:latin typeface="Times New Roman" panose="02020603050405020304" pitchFamily="18" charset="0"/>
                <a:cs typeface="Times New Roman" panose="02020603050405020304" pitchFamily="18" charset="0"/>
              </a:rPr>
            </a:b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
            </a:r>
            <a:b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br>
            <a:r>
              <a:rPr lang="en-US" sz="2100" dirty="0" smtClean="0">
                <a:solidFill>
                  <a:schemeClr val="tx1">
                    <a:lumMod val="95000"/>
                    <a:lumOff val="5000"/>
                  </a:schemeClr>
                </a:solidFill>
                <a:latin typeface="Times New Roman" panose="02020603050405020304" pitchFamily="18" charset="0"/>
                <a:cs typeface="Times New Roman" panose="02020603050405020304" pitchFamily="18" charset="0"/>
              </a:rPr>
              <a:t>“</a:t>
            </a:r>
            <a:r>
              <a:rPr lang="en-US" sz="1800" b="1" dirty="0">
                <a:solidFill>
                  <a:schemeClr val="tx1">
                    <a:lumMod val="95000"/>
                    <a:lumOff val="5000"/>
                  </a:schemeClr>
                </a:solidFill>
              </a:rPr>
              <a:t>Job Recommendation </a:t>
            </a:r>
            <a:r>
              <a:rPr lang="en-US" sz="1800" b="1" dirty="0" smtClean="0">
                <a:solidFill>
                  <a:schemeClr val="tx1">
                    <a:lumMod val="95000"/>
                    <a:lumOff val="5000"/>
                  </a:schemeClr>
                </a:solidFill>
              </a:rPr>
              <a:t>Based </a:t>
            </a:r>
            <a:r>
              <a:rPr lang="en-US" sz="1800" b="1" dirty="0">
                <a:solidFill>
                  <a:schemeClr val="tx1">
                    <a:lumMod val="95000"/>
                    <a:lumOff val="5000"/>
                  </a:schemeClr>
                </a:solidFill>
              </a:rPr>
              <a:t>on </a:t>
            </a:r>
            <a:r>
              <a:rPr lang="en-US" sz="1800" b="1" dirty="0" smtClean="0">
                <a:solidFill>
                  <a:schemeClr val="tx1">
                    <a:lumMod val="95000"/>
                    <a:lumOff val="5000"/>
                  </a:schemeClr>
                </a:solidFill>
              </a:rPr>
              <a:t>Job </a:t>
            </a:r>
            <a:r>
              <a:rPr lang="en-US" sz="1800" b="1" dirty="0">
                <a:solidFill>
                  <a:schemeClr val="tx1">
                    <a:lumMod val="95000"/>
                    <a:lumOff val="5000"/>
                  </a:schemeClr>
                </a:solidFill>
              </a:rPr>
              <a:t>P</a:t>
            </a:r>
            <a:r>
              <a:rPr lang="en-US" sz="1800" b="1" dirty="0" smtClean="0">
                <a:solidFill>
                  <a:schemeClr val="tx1">
                    <a:lumMod val="95000"/>
                    <a:lumOff val="5000"/>
                  </a:schemeClr>
                </a:solidFill>
              </a:rPr>
              <a:t>rofile </a:t>
            </a:r>
            <a:r>
              <a:rPr lang="en-US" sz="1800" b="1" dirty="0">
                <a:solidFill>
                  <a:schemeClr val="tx1">
                    <a:lumMod val="95000"/>
                    <a:lumOff val="5000"/>
                  </a:schemeClr>
                </a:solidFill>
              </a:rPr>
              <a:t>C</a:t>
            </a:r>
            <a:r>
              <a:rPr lang="en-US" sz="1800" b="1" dirty="0" smtClean="0">
                <a:solidFill>
                  <a:schemeClr val="tx1">
                    <a:lumMod val="95000"/>
                    <a:lumOff val="5000"/>
                  </a:schemeClr>
                </a:solidFill>
              </a:rPr>
              <a:t>lustering </a:t>
            </a:r>
            <a:r>
              <a:rPr lang="en-US" sz="1800" b="1" dirty="0">
                <a:solidFill>
                  <a:schemeClr val="tx1">
                    <a:lumMod val="95000"/>
                    <a:lumOff val="5000"/>
                  </a:schemeClr>
                </a:solidFill>
              </a:rPr>
              <a:t>and </a:t>
            </a:r>
            <a:r>
              <a:rPr lang="en-US" sz="1800" b="1" dirty="0" smtClean="0">
                <a:solidFill>
                  <a:schemeClr val="tx1">
                    <a:lumMod val="95000"/>
                    <a:lumOff val="5000"/>
                  </a:schemeClr>
                </a:solidFill>
              </a:rPr>
              <a:t>Job </a:t>
            </a:r>
            <a:r>
              <a:rPr lang="en-US" sz="1800" b="1" dirty="0">
                <a:solidFill>
                  <a:schemeClr val="tx1">
                    <a:lumMod val="95000"/>
                    <a:lumOff val="5000"/>
                  </a:schemeClr>
                </a:solidFill>
              </a:rPr>
              <a:t>S</a:t>
            </a:r>
            <a:r>
              <a:rPr lang="en-US" sz="1800" b="1" dirty="0" smtClean="0">
                <a:solidFill>
                  <a:schemeClr val="tx1">
                    <a:lumMod val="95000"/>
                    <a:lumOff val="5000"/>
                  </a:schemeClr>
                </a:solidFill>
              </a:rPr>
              <a:t>eeker Behavior</a:t>
            </a:r>
            <a:r>
              <a:rPr lang="en-US" sz="1800" b="1" dirty="0" smtClean="0">
                <a:solidFill>
                  <a:schemeClr val="tx1">
                    <a:lumMod val="95000"/>
                    <a:lumOff val="5000"/>
                  </a:schemeClr>
                </a:solidFill>
                <a:latin typeface="Times New Roman" panose="02020603050405020304" pitchFamily="18" charset="0"/>
                <a:cs typeface="Times New Roman" panose="02020603050405020304" pitchFamily="18" charset="0"/>
              </a:rPr>
              <a:t>”</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a:r>
            <a:br>
              <a:rPr lang="en-US" sz="1800" dirty="0">
                <a:solidFill>
                  <a:schemeClr val="tx1">
                    <a:lumMod val="95000"/>
                    <a:lumOff val="5000"/>
                  </a:schemeClr>
                </a:solidFill>
                <a:latin typeface="Times New Roman" panose="02020603050405020304" pitchFamily="18" charset="0"/>
                <a:cs typeface="Times New Roman" panose="02020603050405020304" pitchFamily="18" charset="0"/>
              </a:rPr>
            </a:br>
            <a:r>
              <a:rPr lang="en-US" sz="1500" b="1" dirty="0">
                <a:latin typeface="Times New Roman" panose="02020603050405020304" pitchFamily="18" charset="0"/>
                <a:cs typeface="Times New Roman" panose="02020603050405020304" pitchFamily="18" charset="0"/>
              </a:rPr>
              <a:t/>
            </a:r>
            <a:br>
              <a:rPr lang="en-US" sz="1500" b="1" dirty="0">
                <a:latin typeface="Times New Roman" panose="02020603050405020304" pitchFamily="18" charset="0"/>
                <a:cs typeface="Times New Roman" panose="02020603050405020304" pitchFamily="18" charset="0"/>
              </a:rPr>
            </a:br>
            <a:endParaRPr lang="en-IN" sz="1500"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71096" y="1213686"/>
            <a:ext cx="1062530" cy="1042944"/>
          </a:xfrm>
        </p:spPr>
      </p:pic>
      <p:sp>
        <p:nvSpPr>
          <p:cNvPr id="7" name="Rectangle 6"/>
          <p:cNvSpPr/>
          <p:nvPr/>
        </p:nvSpPr>
        <p:spPr>
          <a:xfrm>
            <a:off x="4128980" y="5082182"/>
            <a:ext cx="5292436" cy="1477328"/>
          </a:xfrm>
          <a:prstGeom prst="rect">
            <a:avLst/>
          </a:prstGeom>
        </p:spPr>
        <p:txBody>
          <a:bodyPr wrap="square">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VAIBHAV </a:t>
            </a:r>
            <a:r>
              <a:rPr lang="en-US" dirty="0">
                <a:latin typeface="Times New Roman" panose="02020603050405020304" pitchFamily="18" charset="0"/>
                <a:cs typeface="Times New Roman" panose="02020603050405020304" pitchFamily="18" charset="0"/>
              </a:rPr>
              <a:t>SANJAYRAO </a:t>
            </a:r>
            <a:r>
              <a:rPr lang="en-US" dirty="0" smtClean="0">
                <a:latin typeface="Times New Roman" panose="02020603050405020304" pitchFamily="18" charset="0"/>
                <a:cs typeface="Times New Roman" panose="02020603050405020304" pitchFamily="18" charset="0"/>
              </a:rPr>
              <a:t>DHARMIK</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SANKET RAMBHAU GULHANE</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DEVENDRA BABASAHEB TALHANDE</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GIRISH SUDAKAR SAWSUNDAR</a:t>
            </a:r>
          </a:p>
          <a:p>
            <a:endParaRPr lang="en-IN" dirty="0">
              <a:latin typeface="Times New Roman" panose="02020603050405020304" pitchFamily="18" charset="0"/>
              <a:cs typeface="Times New Roman" panose="02020603050405020304" pitchFamily="18" charset="0"/>
            </a:endParaRPr>
          </a:p>
        </p:txBody>
      </p:sp>
      <p:sp>
        <p:nvSpPr>
          <p:cNvPr id="8" name="Rectangle 7"/>
          <p:cNvSpPr/>
          <p:nvPr/>
        </p:nvSpPr>
        <p:spPr>
          <a:xfrm>
            <a:off x="3616361" y="3881853"/>
            <a:ext cx="4572000" cy="1200329"/>
          </a:xfrm>
          <a:prstGeom prst="rect">
            <a:avLst/>
          </a:prstGeom>
        </p:spPr>
        <p:txBody>
          <a:bodyPr>
            <a:spAutoFit/>
          </a:bodyPr>
          <a:lstStyle/>
          <a:p>
            <a:pPr algn="ctr"/>
            <a:r>
              <a:rPr lang="en-US" dirty="0">
                <a:solidFill>
                  <a:schemeClr val="accent1"/>
                </a:solidFill>
                <a:latin typeface="Times New Roman" panose="02020603050405020304" pitchFamily="18" charset="0"/>
                <a:cs typeface="Times New Roman" panose="02020603050405020304" pitchFamily="18" charset="0"/>
              </a:rPr>
              <a:t>GUIDED BY</a:t>
            </a:r>
            <a:br>
              <a:rPr lang="en-US" dirty="0">
                <a:solidFill>
                  <a:schemeClr val="accent1"/>
                </a:solidFill>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DR. V. H. </a:t>
            </a:r>
            <a:r>
              <a:rPr lang="en-US" dirty="0">
                <a:latin typeface="Times New Roman" panose="02020603050405020304" pitchFamily="18" charset="0"/>
                <a:cs typeface="Times New Roman" panose="02020603050405020304" pitchFamily="18" charset="0"/>
              </a:rPr>
              <a:t>DESHMUKH</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IN" dirty="0"/>
          </a:p>
        </p:txBody>
      </p:sp>
      <p:sp>
        <p:nvSpPr>
          <p:cNvPr id="10" name="Rectangle 9"/>
          <p:cNvSpPr/>
          <p:nvPr/>
        </p:nvSpPr>
        <p:spPr>
          <a:xfrm>
            <a:off x="586573" y="5356745"/>
            <a:ext cx="4572001" cy="646331"/>
          </a:xfrm>
          <a:prstGeom prst="rect">
            <a:avLst/>
          </a:prstGeom>
        </p:spPr>
        <p:txBody>
          <a:bodyPr>
            <a:spAutoFit/>
          </a:bodyPr>
          <a:lstStyle/>
          <a:p>
            <a:pPr algn="ctr"/>
            <a:r>
              <a:rPr lang="en-US" dirty="0">
                <a:solidFill>
                  <a:schemeClr val="accent1"/>
                </a:solidFill>
                <a:latin typeface="Times New Roman" panose="02020603050405020304" pitchFamily="18" charset="0"/>
                <a:cs typeface="Times New Roman" panose="02020603050405020304" pitchFamily="18" charset="0"/>
              </a:rPr>
              <a:t>PRESENTED </a:t>
            </a:r>
            <a:r>
              <a:rPr lang="en-US" dirty="0" smtClean="0">
                <a:solidFill>
                  <a:schemeClr val="accent1"/>
                </a:solidFill>
                <a:latin typeface="Times New Roman" panose="02020603050405020304" pitchFamily="18" charset="0"/>
                <a:cs typeface="Times New Roman" panose="02020603050405020304" pitchFamily="18" charset="0"/>
              </a:rPr>
              <a:t>BY</a:t>
            </a:r>
            <a:endParaRPr lang="en-US" dirty="0">
              <a:solidFill>
                <a:schemeClr val="accent1"/>
              </a:solidFill>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C11 BATCH</a:t>
            </a:r>
          </a:p>
        </p:txBody>
      </p:sp>
      <p:sp>
        <p:nvSpPr>
          <p:cNvPr id="11" name="TextBox 10"/>
          <p:cNvSpPr txBox="1"/>
          <p:nvPr/>
        </p:nvSpPr>
        <p:spPr>
          <a:xfrm>
            <a:off x="9919855" y="6192982"/>
            <a:ext cx="1244251" cy="369332"/>
          </a:xfrm>
          <a:prstGeom prst="rect">
            <a:avLst/>
          </a:prstGeom>
          <a:noFill/>
        </p:spPr>
        <p:txBody>
          <a:bodyPr wrap="none" rtlCol="0">
            <a:spAutoFit/>
          </a:bodyPr>
          <a:lstStyle/>
          <a:p>
            <a:r>
              <a:rPr lang="en-US" dirty="0" smtClean="0"/>
              <a:t>2021-2022</a:t>
            </a:r>
            <a:endParaRPr lang="en-IN" dirty="0"/>
          </a:p>
        </p:txBody>
      </p:sp>
    </p:spTree>
    <p:extLst>
      <p:ext uri="{BB962C8B-B14F-4D97-AF65-F5344CB8AC3E}">
        <p14:creationId xmlns:p14="http://schemas.microsoft.com/office/powerpoint/2010/main" val="7417012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04800"/>
            <a:ext cx="8229600" cy="1143000"/>
          </a:xfrm>
        </p:spPr>
        <p:txBody>
          <a:bodyPr>
            <a:normAutofit fontScale="90000"/>
          </a:bodyPr>
          <a:lstStyle/>
          <a:p>
            <a:pPr algn="ctr">
              <a:defRPr/>
            </a:pPr>
            <a:r>
              <a:rPr lang="en-US" sz="5300" dirty="0">
                <a:latin typeface="Times New Roman" pitchFamily="18" charset="0"/>
                <a:cs typeface="Times New Roman" pitchFamily="18" charset="0"/>
              </a:rPr>
              <a:t>Communication Pen</a:t>
            </a:r>
            <a:r>
              <a:rPr lang="pl-PL" dirty="0" smtClean="0"/>
              <a:t/>
            </a:r>
            <a:br>
              <a:rPr lang="pl-PL" dirty="0" smtClean="0"/>
            </a:br>
            <a:endParaRPr lang="en-US" dirty="0"/>
          </a:p>
        </p:txBody>
      </p:sp>
      <p:sp>
        <p:nvSpPr>
          <p:cNvPr id="18435" name="Content Placeholder 2"/>
          <p:cNvSpPr>
            <a:spLocks noGrp="1"/>
          </p:cNvSpPr>
          <p:nvPr>
            <p:ph sz="half" idx="1"/>
          </p:nvPr>
        </p:nvSpPr>
        <p:spPr>
          <a:xfrm>
            <a:off x="1981200" y="1920876"/>
            <a:ext cx="4953000" cy="4632325"/>
          </a:xfrm>
        </p:spPr>
        <p:txBody>
          <a:bodyPr>
            <a:normAutofit/>
          </a:bodyPr>
          <a:lstStyle/>
          <a:p>
            <a:pPr eaLnBrk="1" hangingPunct="1"/>
            <a:r>
              <a:rPr lang="en-US" sz="2600" dirty="0">
                <a:latin typeface="Times New Roman" pitchFamily="16" charset="0"/>
                <a:cs typeface="Times New Roman" pitchFamily="16" charset="0"/>
              </a:rPr>
              <a:t>Wireless Bluetooth Technology.</a:t>
            </a:r>
          </a:p>
          <a:p>
            <a:pPr eaLnBrk="1" hangingPunct="1"/>
            <a:r>
              <a:rPr lang="en-US" sz="2600" dirty="0">
                <a:latin typeface="Times New Roman" pitchFamily="16" charset="0"/>
                <a:cs typeface="Times New Roman" pitchFamily="16" charset="0"/>
              </a:rPr>
              <a:t>Connected to internet</a:t>
            </a:r>
          </a:p>
          <a:p>
            <a:pPr eaLnBrk="1" hangingPunct="1">
              <a:buFont typeface="Wingdings 3" pitchFamily="18" charset="2"/>
              <a:buNone/>
            </a:pPr>
            <a:r>
              <a:rPr lang="en-US" sz="2600" dirty="0">
                <a:latin typeface="Times New Roman" pitchFamily="16" charset="0"/>
                <a:cs typeface="Times New Roman" pitchFamily="16" charset="0"/>
              </a:rPr>
              <a:t>    through cellular phone </a:t>
            </a:r>
          </a:p>
          <a:p>
            <a:pPr eaLnBrk="1" hangingPunct="1">
              <a:buFont typeface="Wingdings 3" pitchFamily="18" charset="2"/>
              <a:buNone/>
            </a:pPr>
            <a:r>
              <a:rPr lang="en-US" sz="2600" dirty="0">
                <a:latin typeface="Times New Roman" pitchFamily="16" charset="0"/>
                <a:cs typeface="Times New Roman" pitchFamily="16" charset="0"/>
              </a:rPr>
              <a:t>    function.</a:t>
            </a:r>
          </a:p>
          <a:p>
            <a:pPr eaLnBrk="1" hangingPunct="1"/>
            <a:r>
              <a:rPr lang="en-US" sz="2600" dirty="0">
                <a:latin typeface="Times New Roman" pitchFamily="16" charset="0"/>
                <a:cs typeface="Times New Roman" pitchFamily="16" charset="0"/>
              </a:rPr>
              <a:t>Uses Wi-Fi technology.</a:t>
            </a:r>
          </a:p>
          <a:p>
            <a:pPr eaLnBrk="1" hangingPunct="1"/>
            <a:r>
              <a:rPr lang="en-US" sz="2600" dirty="0">
                <a:latin typeface="Times New Roman" pitchFamily="16" charset="0"/>
                <a:cs typeface="Times New Roman" pitchFamily="16" charset="0"/>
              </a:rPr>
              <a:t>Exchange information      </a:t>
            </a:r>
          </a:p>
          <a:p>
            <a:pPr eaLnBrk="1" hangingPunct="1">
              <a:buFont typeface="Wingdings 3" pitchFamily="18" charset="2"/>
              <a:buNone/>
            </a:pPr>
            <a:r>
              <a:rPr lang="en-US" sz="2600" dirty="0">
                <a:latin typeface="Times New Roman" pitchFamily="16" charset="0"/>
                <a:cs typeface="Times New Roman" pitchFamily="16" charset="0"/>
              </a:rPr>
              <a:t>    with wireless connection.</a:t>
            </a:r>
          </a:p>
          <a:p>
            <a:pPr eaLnBrk="1" hangingPunct="1">
              <a:buFont typeface="Wingdings 3" pitchFamily="18" charset="2"/>
              <a:buNone/>
            </a:pPr>
            <a:r>
              <a:rPr lang="en-US" dirty="0" smtClean="0">
                <a:latin typeface="Times New Roman" pitchFamily="16" charset="0"/>
                <a:cs typeface="Times New Roman" pitchFamily="16" charset="0"/>
              </a:rPr>
              <a:t/>
            </a:r>
            <a:br>
              <a:rPr lang="en-US" dirty="0" smtClean="0">
                <a:latin typeface="Times New Roman" pitchFamily="16" charset="0"/>
                <a:cs typeface="Times New Roman" pitchFamily="16" charset="0"/>
              </a:rPr>
            </a:br>
            <a:endParaRPr lang="en-US" dirty="0" smtClean="0">
              <a:latin typeface="Times New Roman" pitchFamily="16" charset="0"/>
              <a:cs typeface="Times New Roman" pitchFamily="16" charset="0"/>
            </a:endParaRPr>
          </a:p>
        </p:txBody>
      </p:sp>
      <p:pic>
        <p:nvPicPr>
          <p:cNvPr id="18436" name="Content Placeholder 5" descr="commpen.jpg"/>
          <p:cNvPicPr>
            <a:picLocks noGrp="1" noChangeAspect="1"/>
          </p:cNvPicPr>
          <p:nvPr>
            <p:ph sz="half" idx="2"/>
          </p:nvPr>
        </p:nvPicPr>
        <p:blipFill>
          <a:blip r:embed="rId2" cstate="print"/>
          <a:srcRect/>
          <a:stretch>
            <a:fillRect/>
          </a:stretch>
        </p:blipFill>
        <p:spPr>
          <a:xfrm>
            <a:off x="6629400" y="1828800"/>
            <a:ext cx="2667000" cy="3962400"/>
          </a:xfrm>
        </p:spPr>
      </p:pic>
    </p:spTree>
    <p:extLst>
      <p:ext uri="{BB962C8B-B14F-4D97-AF65-F5344CB8AC3E}">
        <p14:creationId xmlns:p14="http://schemas.microsoft.com/office/powerpoint/2010/main" val="11125414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032001" y="228600"/>
            <a:ext cx="8229600" cy="1066800"/>
          </a:xfrm>
        </p:spPr>
        <p:txBody>
          <a:bodyPr>
            <a:normAutofit fontScale="90000"/>
          </a:bodyPr>
          <a:lstStyle/>
          <a:p>
            <a:pPr algn="ctr" eaLnBrk="1" hangingPunct="1"/>
            <a:r>
              <a:rPr lang="en-US" sz="4800" dirty="0">
                <a:latin typeface="Times New Roman" pitchFamily="16" charset="0"/>
                <a:cs typeface="Times New Roman" pitchFamily="16" charset="0"/>
              </a:rPr>
              <a:t>LED Projector</a:t>
            </a:r>
            <a:br>
              <a:rPr lang="en-US" sz="4800" dirty="0">
                <a:latin typeface="Times New Roman" pitchFamily="16" charset="0"/>
                <a:cs typeface="Times New Roman" pitchFamily="16" charset="0"/>
              </a:rPr>
            </a:br>
            <a:endParaRPr lang="en-US" sz="4800" dirty="0">
              <a:latin typeface="Times New Roman" pitchFamily="16" charset="0"/>
              <a:cs typeface="Times New Roman" pitchFamily="16" charset="0"/>
            </a:endParaRPr>
          </a:p>
        </p:txBody>
      </p:sp>
      <p:sp>
        <p:nvSpPr>
          <p:cNvPr id="19459" name="Content Placeholder 2"/>
          <p:cNvSpPr>
            <a:spLocks noGrp="1"/>
          </p:cNvSpPr>
          <p:nvPr>
            <p:ph sz="half" idx="1"/>
          </p:nvPr>
        </p:nvSpPr>
        <p:spPr>
          <a:xfrm>
            <a:off x="2032001" y="1828800"/>
            <a:ext cx="3138026" cy="3880772"/>
          </a:xfrm>
        </p:spPr>
        <p:txBody>
          <a:bodyPr/>
          <a:lstStyle/>
          <a:p>
            <a:pPr eaLnBrk="1" hangingPunct="1"/>
            <a:r>
              <a:rPr lang="en-US" sz="2000" dirty="0">
                <a:latin typeface="Times New Roman" pitchFamily="16" charset="0"/>
                <a:cs typeface="Times New Roman" pitchFamily="16" charset="0"/>
              </a:rPr>
              <a:t>Monitor is LED Projector.</a:t>
            </a:r>
          </a:p>
          <a:p>
            <a:pPr eaLnBrk="1" hangingPunct="1">
              <a:buFont typeface="Wingdings 3" pitchFamily="18" charset="2"/>
              <a:buNone/>
            </a:pPr>
            <a:endParaRPr lang="en-US" sz="2000" dirty="0">
              <a:latin typeface="Times New Roman" pitchFamily="16" charset="0"/>
              <a:cs typeface="Times New Roman" pitchFamily="16" charset="0"/>
            </a:endParaRPr>
          </a:p>
          <a:p>
            <a:pPr eaLnBrk="1" hangingPunct="1"/>
            <a:r>
              <a:rPr lang="en-US" sz="2000" dirty="0">
                <a:latin typeface="Times New Roman" pitchFamily="16" charset="0"/>
                <a:cs typeface="Times New Roman" pitchFamily="16" charset="0"/>
              </a:rPr>
              <a:t>Size is A4.</a:t>
            </a:r>
          </a:p>
          <a:p>
            <a:pPr eaLnBrk="1" hangingPunct="1">
              <a:buFont typeface="Wingdings 3" pitchFamily="18" charset="2"/>
              <a:buNone/>
            </a:pPr>
            <a:endParaRPr lang="en-US" sz="2000" dirty="0">
              <a:latin typeface="Times New Roman" pitchFamily="16" charset="0"/>
              <a:cs typeface="Times New Roman" pitchFamily="16" charset="0"/>
            </a:endParaRPr>
          </a:p>
          <a:p>
            <a:pPr eaLnBrk="1" hangingPunct="1"/>
            <a:r>
              <a:rPr lang="en-US" sz="2000" dirty="0">
                <a:latin typeface="Times New Roman" pitchFamily="16" charset="0"/>
                <a:cs typeface="Times New Roman" pitchFamily="16" charset="0"/>
              </a:rPr>
              <a:t>Resolution capacity is1024x768 approx.</a:t>
            </a:r>
          </a:p>
          <a:p>
            <a:pPr eaLnBrk="1" hangingPunct="1"/>
            <a:endParaRPr lang="en-US" sz="2000" dirty="0">
              <a:latin typeface="Times New Roman" pitchFamily="16" charset="0"/>
              <a:cs typeface="Times New Roman" pitchFamily="16" charset="0"/>
            </a:endParaRPr>
          </a:p>
          <a:p>
            <a:pPr eaLnBrk="1" hangingPunct="1"/>
            <a:r>
              <a:rPr lang="en-US" sz="2000" dirty="0">
                <a:latin typeface="Times New Roman" pitchFamily="16" charset="0"/>
                <a:cs typeface="Times New Roman" pitchFamily="16" charset="0"/>
              </a:rPr>
              <a:t>It gives more clarity and good picture.</a:t>
            </a:r>
          </a:p>
          <a:p>
            <a:pPr eaLnBrk="1" hangingPunct="1">
              <a:buFont typeface="Wingdings 3" pitchFamily="18" charset="2"/>
              <a:buNone/>
            </a:pPr>
            <a:endParaRPr lang="en-US" dirty="0" smtClean="0">
              <a:latin typeface="Times New Roman" pitchFamily="16" charset="0"/>
              <a:cs typeface="Times New Roman" pitchFamily="16" charset="0"/>
            </a:endParaRPr>
          </a:p>
        </p:txBody>
      </p:sp>
      <p:pic>
        <p:nvPicPr>
          <p:cNvPr id="19460" name="Content Placeholder 7" descr="pen-computer-4.jpg"/>
          <p:cNvPicPr>
            <a:picLocks noGrp="1" noChangeAspect="1"/>
          </p:cNvPicPr>
          <p:nvPr>
            <p:ph sz="half" idx="2"/>
          </p:nvPr>
        </p:nvPicPr>
        <p:blipFill>
          <a:blip r:embed="rId3" cstate="print"/>
          <a:stretch>
            <a:fillRect/>
          </a:stretch>
        </p:blipFill>
        <p:spPr>
          <a:xfrm>
            <a:off x="6146801" y="2667000"/>
            <a:ext cx="3136900" cy="2403856"/>
          </a:xfrm>
        </p:spPr>
      </p:pic>
    </p:spTree>
    <p:extLst>
      <p:ext uri="{BB962C8B-B14F-4D97-AF65-F5344CB8AC3E}">
        <p14:creationId xmlns:p14="http://schemas.microsoft.com/office/powerpoint/2010/main" val="21020068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828800" y="228600"/>
            <a:ext cx="8229600" cy="1143000"/>
          </a:xfrm>
        </p:spPr>
        <p:txBody>
          <a:bodyPr/>
          <a:lstStyle/>
          <a:p>
            <a:pPr algn="ctr" eaLnBrk="1" hangingPunct="1"/>
            <a:r>
              <a:rPr lang="en-US" sz="4800" dirty="0">
                <a:latin typeface="Times New Roman" pitchFamily="16" charset="0"/>
                <a:cs typeface="Times New Roman" pitchFamily="16" charset="0"/>
              </a:rPr>
              <a:t>Virtual Keyboard</a:t>
            </a:r>
          </a:p>
        </p:txBody>
      </p:sp>
      <p:sp>
        <p:nvSpPr>
          <p:cNvPr id="20483" name="Content Placeholder 2"/>
          <p:cNvSpPr>
            <a:spLocks noGrp="1"/>
          </p:cNvSpPr>
          <p:nvPr>
            <p:ph sz="half" idx="1"/>
          </p:nvPr>
        </p:nvSpPr>
        <p:spPr>
          <a:xfrm>
            <a:off x="1981200" y="1905001"/>
            <a:ext cx="4038600" cy="4435475"/>
          </a:xfrm>
        </p:spPr>
        <p:txBody>
          <a:bodyPr/>
          <a:lstStyle/>
          <a:p>
            <a:pPr eaLnBrk="1" hangingPunct="1"/>
            <a:r>
              <a:rPr lang="en-US" sz="2400">
                <a:latin typeface="Times New Roman" pitchFamily="16" charset="0"/>
                <a:cs typeface="Times New Roman" pitchFamily="16" charset="0"/>
              </a:rPr>
              <a:t>Virtual laser keyboard is a new gadget.</a:t>
            </a:r>
          </a:p>
          <a:p>
            <a:pPr eaLnBrk="1" hangingPunct="1">
              <a:buFont typeface="Wingdings 3" pitchFamily="18" charset="2"/>
              <a:buNone/>
            </a:pPr>
            <a:endParaRPr lang="en-US" sz="2400">
              <a:latin typeface="Times New Roman" pitchFamily="16" charset="0"/>
              <a:cs typeface="Times New Roman" pitchFamily="16" charset="0"/>
            </a:endParaRPr>
          </a:p>
          <a:p>
            <a:pPr eaLnBrk="1" hangingPunct="1"/>
            <a:r>
              <a:rPr lang="en-US" sz="2400">
                <a:latin typeface="Times New Roman" pitchFamily="16" charset="0"/>
                <a:cs typeface="Times New Roman" pitchFamily="16" charset="0"/>
              </a:rPr>
              <a:t>It emits laser on desk.</a:t>
            </a:r>
          </a:p>
          <a:p>
            <a:pPr eaLnBrk="1" hangingPunct="1">
              <a:buFont typeface="Wingdings 3" pitchFamily="18" charset="2"/>
              <a:buNone/>
            </a:pPr>
            <a:endParaRPr lang="en-US" sz="2400">
              <a:latin typeface="Times New Roman" pitchFamily="16" charset="0"/>
              <a:cs typeface="Times New Roman" pitchFamily="16" charset="0"/>
            </a:endParaRPr>
          </a:p>
          <a:p>
            <a:pPr eaLnBrk="1" hangingPunct="1"/>
            <a:r>
              <a:rPr lang="en-US" sz="2400">
                <a:latin typeface="Times New Roman" pitchFamily="16" charset="0"/>
                <a:cs typeface="Times New Roman" pitchFamily="16" charset="0"/>
              </a:rPr>
              <a:t>Uses laser beam to generate full-size  perfect keyboard</a:t>
            </a:r>
            <a:r>
              <a:rPr lang="en-US" sz="2400"/>
              <a:t>.</a:t>
            </a:r>
          </a:p>
          <a:p>
            <a:pPr eaLnBrk="1" hangingPunct="1">
              <a:buFont typeface="Wingdings 3" pitchFamily="18" charset="2"/>
              <a:buNone/>
            </a:pPr>
            <a:endParaRPr lang="en-US" sz="2400"/>
          </a:p>
          <a:p>
            <a:pPr eaLnBrk="1" hangingPunct="1"/>
            <a:r>
              <a:rPr lang="en-US" sz="2400"/>
              <a:t>VKB settings can be changed. </a:t>
            </a:r>
          </a:p>
        </p:txBody>
      </p:sp>
      <p:pic>
        <p:nvPicPr>
          <p:cNvPr id="20484" name="Content Placeholder 4" descr="pen-computer-5.jpg"/>
          <p:cNvPicPr>
            <a:picLocks noGrp="1" noChangeAspect="1"/>
          </p:cNvPicPr>
          <p:nvPr>
            <p:ph sz="half" idx="2"/>
          </p:nvPr>
        </p:nvPicPr>
        <p:blipFill>
          <a:blip r:embed="rId3" cstate="print"/>
          <a:stretch>
            <a:fillRect/>
          </a:stretch>
        </p:blipFill>
        <p:spPr>
          <a:xfrm>
            <a:off x="6248400" y="2362200"/>
            <a:ext cx="3136900" cy="2674620"/>
          </a:xfrm>
        </p:spPr>
      </p:pic>
    </p:spTree>
    <p:extLst>
      <p:ext uri="{BB962C8B-B14F-4D97-AF65-F5344CB8AC3E}">
        <p14:creationId xmlns:p14="http://schemas.microsoft.com/office/powerpoint/2010/main" val="33435554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997299" y="228600"/>
            <a:ext cx="8229600" cy="1143000"/>
          </a:xfrm>
        </p:spPr>
        <p:txBody>
          <a:bodyPr/>
          <a:lstStyle/>
          <a:p>
            <a:pPr algn="ctr" eaLnBrk="1" hangingPunct="1"/>
            <a:r>
              <a:rPr lang="en-US" sz="4800" dirty="0">
                <a:latin typeface="Times New Roman" pitchFamily="16" charset="0"/>
                <a:cs typeface="Times New Roman" pitchFamily="16" charset="0"/>
              </a:rPr>
              <a:t>Digital Camera</a:t>
            </a:r>
          </a:p>
        </p:txBody>
      </p:sp>
      <p:sp>
        <p:nvSpPr>
          <p:cNvPr id="21507" name="Content Placeholder 2"/>
          <p:cNvSpPr>
            <a:spLocks noGrp="1"/>
          </p:cNvSpPr>
          <p:nvPr>
            <p:ph sz="half" idx="1"/>
          </p:nvPr>
        </p:nvSpPr>
        <p:spPr>
          <a:xfrm>
            <a:off x="1981200" y="1920876"/>
            <a:ext cx="5105400" cy="3184525"/>
          </a:xfrm>
        </p:spPr>
        <p:txBody>
          <a:bodyPr>
            <a:normAutofit/>
          </a:bodyPr>
          <a:lstStyle/>
          <a:p>
            <a:pPr eaLnBrk="1" hangingPunct="1"/>
            <a:r>
              <a:rPr lang="en-US" sz="2400" dirty="0">
                <a:latin typeface="Times New Roman" panose="02020603050405020304" pitchFamily="18" charset="0"/>
                <a:cs typeface="Times New Roman" panose="02020603050405020304" pitchFamily="18" charset="0"/>
              </a:rPr>
              <a:t>It is useful in video recording , video conferencing simply as a webcam.</a:t>
            </a:r>
          </a:p>
          <a:p>
            <a:pPr eaLnBrk="1" hangingPunct="1"/>
            <a:r>
              <a:rPr lang="en-US" sz="2400" dirty="0">
                <a:latin typeface="Times New Roman" panose="02020603050405020304" pitchFamily="18" charset="0"/>
                <a:cs typeface="Times New Roman" panose="02020603050405020304" pitchFamily="18" charset="0"/>
              </a:rPr>
              <a:t>Connected with other devices.</a:t>
            </a:r>
          </a:p>
          <a:p>
            <a:pPr eaLnBrk="1" hangingPunct="1"/>
            <a:r>
              <a:rPr lang="en-US" sz="2400" dirty="0">
                <a:latin typeface="Times New Roman" panose="02020603050405020304" pitchFamily="18" charset="0"/>
                <a:cs typeface="Times New Roman" panose="02020603050405020304" pitchFamily="18" charset="0"/>
              </a:rPr>
              <a:t>portable.</a:t>
            </a:r>
          </a:p>
          <a:p>
            <a:pPr eaLnBrk="1" hangingPunct="1"/>
            <a:r>
              <a:rPr lang="en-US" sz="2400" dirty="0">
                <a:latin typeface="Times New Roman" panose="02020603050405020304" pitchFamily="18" charset="0"/>
                <a:cs typeface="Times New Roman" panose="02020603050405020304" pitchFamily="18" charset="0"/>
              </a:rPr>
              <a:t>360 degree visual communication device.</a:t>
            </a:r>
          </a:p>
        </p:txBody>
      </p:sp>
      <p:pic>
        <p:nvPicPr>
          <p:cNvPr id="21508" name="Content Placeholder 4" descr="camera.jpg"/>
          <p:cNvPicPr>
            <a:picLocks noGrp="1" noChangeAspect="1"/>
          </p:cNvPicPr>
          <p:nvPr>
            <p:ph sz="half" idx="2"/>
          </p:nvPr>
        </p:nvPicPr>
        <p:blipFill>
          <a:blip r:embed="rId3" cstate="print"/>
          <a:stretch>
            <a:fillRect/>
          </a:stretch>
        </p:blipFill>
        <p:spPr>
          <a:xfrm>
            <a:off x="7086600" y="2315369"/>
            <a:ext cx="1104900" cy="3644900"/>
          </a:xfrm>
        </p:spPr>
      </p:pic>
    </p:spTree>
    <p:extLst>
      <p:ext uri="{BB962C8B-B14F-4D97-AF65-F5344CB8AC3E}">
        <p14:creationId xmlns:p14="http://schemas.microsoft.com/office/powerpoint/2010/main" val="31507421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524000" y="152400"/>
            <a:ext cx="8229600" cy="1143000"/>
          </a:xfrm>
        </p:spPr>
        <p:txBody>
          <a:bodyPr/>
          <a:lstStyle/>
          <a:p>
            <a:pPr algn="ctr" eaLnBrk="1" hangingPunct="1"/>
            <a:r>
              <a:rPr lang="en-US" sz="4800" dirty="0">
                <a:latin typeface="Times New Roman" pitchFamily="16" charset="0"/>
                <a:cs typeface="Times New Roman" pitchFamily="16" charset="0"/>
              </a:rPr>
              <a:t>Battery</a:t>
            </a:r>
          </a:p>
        </p:txBody>
      </p:sp>
      <p:sp>
        <p:nvSpPr>
          <p:cNvPr id="22531" name="Content Placeholder 4"/>
          <p:cNvSpPr>
            <a:spLocks noGrp="1"/>
          </p:cNvSpPr>
          <p:nvPr>
            <p:ph idx="1"/>
          </p:nvPr>
        </p:nvSpPr>
        <p:spPr>
          <a:xfrm>
            <a:off x="1905000" y="1524001"/>
            <a:ext cx="8153400" cy="4937125"/>
          </a:xfrm>
        </p:spPr>
        <p:txBody>
          <a:bodyPr>
            <a:normAutofit/>
          </a:bodyPr>
          <a:lstStyle/>
          <a:p>
            <a:pPr eaLnBrk="1" hangingPunct="1"/>
            <a:r>
              <a:rPr lang="en-US" sz="2600" dirty="0">
                <a:latin typeface="Times New Roman" pitchFamily="16" charset="0"/>
                <a:cs typeface="Times New Roman" pitchFamily="16" charset="0"/>
              </a:rPr>
              <a:t>It is the most important part in the portable type of computers.</a:t>
            </a:r>
          </a:p>
          <a:p>
            <a:pPr eaLnBrk="1" hangingPunct="1"/>
            <a:r>
              <a:rPr lang="en-US" sz="2600" dirty="0">
                <a:latin typeface="Times New Roman" pitchFamily="16" charset="0"/>
                <a:cs typeface="Times New Roman" pitchFamily="16" charset="0"/>
              </a:rPr>
              <a:t>Usually batteries are small in size and work for a long time.</a:t>
            </a:r>
          </a:p>
          <a:p>
            <a:pPr eaLnBrk="1" hangingPunct="1"/>
            <a:r>
              <a:rPr lang="en-US" sz="2600" dirty="0">
                <a:latin typeface="Times New Roman" pitchFamily="16" charset="0"/>
                <a:cs typeface="Times New Roman" pitchFamily="16" charset="0"/>
              </a:rPr>
              <a:t>It comes with a battery life of 6+ (i.e. 6 days).</a:t>
            </a:r>
          </a:p>
          <a:p>
            <a:pPr eaLnBrk="1" hangingPunct="1"/>
            <a:r>
              <a:rPr lang="en-US" sz="2600" dirty="0">
                <a:latin typeface="Times New Roman" pitchFamily="16" charset="0"/>
                <a:cs typeface="Times New Roman" pitchFamily="16" charset="0"/>
              </a:rPr>
              <a:t>For normal use it can be used for 2 weeks.</a:t>
            </a:r>
          </a:p>
          <a:p>
            <a:pPr eaLnBrk="1" hangingPunct="1">
              <a:buFont typeface="Wingdings 3" pitchFamily="18" charset="2"/>
              <a:buNone/>
            </a:pPr>
            <a:endParaRPr lang="en-US" sz="2600" dirty="0"/>
          </a:p>
        </p:txBody>
      </p:sp>
    </p:spTree>
    <p:extLst>
      <p:ext uri="{BB962C8B-B14F-4D97-AF65-F5344CB8AC3E}">
        <p14:creationId xmlns:p14="http://schemas.microsoft.com/office/powerpoint/2010/main" val="37153994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3024650" y="457200"/>
            <a:ext cx="6447501" cy="1320800"/>
          </a:xfrm>
        </p:spPr>
        <p:txBody>
          <a:bodyPr/>
          <a:lstStyle/>
          <a:p>
            <a:pPr eaLnBrk="1" hangingPunct="1"/>
            <a:r>
              <a:rPr lang="en-US" sz="4000" dirty="0"/>
              <a:t>How it takes input</a:t>
            </a:r>
          </a:p>
        </p:txBody>
      </p:sp>
      <p:sp>
        <p:nvSpPr>
          <p:cNvPr id="3" name="Content Placeholder 2"/>
          <p:cNvSpPr>
            <a:spLocks noGrp="1"/>
          </p:cNvSpPr>
          <p:nvPr>
            <p:ph idx="1"/>
          </p:nvPr>
        </p:nvSpPr>
        <p:spPr>
          <a:xfrm>
            <a:off x="2133600" y="1965817"/>
            <a:ext cx="8229600" cy="1996583"/>
          </a:xfrm>
        </p:spPr>
        <p:txBody>
          <a:bodyPr>
            <a:noAutofit/>
          </a:bodyPr>
          <a:lstStyle/>
          <a:p>
            <a:pPr marL="274320" indent="-274320">
              <a:buNone/>
              <a:defRPr/>
            </a:pPr>
            <a:r>
              <a:rPr lang="en-US" sz="2600" dirty="0">
                <a:latin typeface="Times New Roman" panose="02020603050405020304" pitchFamily="18" charset="0"/>
                <a:cs typeface="Times New Roman" panose="02020603050405020304" pitchFamily="18" charset="0"/>
              </a:rPr>
              <a:t>It has two methods for input</a:t>
            </a:r>
          </a:p>
          <a:p>
            <a:pPr marL="514350" indent="-514350">
              <a:buFont typeface="Wingdings 3"/>
              <a:buAutoNum type="arabicPeriod"/>
              <a:defRPr/>
            </a:pPr>
            <a:r>
              <a:rPr lang="en-US" sz="2600" dirty="0">
                <a:latin typeface="Times New Roman" panose="02020603050405020304" pitchFamily="18" charset="0"/>
                <a:cs typeface="Times New Roman" panose="02020603050405020304" pitchFamily="18" charset="0"/>
              </a:rPr>
              <a:t>With the virtual keyboard.</a:t>
            </a:r>
          </a:p>
          <a:p>
            <a:pPr marL="514350" indent="-514350">
              <a:buFont typeface="Wingdings 3"/>
              <a:buAutoNum type="arabicPeriod"/>
              <a:defRPr/>
            </a:pPr>
            <a:r>
              <a:rPr lang="en-US" sz="2600" dirty="0">
                <a:latin typeface="Times New Roman" panose="02020603050405020304" pitchFamily="18" charset="0"/>
                <a:cs typeface="Times New Roman" panose="02020603050405020304" pitchFamily="18" charset="0"/>
              </a:rPr>
              <a:t>With digital camera.</a:t>
            </a:r>
          </a:p>
        </p:txBody>
      </p:sp>
    </p:spTree>
    <p:extLst>
      <p:ext uri="{BB962C8B-B14F-4D97-AF65-F5344CB8AC3E}">
        <p14:creationId xmlns:p14="http://schemas.microsoft.com/office/powerpoint/2010/main" val="8256579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1" y="372772"/>
            <a:ext cx="6447501" cy="1320800"/>
          </a:xfrm>
        </p:spPr>
        <p:txBody>
          <a:bodyPr>
            <a:normAutofit/>
          </a:bodyPr>
          <a:lstStyle/>
          <a:p>
            <a:pPr>
              <a:defRPr/>
            </a:pPr>
            <a:r>
              <a:rPr lang="en-US" sz="3200" b="1" i="1" dirty="0"/>
              <a:t>Connectivity 802.11B/G and Bluetooth</a:t>
            </a:r>
            <a:endParaRPr lang="en-US" sz="3200" dirty="0"/>
          </a:p>
        </p:txBody>
      </p:sp>
      <p:pic>
        <p:nvPicPr>
          <p:cNvPr id="25603" name="BLOGGER_PHOTO_ID_5188162530137773378" descr="http://2.bp.blogspot.com/_aLo580BGJNs/SAAOVUXalUI/AAAAAAAAADQ/Z3KhHysS7cc/s400/clip_image002.gif"/>
          <p:cNvPicPr>
            <a:picLocks noChangeAspect="1" noChangeArrowheads="1"/>
          </p:cNvPicPr>
          <p:nvPr/>
        </p:nvPicPr>
        <p:blipFill>
          <a:blip r:embed="rId2" cstate="print"/>
          <a:srcRect/>
          <a:stretch>
            <a:fillRect/>
          </a:stretch>
        </p:blipFill>
        <p:spPr bwMode="auto">
          <a:xfrm>
            <a:off x="2032001" y="1676400"/>
            <a:ext cx="7848600" cy="4730750"/>
          </a:xfrm>
          <a:prstGeom prst="rect">
            <a:avLst/>
          </a:prstGeom>
          <a:noFill/>
          <a:ln w="9525">
            <a:noFill/>
            <a:miter lim="800000"/>
            <a:headEnd/>
            <a:tailEnd/>
          </a:ln>
        </p:spPr>
      </p:pic>
    </p:spTree>
    <p:extLst>
      <p:ext uri="{BB962C8B-B14F-4D97-AF65-F5344CB8AC3E}">
        <p14:creationId xmlns:p14="http://schemas.microsoft.com/office/powerpoint/2010/main" val="16744421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544392" y="228600"/>
            <a:ext cx="8229600" cy="1143000"/>
          </a:xfrm>
        </p:spPr>
        <p:txBody>
          <a:bodyPr/>
          <a:lstStyle/>
          <a:p>
            <a:pPr algn="ctr" eaLnBrk="1" hangingPunct="1"/>
            <a:r>
              <a:rPr lang="en-US" sz="4800" dirty="0">
                <a:latin typeface="Times New Roman" pitchFamily="16" charset="0"/>
                <a:cs typeface="Times New Roman" pitchFamily="16" charset="0"/>
              </a:rPr>
              <a:t>Merits</a:t>
            </a:r>
          </a:p>
        </p:txBody>
      </p:sp>
      <p:sp>
        <p:nvSpPr>
          <p:cNvPr id="26627" name="Content Placeholder 2"/>
          <p:cNvSpPr>
            <a:spLocks noGrp="1"/>
          </p:cNvSpPr>
          <p:nvPr>
            <p:ph idx="1"/>
          </p:nvPr>
        </p:nvSpPr>
        <p:spPr>
          <a:xfrm>
            <a:off x="2057401" y="1752601"/>
            <a:ext cx="6447501" cy="3880773"/>
          </a:xfrm>
        </p:spPr>
        <p:txBody>
          <a:bodyPr/>
          <a:lstStyle/>
          <a:p>
            <a:pPr eaLnBrk="1" hangingPunct="1">
              <a:buFont typeface="Wingdings" charset="2"/>
              <a:buChar char="Ø"/>
            </a:pPr>
            <a:r>
              <a:rPr lang="en-US" dirty="0">
                <a:latin typeface="Times New Roman" pitchFamily="16" charset="0"/>
                <a:cs typeface="Times New Roman" pitchFamily="16" charset="0"/>
              </a:rPr>
              <a:t>Portable</a:t>
            </a:r>
          </a:p>
          <a:p>
            <a:pPr eaLnBrk="1" hangingPunct="1">
              <a:buFont typeface="Wingdings" charset="2"/>
              <a:buChar char="Ø"/>
            </a:pPr>
            <a:r>
              <a:rPr lang="en-US" dirty="0">
                <a:latin typeface="Times New Roman" pitchFamily="16" charset="0"/>
                <a:cs typeface="Times New Roman" pitchFamily="16" charset="0"/>
              </a:rPr>
              <a:t>Feasible</a:t>
            </a:r>
          </a:p>
          <a:p>
            <a:pPr eaLnBrk="1" hangingPunct="1">
              <a:buFont typeface="Wingdings" charset="2"/>
              <a:buChar char="Ø"/>
            </a:pPr>
            <a:r>
              <a:rPr lang="en-US" dirty="0">
                <a:latin typeface="Times New Roman" pitchFamily="16" charset="0"/>
                <a:cs typeface="Times New Roman" pitchFamily="16" charset="0"/>
              </a:rPr>
              <a:t>Ubiquitous computing is done</a:t>
            </a:r>
          </a:p>
          <a:p>
            <a:pPr eaLnBrk="1" hangingPunct="1">
              <a:buFont typeface="Wingdings" charset="2"/>
              <a:buChar char="Ø"/>
            </a:pPr>
            <a:r>
              <a:rPr lang="en-US" dirty="0">
                <a:latin typeface="Times New Roman" pitchFamily="16" charset="0"/>
                <a:cs typeface="Times New Roman" pitchFamily="16" charset="0"/>
              </a:rPr>
              <a:t>Wi-Fi technology</a:t>
            </a:r>
          </a:p>
          <a:p>
            <a:pPr eaLnBrk="1" hangingPunct="1">
              <a:buFont typeface="Wingdings" charset="2"/>
              <a:buChar char="Ø"/>
            </a:pPr>
            <a:r>
              <a:rPr lang="en-US" dirty="0">
                <a:latin typeface="Times New Roman" pitchFamily="16" charset="0"/>
                <a:cs typeface="Times New Roman" pitchFamily="16" charset="0"/>
              </a:rPr>
              <a:t>Pens produces both the monitor as well as the keyboard on any flat surfaces from where you can carry out functions.</a:t>
            </a:r>
          </a:p>
          <a:p>
            <a:pPr eaLnBrk="1" hangingPunct="1">
              <a:buFont typeface="Wingdings" charset="2"/>
              <a:buChar char="Ø"/>
            </a:pPr>
            <a:endParaRPr lang="en-US" dirty="0" smtClean="0">
              <a:latin typeface="Times New Roman" pitchFamily="16" charset="0"/>
              <a:cs typeface="Times New Roman" pitchFamily="16" charset="0"/>
            </a:endParaRPr>
          </a:p>
        </p:txBody>
      </p:sp>
    </p:spTree>
    <p:extLst>
      <p:ext uri="{BB962C8B-B14F-4D97-AF65-F5344CB8AC3E}">
        <p14:creationId xmlns:p14="http://schemas.microsoft.com/office/powerpoint/2010/main" val="19193713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371600" y="98738"/>
            <a:ext cx="8229600" cy="1066800"/>
          </a:xfrm>
        </p:spPr>
        <p:txBody>
          <a:bodyPr>
            <a:normAutofit/>
          </a:bodyPr>
          <a:lstStyle/>
          <a:p>
            <a:pPr algn="ctr" eaLnBrk="1" hangingPunct="1"/>
            <a:r>
              <a:rPr lang="en-US" sz="4800" dirty="0">
                <a:latin typeface="Times New Roman" pitchFamily="16" charset="0"/>
                <a:cs typeface="Times New Roman" pitchFamily="16" charset="0"/>
              </a:rPr>
              <a:t>Demerits</a:t>
            </a:r>
          </a:p>
        </p:txBody>
      </p:sp>
      <p:sp>
        <p:nvSpPr>
          <p:cNvPr id="27651" name="Text Placeholder 13"/>
          <p:cNvSpPr>
            <a:spLocks noGrp="1"/>
          </p:cNvSpPr>
          <p:nvPr>
            <p:ph type="body" idx="1"/>
          </p:nvPr>
        </p:nvSpPr>
        <p:spPr>
          <a:xfrm>
            <a:off x="1828800" y="1143000"/>
            <a:ext cx="5410200" cy="2819400"/>
          </a:xfrm>
        </p:spPr>
        <p:txBody>
          <a:bodyPr/>
          <a:lstStyle/>
          <a:p>
            <a:pPr eaLnBrk="1" hangingPunct="1">
              <a:buSzPct val="140000"/>
              <a:buFont typeface="Wingdings" charset="2"/>
              <a:buChar char="Ø"/>
            </a:pPr>
            <a:r>
              <a:rPr lang="en-US" sz="2600" b="0" dirty="0">
                <a:latin typeface="Times New Roman" pitchFamily="16" charset="0"/>
                <a:cs typeface="Times New Roman" pitchFamily="16" charset="0"/>
              </a:rPr>
              <a:t> Cost</a:t>
            </a:r>
          </a:p>
          <a:p>
            <a:pPr eaLnBrk="1" hangingPunct="1">
              <a:buSzPct val="140000"/>
              <a:buFont typeface="Wingdings" charset="2"/>
              <a:buChar char="Ø"/>
            </a:pPr>
            <a:r>
              <a:rPr lang="en-US" sz="2600" b="0" dirty="0">
                <a:latin typeface="Times New Roman" pitchFamily="16" charset="0"/>
                <a:cs typeface="Times New Roman" pitchFamily="16" charset="0"/>
              </a:rPr>
              <a:t> Battery </a:t>
            </a:r>
          </a:p>
          <a:p>
            <a:pPr eaLnBrk="1" hangingPunct="1">
              <a:buSzPct val="140000"/>
              <a:buFont typeface="Wingdings" charset="2"/>
              <a:buChar char="Ø"/>
            </a:pPr>
            <a:r>
              <a:rPr lang="en-US" sz="2600" b="0" dirty="0">
                <a:latin typeface="Times New Roman" pitchFamily="16" charset="0"/>
                <a:cs typeface="Times New Roman" pitchFamily="16" charset="0"/>
              </a:rPr>
              <a:t> Keyboard concept is not new</a:t>
            </a:r>
          </a:p>
          <a:p>
            <a:pPr eaLnBrk="1" hangingPunct="1">
              <a:buSzPct val="140000"/>
              <a:buFont typeface="Wingdings" charset="2"/>
              <a:buChar char="Ø"/>
            </a:pPr>
            <a:r>
              <a:rPr lang="en-US" sz="2600" b="0" dirty="0">
                <a:latin typeface="Times New Roman" pitchFamily="16" charset="0"/>
                <a:cs typeface="Times New Roman" pitchFamily="16" charset="0"/>
              </a:rPr>
              <a:t> Positioning is mai</a:t>
            </a:r>
            <a:r>
              <a:rPr lang="en-US" sz="2600" b="0" dirty="0"/>
              <a:t>n</a:t>
            </a:r>
          </a:p>
          <a:p>
            <a:pPr eaLnBrk="1" hangingPunct="1">
              <a:buSzPct val="140000"/>
              <a:buFont typeface="Wingdings" charset="2"/>
              <a:buChar char="Ø"/>
            </a:pPr>
            <a:r>
              <a:rPr lang="en-US" sz="2600" b="0" dirty="0"/>
              <a:t>Currently  un-clear.</a:t>
            </a:r>
          </a:p>
        </p:txBody>
      </p:sp>
    </p:spTree>
    <p:extLst>
      <p:ext uri="{BB962C8B-B14F-4D97-AF65-F5344CB8AC3E}">
        <p14:creationId xmlns:p14="http://schemas.microsoft.com/office/powerpoint/2010/main" val="18570122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3581401" y="304800"/>
            <a:ext cx="6447501" cy="1320800"/>
          </a:xfrm>
        </p:spPr>
        <p:txBody>
          <a:bodyPr>
            <a:normAutofit/>
          </a:bodyPr>
          <a:lstStyle/>
          <a:p>
            <a:pPr eaLnBrk="1" hangingPunct="1"/>
            <a:r>
              <a:rPr lang="en-US" sz="4000" dirty="0"/>
              <a:t>Applications</a:t>
            </a:r>
          </a:p>
        </p:txBody>
      </p:sp>
      <p:sp>
        <p:nvSpPr>
          <p:cNvPr id="6" name="Text Placeholder 13"/>
          <p:cNvSpPr>
            <a:spLocks noGrp="1"/>
          </p:cNvSpPr>
          <p:nvPr>
            <p:ph type="body" idx="1"/>
          </p:nvPr>
        </p:nvSpPr>
        <p:spPr>
          <a:xfrm>
            <a:off x="2286000" y="457200"/>
            <a:ext cx="5715000" cy="4572000"/>
          </a:xfrm>
        </p:spPr>
        <p:txBody>
          <a:bodyPr/>
          <a:lstStyle/>
          <a:p>
            <a:pPr marL="457200" indent="-457200">
              <a:buSzPct val="140000"/>
              <a:buFont typeface="Wingdings" panose="05000000000000000000" pitchFamily="2" charset="2"/>
              <a:buChar char="Ø"/>
            </a:pPr>
            <a:r>
              <a:rPr lang="en-US" sz="2600" b="0" dirty="0">
                <a:latin typeface="Times New Roman" pitchFamily="16" charset="0"/>
                <a:cs typeface="Times New Roman" pitchFamily="16" charset="0"/>
              </a:rPr>
              <a:t> </a:t>
            </a:r>
            <a:r>
              <a:rPr lang="en-US" dirty="0">
                <a:solidFill>
                  <a:schemeClr val="tx1">
                    <a:lumMod val="95000"/>
                    <a:lumOff val="5000"/>
                  </a:schemeClr>
                </a:solidFill>
                <a:latin typeface="Times New Roman" pitchFamily="18" charset="0"/>
                <a:cs typeface="Times New Roman" pitchFamily="18" charset="0"/>
              </a:rPr>
              <a:t>Many researches has been made but there is no clear result so far</a:t>
            </a:r>
            <a:r>
              <a:rPr lang="en-US" dirty="0">
                <a:solidFill>
                  <a:schemeClr val="tx1">
                    <a:lumMod val="95000"/>
                    <a:lumOff val="5000"/>
                  </a:schemeClr>
                </a:solidFill>
                <a:latin typeface="Times New Roman" pitchFamily="18" charset="0"/>
                <a:cs typeface="Times New Roman" pitchFamily="18" charset="0"/>
              </a:rPr>
              <a:t>.</a:t>
            </a:r>
          </a:p>
          <a:p>
            <a:pPr>
              <a:buSzPct val="140000"/>
            </a:pPr>
            <a:endParaRPr lang="en-US" dirty="0">
              <a:solidFill>
                <a:schemeClr val="tx1">
                  <a:lumMod val="95000"/>
                  <a:lumOff val="5000"/>
                </a:schemeClr>
              </a:solidFill>
              <a:latin typeface="Times New Roman" pitchFamily="18" charset="0"/>
              <a:cs typeface="Times New Roman" pitchFamily="18" charset="0"/>
            </a:endParaRPr>
          </a:p>
          <a:p>
            <a:pPr marL="342900" indent="-342900">
              <a:buSzPct val="140000"/>
              <a:buFont typeface="Wingdings" panose="05000000000000000000" pitchFamily="2" charset="2"/>
              <a:buChar char="Ø"/>
            </a:pPr>
            <a:r>
              <a:rPr lang="en-US" b="0" dirty="0">
                <a:latin typeface="Times New Roman" pitchFamily="16" charset="0"/>
                <a:cs typeface="Times New Roman" pitchFamily="16" charset="0"/>
              </a:rPr>
              <a:t>  </a:t>
            </a:r>
            <a:r>
              <a:rPr lang="en-US" dirty="0">
                <a:solidFill>
                  <a:schemeClr val="tx1">
                    <a:lumMod val="95000"/>
                    <a:lumOff val="5000"/>
                  </a:schemeClr>
                </a:solidFill>
                <a:latin typeface="Times New Roman" pitchFamily="18" charset="0"/>
                <a:cs typeface="Times New Roman" pitchFamily="18" charset="0"/>
              </a:rPr>
              <a:t>Only One that uses it is E-fingerprinting the gadget will be more secure, which allows only owner to activate the Pc. So even if we loose it, no one else </a:t>
            </a:r>
            <a:r>
              <a:rPr lang="en-US" dirty="0" err="1">
                <a:solidFill>
                  <a:schemeClr val="tx1">
                    <a:lumMod val="95000"/>
                    <a:lumOff val="5000"/>
                  </a:schemeClr>
                </a:solidFill>
                <a:latin typeface="Times New Roman" pitchFamily="18" charset="0"/>
                <a:cs typeface="Times New Roman" pitchFamily="18" charset="0"/>
              </a:rPr>
              <a:t>cal</a:t>
            </a:r>
            <a:r>
              <a:rPr lang="en-US" dirty="0">
                <a:solidFill>
                  <a:schemeClr val="tx1">
                    <a:lumMod val="95000"/>
                    <a:lumOff val="5000"/>
                  </a:schemeClr>
                </a:solidFill>
                <a:latin typeface="Times New Roman" pitchFamily="18" charset="0"/>
                <a:cs typeface="Times New Roman" pitchFamily="18" charset="0"/>
              </a:rPr>
              <a:t> access the gadget.</a:t>
            </a:r>
          </a:p>
        </p:txBody>
      </p:sp>
    </p:spTree>
    <p:extLst>
      <p:ext uri="{BB962C8B-B14F-4D97-AF65-F5344CB8AC3E}">
        <p14:creationId xmlns:p14="http://schemas.microsoft.com/office/powerpoint/2010/main" val="20586692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152400"/>
            <a:ext cx="8229600" cy="762000"/>
          </a:xfrm>
        </p:spPr>
        <p:txBody>
          <a:bodyPr>
            <a:normAutofit fontScale="90000"/>
          </a:bodyPr>
          <a:lstStyle/>
          <a:p>
            <a:pPr>
              <a:defRPr/>
            </a:pPr>
            <a:r>
              <a:rPr lang="en-US" sz="4800" dirty="0">
                <a:latin typeface="Times New Roman" pitchFamily="18" charset="0"/>
                <a:cs typeface="Times New Roman" pitchFamily="18" charset="0"/>
              </a:rPr>
              <a:t>Table of contents</a:t>
            </a:r>
            <a:endParaRPr lang="en-US" sz="4800" dirty="0">
              <a:latin typeface="Times New Roman" pitchFamily="18" charset="0"/>
              <a:cs typeface="Times New Roman" pitchFamily="18" charset="0"/>
            </a:endParaRPr>
          </a:p>
        </p:txBody>
      </p:sp>
      <p:sp>
        <p:nvSpPr>
          <p:cNvPr id="4" name="Content Placeholder 3"/>
          <p:cNvSpPr>
            <a:spLocks noGrp="1"/>
          </p:cNvSpPr>
          <p:nvPr>
            <p:ph sz="half" idx="1"/>
          </p:nvPr>
        </p:nvSpPr>
        <p:spPr>
          <a:xfrm>
            <a:off x="2057400" y="1295400"/>
            <a:ext cx="5562600" cy="4800600"/>
          </a:xfrm>
        </p:spPr>
        <p:txBody>
          <a:bodyPr>
            <a:normAutofit/>
          </a:bodyPr>
          <a:lstStyle/>
          <a:p>
            <a:pPr marL="274320" indent="-274320">
              <a:buFont typeface="Wingdings 3"/>
              <a:buChar char=""/>
              <a:defRPr/>
            </a:pPr>
            <a:r>
              <a:rPr lang="en-US" sz="1600" dirty="0">
                <a:latin typeface="Times New Roman" pitchFamily="18" charset="0"/>
                <a:cs typeface="Times New Roman" pitchFamily="18" charset="0"/>
              </a:rPr>
              <a:t>History</a:t>
            </a:r>
          </a:p>
          <a:p>
            <a:pPr marL="274320" indent="-274320">
              <a:buFont typeface="Wingdings 3"/>
              <a:buChar char=""/>
              <a:defRPr/>
            </a:pPr>
            <a:r>
              <a:rPr lang="en-US" sz="1600" dirty="0">
                <a:latin typeface="Times New Roman" pitchFamily="18" charset="0"/>
                <a:cs typeface="Times New Roman" pitchFamily="18" charset="0"/>
              </a:rPr>
              <a:t>Introduction</a:t>
            </a:r>
          </a:p>
          <a:p>
            <a:pPr marL="274320" indent="-274320">
              <a:buFont typeface="Wingdings 3"/>
              <a:buChar char=""/>
              <a:defRPr/>
            </a:pPr>
            <a:r>
              <a:rPr lang="en-US" sz="1600" dirty="0">
                <a:latin typeface="Times New Roman" pitchFamily="18" charset="0"/>
                <a:cs typeface="Times New Roman" pitchFamily="18" charset="0"/>
              </a:rPr>
              <a:t>Working Principle</a:t>
            </a:r>
          </a:p>
          <a:p>
            <a:pPr marL="274320" indent="-274320">
              <a:buFont typeface="Wingdings 3"/>
              <a:buChar char=""/>
              <a:defRPr/>
            </a:pPr>
            <a:r>
              <a:rPr lang="en-US" sz="1600" dirty="0">
                <a:latin typeface="Times New Roman" pitchFamily="18" charset="0"/>
                <a:cs typeface="Times New Roman" pitchFamily="18" charset="0"/>
              </a:rPr>
              <a:t>5 functions</a:t>
            </a:r>
          </a:p>
          <a:p>
            <a:pPr marL="274320" indent="-274320">
              <a:buFont typeface="Wingdings 3"/>
              <a:buChar char=""/>
              <a:defRPr/>
            </a:pPr>
            <a:r>
              <a:rPr lang="en-US" sz="1600" dirty="0">
                <a:latin typeface="Times New Roman" pitchFamily="18" charset="0"/>
                <a:cs typeface="Times New Roman" pitchFamily="18" charset="0"/>
              </a:rPr>
              <a:t>Block Diagram </a:t>
            </a:r>
          </a:p>
          <a:p>
            <a:pPr marL="274320" indent="-274320">
              <a:buFont typeface="Wingdings 3"/>
              <a:buChar char=""/>
              <a:defRPr/>
            </a:pPr>
            <a:r>
              <a:rPr lang="en-US" sz="1600" dirty="0">
                <a:latin typeface="Times New Roman" pitchFamily="18" charset="0"/>
                <a:cs typeface="Times New Roman" pitchFamily="18" charset="0"/>
              </a:rPr>
              <a:t>How it takes input</a:t>
            </a:r>
          </a:p>
          <a:p>
            <a:pPr marL="274320" indent="-274320">
              <a:buFont typeface="Wingdings 3"/>
              <a:buChar char=""/>
              <a:defRPr/>
            </a:pPr>
            <a:r>
              <a:rPr lang="en-US" sz="1600" dirty="0">
                <a:latin typeface="Times New Roman" pitchFamily="18" charset="0"/>
                <a:cs typeface="Times New Roman" pitchFamily="18" charset="0"/>
              </a:rPr>
              <a:t>Connectivity 802.11B/G and Blue tooth</a:t>
            </a:r>
          </a:p>
          <a:p>
            <a:pPr marL="274320" indent="-274320">
              <a:buFont typeface="Wingdings 3"/>
              <a:buChar char=""/>
              <a:defRPr/>
            </a:pPr>
            <a:r>
              <a:rPr lang="en-US" sz="1600" dirty="0">
                <a:latin typeface="Times New Roman" pitchFamily="18" charset="0"/>
                <a:cs typeface="Times New Roman" pitchFamily="18" charset="0"/>
              </a:rPr>
              <a:t>Merits</a:t>
            </a:r>
          </a:p>
          <a:p>
            <a:pPr marL="274320" indent="-274320">
              <a:buFont typeface="Wingdings 3"/>
              <a:buChar char=""/>
              <a:defRPr/>
            </a:pPr>
            <a:r>
              <a:rPr lang="en-US" sz="1600" dirty="0">
                <a:latin typeface="Times New Roman" pitchFamily="18" charset="0"/>
                <a:cs typeface="Times New Roman" pitchFamily="18" charset="0"/>
              </a:rPr>
              <a:t>Demerits</a:t>
            </a:r>
          </a:p>
          <a:p>
            <a:pPr marL="274320" indent="-274320">
              <a:buFont typeface="Wingdings 3"/>
              <a:buChar char=""/>
              <a:defRPr/>
            </a:pPr>
            <a:r>
              <a:rPr lang="en-US" sz="1600" dirty="0">
                <a:latin typeface="Times New Roman" pitchFamily="18" charset="0"/>
                <a:cs typeface="Times New Roman" pitchFamily="18" charset="0"/>
              </a:rPr>
              <a:t>Applications </a:t>
            </a:r>
          </a:p>
          <a:p>
            <a:pPr marL="274320" indent="-274320">
              <a:buFont typeface="Wingdings 3"/>
              <a:buChar char=""/>
              <a:defRPr/>
            </a:pPr>
            <a:r>
              <a:rPr lang="en-US" sz="1600" dirty="0">
                <a:latin typeface="Times New Roman" pitchFamily="18" charset="0"/>
                <a:cs typeface="Times New Roman" pitchFamily="18" charset="0"/>
              </a:rPr>
              <a:t>Conclusion</a:t>
            </a:r>
          </a:p>
          <a:p>
            <a:pPr marL="274320" indent="-274320">
              <a:buFont typeface="Wingdings 3"/>
              <a:buChar char=""/>
              <a:defRPr/>
            </a:pPr>
            <a:r>
              <a:rPr lang="en-US" sz="1600" dirty="0">
                <a:latin typeface="Times New Roman" pitchFamily="18" charset="0"/>
                <a:cs typeface="Times New Roman" pitchFamily="18" charset="0"/>
              </a:rPr>
              <a:t>References</a:t>
            </a:r>
            <a:endParaRPr lang="en-US" sz="1600" dirty="0">
              <a:latin typeface="Times New Roman" pitchFamily="18" charset="0"/>
              <a:cs typeface="Times New Roman" pitchFamily="18" charset="0"/>
            </a:endParaRPr>
          </a:p>
        </p:txBody>
      </p:sp>
      <p:pic>
        <p:nvPicPr>
          <p:cNvPr id="10244" name="Picture 2" descr="http://www.priteshgupta.com/wp-content/uploads/2011/04/sitemap_icon_man1.jpg"/>
          <p:cNvPicPr>
            <a:picLocks noChangeAspect="1" noChangeArrowheads="1"/>
          </p:cNvPicPr>
          <p:nvPr/>
        </p:nvPicPr>
        <p:blipFill>
          <a:blip r:embed="rId2" cstate="print"/>
          <a:srcRect/>
          <a:stretch>
            <a:fillRect/>
          </a:stretch>
        </p:blipFill>
        <p:spPr bwMode="auto">
          <a:xfrm>
            <a:off x="6553200" y="1600200"/>
            <a:ext cx="3162300" cy="3162300"/>
          </a:xfrm>
          <a:prstGeom prst="rect">
            <a:avLst/>
          </a:prstGeom>
          <a:noFill/>
          <a:ln w="9525">
            <a:noFill/>
            <a:miter lim="800000"/>
            <a:headEnd/>
            <a:tailEnd/>
          </a:ln>
        </p:spPr>
      </p:pic>
    </p:spTree>
    <p:extLst>
      <p:ext uri="{BB962C8B-B14F-4D97-AF65-F5344CB8AC3E}">
        <p14:creationId xmlns:p14="http://schemas.microsoft.com/office/powerpoint/2010/main" val="22186918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http://biz-store.com/wp-content/uploads/2013/02/conclusion-introduction-starter-plenary.jpg"/>
          <p:cNvPicPr>
            <a:picLocks noChangeAspect="1" noChangeArrowheads="1"/>
          </p:cNvPicPr>
          <p:nvPr/>
        </p:nvPicPr>
        <p:blipFill>
          <a:blip r:embed="rId3" cstate="print"/>
          <a:srcRect/>
          <a:stretch>
            <a:fillRect/>
          </a:stretch>
        </p:blipFill>
        <p:spPr bwMode="auto">
          <a:xfrm>
            <a:off x="1828801" y="1676400"/>
            <a:ext cx="2726619" cy="2286000"/>
          </a:xfrm>
          <a:prstGeom prst="rect">
            <a:avLst/>
          </a:prstGeom>
          <a:noFill/>
          <a:ln w="9525">
            <a:noFill/>
            <a:miter lim="800000"/>
            <a:headEnd/>
            <a:tailEnd/>
          </a:ln>
        </p:spPr>
      </p:pic>
      <p:sp>
        <p:nvSpPr>
          <p:cNvPr id="29699" name="Rectangle 1"/>
          <p:cNvSpPr>
            <a:spLocks noChangeArrowheads="1"/>
          </p:cNvSpPr>
          <p:nvPr/>
        </p:nvSpPr>
        <p:spPr bwMode="auto">
          <a:xfrm>
            <a:off x="4819919" y="1905000"/>
            <a:ext cx="4905375" cy="1754188"/>
          </a:xfrm>
          <a:prstGeom prst="rect">
            <a:avLst/>
          </a:prstGeom>
          <a:noFill/>
          <a:ln w="9525">
            <a:noFill/>
            <a:miter lim="800000"/>
            <a:headEnd/>
            <a:tailEnd/>
          </a:ln>
        </p:spPr>
        <p:txBody>
          <a:bodyPr anchor="ctr">
            <a:spAutoFit/>
          </a:bodyPr>
          <a:lstStyle/>
          <a:p>
            <a:pPr marL="285750" indent="-285750" algn="just">
              <a:buClr>
                <a:schemeClr val="accent1"/>
              </a:buClr>
              <a:buFont typeface="Wingdings" panose="05000000000000000000" pitchFamily="2" charset="2"/>
              <a:buChar char="Ø"/>
            </a:pPr>
            <a:r>
              <a:rPr lang="en-US" i="1" dirty="0">
                <a:cs typeface="Times New Roman" pitchFamily="16" charset="0"/>
              </a:rPr>
              <a:t>The communication devices are becoming smaller and compact.</a:t>
            </a:r>
          </a:p>
          <a:p>
            <a:pPr marL="285750" indent="-285750" algn="just">
              <a:buClr>
                <a:schemeClr val="accent1"/>
              </a:buClr>
              <a:buFont typeface="Wingdings" panose="05000000000000000000" pitchFamily="2" charset="2"/>
              <a:buChar char="Ø"/>
            </a:pPr>
            <a:r>
              <a:rPr lang="en-US" i="1" dirty="0">
                <a:cs typeface="Times New Roman" pitchFamily="16" charset="0"/>
              </a:rPr>
              <a:t> 5 Pen PC is only an example for the start of this new technology. </a:t>
            </a:r>
          </a:p>
          <a:p>
            <a:pPr marL="285750" indent="-285750" algn="just">
              <a:buClr>
                <a:schemeClr val="accent1"/>
              </a:buClr>
              <a:buFont typeface="Wingdings" panose="05000000000000000000" pitchFamily="2" charset="2"/>
              <a:buChar char="Ø"/>
            </a:pPr>
            <a:r>
              <a:rPr lang="en-US" i="1" dirty="0">
                <a:cs typeface="Times New Roman" pitchFamily="16" charset="0"/>
              </a:rPr>
              <a:t>We can expect more such developments in the future.</a:t>
            </a:r>
            <a:endParaRPr lang="en-US" dirty="0">
              <a:cs typeface="Times New Roman" pitchFamily="16" charset="0"/>
            </a:endParaRPr>
          </a:p>
        </p:txBody>
      </p:sp>
      <p:sp>
        <p:nvSpPr>
          <p:cNvPr id="5122" name="Rectangle 2"/>
          <p:cNvSpPr>
            <a:spLocks noChangeArrowheads="1"/>
          </p:cNvSpPr>
          <p:nvPr/>
        </p:nvSpPr>
        <p:spPr bwMode="auto">
          <a:xfrm>
            <a:off x="4800600" y="381001"/>
            <a:ext cx="3505200" cy="646113"/>
          </a:xfrm>
          <a:prstGeom prst="rect">
            <a:avLst/>
          </a:prstGeom>
          <a:noFill/>
          <a:ln w="9525">
            <a:noFill/>
            <a:miter lim="800000"/>
            <a:headEnd/>
            <a:tailEnd/>
          </a:ln>
          <a:effectLst/>
        </p:spPr>
        <p:txBody>
          <a:bodyPr anchor="ctr">
            <a:spAutoFit/>
          </a:bodyPr>
          <a:lstStyle/>
          <a:p>
            <a:pPr>
              <a:defRPr/>
            </a:pPr>
            <a:r>
              <a:rPr lang="en-US" sz="3600" b="1" i="1" dirty="0">
                <a:solidFill>
                  <a:schemeClr val="accent1"/>
                </a:solidFill>
                <a:latin typeface="Arial" pitchFamily="34" charset="0"/>
                <a:ea typeface="Times New Roman" pitchFamily="18" charset="0"/>
                <a:cs typeface="Arial" pitchFamily="34" charset="0"/>
              </a:rPr>
              <a:t>Conclusion</a:t>
            </a:r>
            <a:endParaRPr lang="en-US"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29307854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algn="ctr" eaLnBrk="1" hangingPunct="1"/>
            <a:r>
              <a:rPr lang="en-US" smtClean="0">
                <a:latin typeface="Times New Roman" pitchFamily="16" charset="0"/>
                <a:cs typeface="Times New Roman" pitchFamily="16" charset="0"/>
              </a:rPr>
              <a:t>REFERENCES</a:t>
            </a:r>
          </a:p>
        </p:txBody>
      </p:sp>
      <p:sp>
        <p:nvSpPr>
          <p:cNvPr id="4" name="Content Placeholder 2"/>
          <p:cNvSpPr txBox="1">
            <a:spLocks/>
          </p:cNvSpPr>
          <p:nvPr/>
        </p:nvSpPr>
        <p:spPr>
          <a:xfrm>
            <a:off x="2032001" y="1600201"/>
            <a:ext cx="6447501" cy="3880773"/>
          </a:xfrm>
          <a:prstGeom prst="rect">
            <a:avLst/>
          </a:prstGeom>
        </p:spPr>
        <p:txBody>
          <a:bodyPr vert="horz" lIns="91440" tIns="45720" rIns="91440" bIns="45720" rtlCol="0">
            <a:norm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hlinkClick r:id="rId2"/>
              </a:rPr>
              <a:t>www.google.com</a:t>
            </a:r>
            <a:endParaRPr lang="en-US"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hlinkClick r:id="rId3"/>
              </a:rPr>
              <a:t>https://ieeexplore.ieee.org/</a:t>
            </a:r>
            <a:endParaRPr lang="en-IN"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hlinkClick r:id="rId4"/>
              </a:rPr>
              <a:t>https://www.ijser.org/researchpaper/5-Pen-PC-Technology.pdf</a:t>
            </a:r>
            <a:endParaRPr lang="en-US" sz="2000" u="sng"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u="sng" dirty="0">
                <a:solidFill>
                  <a:schemeClr val="tx1"/>
                </a:solidFill>
                <a:latin typeface="Times New Roman" panose="02020603050405020304" pitchFamily="18" charset="0"/>
                <a:cs typeface="Times New Roman" panose="02020603050405020304" pitchFamily="18" charset="0"/>
                <a:hlinkClick r:id="rId5"/>
              </a:rPr>
              <a:t>www.studymafia.org</a:t>
            </a:r>
            <a:endParaRPr lang="en-US" sz="2000" u="sng" dirty="0">
              <a:solidFill>
                <a:schemeClr val="tx1"/>
              </a:solidFill>
              <a:latin typeface="Times New Roman" panose="02020603050405020304" pitchFamily="18" charset="0"/>
              <a:cs typeface="Times New Roman" panose="02020603050405020304" pitchFamily="18" charset="0"/>
            </a:endParaRPr>
          </a:p>
          <a:p>
            <a:pPr>
              <a:buFont typeface="Wingdings" charset="2"/>
              <a:buChar char="Ø"/>
            </a:pPr>
            <a:endParaRPr lang="en-US" dirty="0">
              <a:latin typeface="Times New Roman" pitchFamily="16" charset="0"/>
              <a:cs typeface="Times New Roman" pitchFamily="16" charset="0"/>
            </a:endParaRPr>
          </a:p>
        </p:txBody>
      </p:sp>
    </p:spTree>
    <p:extLst>
      <p:ext uri="{BB962C8B-B14F-4D97-AF65-F5344CB8AC3E}">
        <p14:creationId xmlns:p14="http://schemas.microsoft.com/office/powerpoint/2010/main" val="15739349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2590800"/>
            <a:ext cx="8229600" cy="1143000"/>
          </a:xfrm>
        </p:spPr>
        <p:txBody>
          <a:bodyPr>
            <a:noAutofit/>
          </a:bodyPr>
          <a:lstStyle/>
          <a:p>
            <a:pPr algn="ctr">
              <a:defRPr/>
            </a:pPr>
            <a:r>
              <a:rPr lang="en-US" sz="8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Thank you!!!</a:t>
            </a:r>
            <a:endParaRPr lang="en-US" sz="8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endParaRPr>
          </a:p>
        </p:txBody>
      </p:sp>
    </p:spTree>
    <p:extLst>
      <p:ext uri="{BB962C8B-B14F-4D97-AF65-F5344CB8AC3E}">
        <p14:creationId xmlns:p14="http://schemas.microsoft.com/office/powerpoint/2010/main" val="9292420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4"/>
          <p:cNvSpPr>
            <a:spLocks noGrp="1"/>
          </p:cNvSpPr>
          <p:nvPr>
            <p:ph type="title"/>
          </p:nvPr>
        </p:nvSpPr>
        <p:spPr>
          <a:xfrm>
            <a:off x="1752600" y="152400"/>
            <a:ext cx="8229600" cy="838200"/>
          </a:xfrm>
        </p:spPr>
        <p:txBody>
          <a:bodyPr/>
          <a:lstStyle/>
          <a:p>
            <a:pPr algn="ctr" eaLnBrk="1" hangingPunct="1"/>
            <a:r>
              <a:rPr lang="en-US" sz="4800" dirty="0">
                <a:latin typeface="Times New Roman" pitchFamily="16" charset="0"/>
                <a:cs typeface="Times New Roman" pitchFamily="16" charset="0"/>
              </a:rPr>
              <a:t>History</a:t>
            </a:r>
          </a:p>
        </p:txBody>
      </p:sp>
      <p:sp>
        <p:nvSpPr>
          <p:cNvPr id="6" name="Content Placeholder 5"/>
          <p:cNvSpPr>
            <a:spLocks noGrp="1"/>
          </p:cNvSpPr>
          <p:nvPr>
            <p:ph idx="1"/>
          </p:nvPr>
        </p:nvSpPr>
        <p:spPr>
          <a:xfrm>
            <a:off x="1981200" y="1524001"/>
            <a:ext cx="5715000" cy="4389437"/>
          </a:xfrm>
        </p:spPr>
        <p:txBody>
          <a:bodyPr>
            <a:normAutofit lnSpcReduction="10000"/>
          </a:bodyPr>
          <a:lstStyle/>
          <a:p>
            <a:pPr marL="274320" indent="-274320">
              <a:buFont typeface="Wingdings 3"/>
              <a:buChar char=""/>
              <a:defRPr/>
            </a:pPr>
            <a:r>
              <a:rPr lang="en-US" sz="2600" dirty="0">
                <a:latin typeface="Times New Roman" pitchFamily="18" charset="0"/>
                <a:cs typeface="Times New Roman" pitchFamily="18" charset="0"/>
              </a:rPr>
              <a:t>"Pen-style Personal Networking Gadget" created in 2012 by Japanese technology company NEC.</a:t>
            </a:r>
          </a:p>
          <a:p>
            <a:pPr marL="274320" indent="-274320">
              <a:buNone/>
              <a:defRPr/>
            </a:pPr>
            <a:r>
              <a:rPr lang="en-US" sz="2600" dirty="0">
                <a:latin typeface="Times New Roman" pitchFamily="18" charset="0"/>
                <a:cs typeface="Times New Roman" pitchFamily="18" charset="0"/>
              </a:rPr>
              <a:t> </a:t>
            </a:r>
          </a:p>
          <a:p>
            <a:pPr marL="274320" indent="-274320">
              <a:buFont typeface="Wingdings 3"/>
              <a:buChar char=""/>
              <a:defRPr/>
            </a:pPr>
            <a:r>
              <a:rPr lang="en-US" sz="2600" dirty="0">
                <a:latin typeface="Times New Roman" pitchFamily="18" charset="0"/>
                <a:cs typeface="Times New Roman" pitchFamily="18" charset="0"/>
              </a:rPr>
              <a:t>Its designer Tour Ichihash.</a:t>
            </a:r>
          </a:p>
          <a:p>
            <a:pPr marL="274320" indent="-274320">
              <a:buNone/>
              <a:defRPr/>
            </a:pPr>
            <a:endParaRPr lang="en-US" sz="2600" dirty="0">
              <a:latin typeface="Times New Roman" pitchFamily="18" charset="0"/>
              <a:cs typeface="Times New Roman" pitchFamily="18" charset="0"/>
            </a:endParaRPr>
          </a:p>
          <a:p>
            <a:pPr marL="274320" indent="-274320">
              <a:buFont typeface="Wingdings 3"/>
              <a:buChar char=""/>
              <a:defRPr/>
            </a:pPr>
            <a:r>
              <a:rPr lang="en-US" sz="2600" dirty="0">
                <a:latin typeface="Times New Roman" pitchFamily="18" charset="0"/>
                <a:cs typeface="Times New Roman" pitchFamily="18" charset="0"/>
              </a:rPr>
              <a:t>P-ISM was first featured at the 2011 ITU Telecom world held in</a:t>
            </a:r>
          </a:p>
          <a:p>
            <a:pPr marL="0" indent="0">
              <a:buNone/>
              <a:defRPr/>
            </a:pPr>
            <a:r>
              <a:rPr lang="en-US" sz="2600" dirty="0">
                <a:latin typeface="Times New Roman" pitchFamily="18" charset="0"/>
                <a:cs typeface="Times New Roman" pitchFamily="18" charset="0"/>
              </a:rPr>
              <a:t>	</a:t>
            </a:r>
            <a:r>
              <a:rPr lang="en-US" sz="2600" dirty="0">
                <a:latin typeface="Times New Roman" pitchFamily="18" charset="0"/>
                <a:cs typeface="Times New Roman" pitchFamily="18" charset="0"/>
              </a:rPr>
              <a:t> Geneva, Switzerland.</a:t>
            </a:r>
          </a:p>
          <a:p>
            <a:pPr marL="274320" indent="-274320">
              <a:buNone/>
              <a:defRPr/>
            </a:pPr>
            <a:r>
              <a:rPr lang="en-US" sz="1400" dirty="0">
                <a:latin typeface="Times New Roman" pitchFamily="18" charset="0"/>
                <a:cs typeface="Times New Roman" pitchFamily="18" charset="0"/>
              </a:rPr>
              <a:t/>
            </a:r>
            <a:br>
              <a:rPr lang="en-US" sz="1400" dirty="0">
                <a:latin typeface="Times New Roman" pitchFamily="18" charset="0"/>
                <a:cs typeface="Times New Roman" pitchFamily="18" charset="0"/>
              </a:rPr>
            </a:br>
            <a:endParaRPr lang="en-US" sz="1400" dirty="0">
              <a:latin typeface="Times New Roman" pitchFamily="18" charset="0"/>
              <a:cs typeface="Times New Roman" pitchFamily="18" charset="0"/>
            </a:endParaRPr>
          </a:p>
          <a:p>
            <a:pPr marL="274320" indent="-274320">
              <a:buFont typeface="Wingdings 3"/>
              <a:buChar char=""/>
              <a:defRPr/>
            </a:pPr>
            <a:endParaRPr lang="en-US" dirty="0"/>
          </a:p>
        </p:txBody>
      </p:sp>
      <p:pic>
        <p:nvPicPr>
          <p:cNvPr id="11268" name="Picture 1" descr="C:\Users\Sumit\Desktop\Photo Work\5-pen.jpg"/>
          <p:cNvPicPr>
            <a:picLocks noChangeAspect="1" noChangeArrowheads="1"/>
          </p:cNvPicPr>
          <p:nvPr/>
        </p:nvPicPr>
        <p:blipFill>
          <a:blip r:embed="rId2" cstate="print"/>
          <a:srcRect/>
          <a:stretch>
            <a:fillRect/>
          </a:stretch>
        </p:blipFill>
        <p:spPr bwMode="auto">
          <a:xfrm>
            <a:off x="7346950" y="1898673"/>
            <a:ext cx="3092450" cy="3276600"/>
          </a:xfrm>
          <a:prstGeom prst="rect">
            <a:avLst/>
          </a:prstGeom>
          <a:noFill/>
          <a:ln w="9525">
            <a:noFill/>
            <a:miter lim="800000"/>
            <a:headEnd/>
            <a:tailEnd/>
          </a:ln>
        </p:spPr>
      </p:pic>
    </p:spTree>
    <p:extLst>
      <p:ext uri="{BB962C8B-B14F-4D97-AF65-F5344CB8AC3E}">
        <p14:creationId xmlns:p14="http://schemas.microsoft.com/office/powerpoint/2010/main" val="21214153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982273" y="276225"/>
            <a:ext cx="8229600" cy="838200"/>
          </a:xfrm>
        </p:spPr>
        <p:txBody>
          <a:bodyPr/>
          <a:lstStyle/>
          <a:p>
            <a:pPr algn="ctr" eaLnBrk="1" hangingPunct="1"/>
            <a:r>
              <a:rPr lang="en-US" sz="4800" dirty="0">
                <a:latin typeface="Times New Roman" pitchFamily="16" charset="0"/>
                <a:cs typeface="Times New Roman" pitchFamily="16" charset="0"/>
              </a:rPr>
              <a:t>Introduction</a:t>
            </a:r>
          </a:p>
        </p:txBody>
      </p:sp>
      <p:sp>
        <p:nvSpPr>
          <p:cNvPr id="4" name="Content Placeholder 3"/>
          <p:cNvSpPr>
            <a:spLocks noGrp="1"/>
          </p:cNvSpPr>
          <p:nvPr>
            <p:ph sz="half" idx="1"/>
          </p:nvPr>
        </p:nvSpPr>
        <p:spPr>
          <a:xfrm>
            <a:off x="1981200" y="1981201"/>
            <a:ext cx="3810000" cy="4435475"/>
          </a:xfrm>
        </p:spPr>
        <p:txBody>
          <a:bodyPr>
            <a:normAutofit fontScale="62500" lnSpcReduction="20000"/>
          </a:bodyPr>
          <a:lstStyle/>
          <a:p>
            <a:pPr marL="274320" indent="-274320">
              <a:buFont typeface="Wingdings 3"/>
              <a:buChar char=""/>
              <a:defRPr/>
            </a:pPr>
            <a:r>
              <a:rPr lang="en-US" sz="4200" dirty="0">
                <a:latin typeface="Times New Roman" pitchFamily="18" charset="0"/>
                <a:cs typeface="Times New Roman" pitchFamily="18" charset="0"/>
              </a:rPr>
              <a:t>P-ISM (“Pen-style Personal Networking Gadget Package”).</a:t>
            </a:r>
          </a:p>
          <a:p>
            <a:pPr marL="274320" indent="-274320">
              <a:buNone/>
              <a:defRPr/>
            </a:pPr>
            <a:endParaRPr lang="en-US" sz="4200" dirty="0">
              <a:latin typeface="Times New Roman" pitchFamily="18" charset="0"/>
              <a:cs typeface="Times New Roman" pitchFamily="18" charset="0"/>
            </a:endParaRPr>
          </a:p>
          <a:p>
            <a:pPr marL="274320" indent="-274320">
              <a:buFont typeface="Wingdings 3"/>
              <a:buChar char=""/>
              <a:defRPr/>
            </a:pPr>
            <a:r>
              <a:rPr lang="en-US" sz="4200" dirty="0">
                <a:latin typeface="Times New Roman" pitchFamily="18" charset="0"/>
                <a:cs typeface="Times New Roman" pitchFamily="18" charset="0"/>
              </a:rPr>
              <a:t>Connected With A Wireless Technology.</a:t>
            </a:r>
          </a:p>
          <a:p>
            <a:pPr marL="274320" indent="-274320">
              <a:buNone/>
              <a:defRPr/>
            </a:pPr>
            <a:endParaRPr lang="en-US" sz="4200" dirty="0">
              <a:latin typeface="Times New Roman" pitchFamily="18" charset="0"/>
              <a:cs typeface="Times New Roman" pitchFamily="18" charset="0"/>
            </a:endParaRPr>
          </a:p>
          <a:p>
            <a:pPr marL="274320" indent="-274320">
              <a:buFont typeface="Wingdings 3"/>
              <a:buChar char=""/>
              <a:defRPr/>
            </a:pPr>
            <a:r>
              <a:rPr lang="en-US" sz="4200" dirty="0">
                <a:latin typeface="Times New Roman" pitchFamily="18" charset="0"/>
                <a:cs typeface="Times New Roman" pitchFamily="18" charset="0"/>
              </a:rPr>
              <a:t>Whole Set Is Connected To Internet Through Cellular Phone Function.</a:t>
            </a:r>
          </a:p>
          <a:p>
            <a:pPr marL="274320" indent="-274320">
              <a:buNone/>
              <a:defRPr/>
            </a:pPr>
            <a:r>
              <a:rPr lang="en-US" sz="4200" dirty="0">
                <a:latin typeface="Times New Roman" pitchFamily="18" charset="0"/>
                <a:cs typeface="Times New Roman" pitchFamily="18" charset="0"/>
              </a:rPr>
              <a:t/>
            </a:r>
            <a:br>
              <a:rPr lang="en-US" sz="4200" dirty="0">
                <a:latin typeface="Times New Roman" pitchFamily="18" charset="0"/>
                <a:cs typeface="Times New Roman" pitchFamily="18" charset="0"/>
              </a:rPr>
            </a:br>
            <a:endParaRPr lang="en-US" sz="4200" dirty="0">
              <a:latin typeface="Times New Roman" pitchFamily="18" charset="0"/>
              <a:cs typeface="Times New Roman" pitchFamily="18" charset="0"/>
            </a:endParaRPr>
          </a:p>
          <a:p>
            <a:pPr marL="274320" indent="-274320">
              <a:buFont typeface="Wingdings 3"/>
              <a:buChar char=""/>
              <a:defRPr/>
            </a:pPr>
            <a:endParaRPr lang="en-US" dirty="0" smtClean="0"/>
          </a:p>
        </p:txBody>
      </p:sp>
      <p:sp>
        <p:nvSpPr>
          <p:cNvPr id="12292" name="AutoShape 4" descr="data:image/jpeg;base64,/9j/4AAQSkZJRgABAQAAAQABAAD/2wCEAAkGBxQTEhUUExQVFhUVGBgYGBcXFxQXHBgXFxcWHBgXHBgZHSgiHRonHBQXIjEhJSkrLi4uFx8zODMsNygtLiwBCgoKDg0OGhAQGywlHyQsLCwvLCwsLC0vLCwsLCwsLCwsLCwsLCwsLCwsLCwsLCwsLCwsLCwsLCwsLCwsLCwsLP/AABEIAK4ArAMBIgACEQEDEQH/xAAbAAACAwEBAQAAAAAAAAAAAAAABgQFBwMCAf/EAEIQAAEDAQUEBwUGBAUFAQAAAAEAAgMRBAUGEiExQVFxEyJhgZGhwTJScrHRFCM0QpKygqLh8AcWM0NiJFNjwuIV/8QAGQEAAgMBAAAAAAAAAAAAAAAAAAIBAwQF/8QAJxEAAwACAgEDBAIDAAAAAAAAAAECAxESMSEEIlEyM0FhE6EUI4H/2gAMAwEAAhEDEQA/ANxQhCABCEIAEL5VUF74ojjq2P7x/Pqjmd/IKG9C1SlbZfl1NSqe24lgj0zZzwZr57Ek3heksx+8cSPdGjfBe7Dc80oqxhy+8dB4nak5/BmfqG3qEXVpxm4/6cQHa4k+Qp81XzYntDvzBvJo9VYWbBzv9yUDsa2vmforGHCkA253c3U+SPcw45q7FV1+Wg/7rvIei6R4htI/3SeYafRNv+WrN/2/5nfVeX4Zs5HsEcnORxYfw5fn+yghxdOPaDHdxHmFaWTGMZ0kY5naDmHoV8nwdGfYke3mA4eiqrVhSZvslrx2aHwKPcg/3SOdivCOUfdvDuyuo7tqlLKJY3xuo4OY4cagjtCvLrxVJHQSfeN47HDv396lX8jT6hdUPaFEu+8Y5m5o3V4jeOYUtOaE99AhCEEghCEACEIQALlaJ2saXPIDRtJX20TNY0ucaNaKkrPL9vl1odwjHst/9j2pW9FWTIoX7JF+4idNVrKtj83c+A7FBuu6ZJz1BoNC46AfU9isLgw8ZqPkq2PwLvoO1O8UYaA1oAA2AJUt+WURirI+VlPdmG4oqF33juLhoOTVdIS3iLF8dnqxgEkvCvVaf+R9Am8I1zCXhIZFW2u/7NGaPmYDwBzHwFVl16X9PaP9SQ5fdb1W+A296r44SdgKV2PrXZqX+dbH/wBx36HfRdIcYWRxp0tPia4eiy37G/3fkg2V/ulRzYvKPn+zaLJbo5RWORj/AIXA+S7rDGOcw1BLXDeKg+KZrmxvNEQJfvWdujxyO/vUqxtGj2uyMkFHtDh27uR3JWvXCZFXQGo9w7e470yXZecc7M8Tg4bxvaeBG4qWmaTKrxzXZl0Ez4n1aSx7dOB5EeieLgxC2fqPo2Thud2j6LpfdyMnFfZkGx3oeISJarM+J+VwLXDX6EH1S+ZMvuwv9GqIS/hm/umHRyH7wDQ++OPNMCdPZrmlS2gQhCkYEIVHiu9OhiytPXkqB2D8x8/NQ3oWqUrbF/Fd8dK/o2H7th1/5OHoF8wxcvTOzvH3bdx/OeHIKtui7zNI1g0G1x4NG1aRBC1jQ1oo0CgCRLb2zLih5K5UewEIS5ja/Ps8ORh+9lqBxa3e70Cdm0qcZ4rLSYIDQjR8g3H3W+pSNBCXGg7yvtnhLzTxKuI4w0UGxVN7Ks2ZY/C7OEFja3tPb9FJCF9a6hB4GvgoOfVOntsY7PhB7mVdIGuIrloTTsJqqC1Wd0b3McKOaaFPFnxNAWBznZXU1bQk17KbUm3rbOmmfJSgcdB2AAD5JqS/BblnGkuJCewHQiqg2iwb2+H0VghKJGWo6Ku67xks8gfGaEbRucOBG8LWLgvplqjzt0cNHt3tPqOBWYW6y1GYbfn/AFXnD97Os0wkGzY8cWk69+8Jpejo47WSdo2RV99XU2dlDo4ey7geHIqbBMHta9pq1wBB4gioXtWEtJrTMue18UlNWvYfAhaFcN6C0Rh2xw0eOB48iq3Ft1Z2dK0ddm2m9v1CWrhvLoJQ78p0d8PHu2pF7WY1vFen0aUhfAa7F9VhsBZriC39NO535R1W8hv7zUp4xBa+is73DbTKObtEgXVZOllZHucdfhG3ySW/wZfUPbUoccJXf0cOc+1JrybuHr3q8XxraCg2DRfUyNMTxWgWPYovHp7TI+tWg5W/C3Z51PetSxBa+is0zxtax1OZFB5lY7ZY6uaP70SWx96TZZ2KHK3tOpXdCEhyap09sCm+x4Sjcxpc9+YgHq5QNRuqClBSW3hKG5RI8NG4OKlNfkaKlfUtjU3B0ddZJCP4R6JXvax9DM+OtQ0ih7CAfVO2FrS6SztLiSWlzanfQ6eRSjiY/wDVS8x+xqakteC3LM8FUorEIQkMwKqt8OV1RsPz3q1Ua3sqw9mqC/BfG1+xx/w5vLPE6F22Khb8Dq6dxr4pvWV4BtOS2NG6RrmH9w82rVFbL8HRfYLOsQWDoZnNHsnrN5Hd3bFoqX8Z2PNEHgaxnX4Tt86KKXgz545Tv4O2D7f0kOQnrR6fw/l9R3K+WfYRteS0AbpBlPPaPl5rQFMvaDBXKBVx5P1YmcSXH+GgH7vJQsEWesr3n8jQBzdX0BXjG8lZ2j3WDzJKs8DR0ikdxfT9I/ql7oqXuzDIhCE5sKPG34Kbk397VmF2+33FahjRtbFNTg09wc2qy67T1+4qu+xcn22WqEISnKBCEIAesF/h/wCN3olfEn4qX4h+1qaMF/h/43eiV8SfipfiH7Wp30jVk+1JWoQhIZQXif2Xciva52g9V3IoGntHnB342D4j+0rXVkWDR/1sHxH9pWuqyOjrUC4W6DPG9nvNI8tF3QmFa2ZVDKWOa4bWkHwNVq7HVAI2HXxWYXsyk0o4Pd8ytCuKTNZ4j/wHlp6JIMnpvDaEzFzq2p3YGjyV/gr8Ofjd8mqixi2lpPa1p/vwV5gk/cH4z8moX1Bj+8/+jAhCE5sOF4WYSxSRn87HN8QQsVZVj6HQtND3GhW4rMMfXV0Vo6Ro6k3W5P8AzD5HvKW0SvPgjhCiXfNVtDtHyUtVnKuHNaYIQU2WbCLXMa4yuzEA6AU1ClLYRDronYM/Dfxu9Er4k/FS/EP2tT5dtiEMbY21IbXU7yTUnzVZemGmTSmQvc2oFQANSBStT2AJ2no13jp40kIiFZ39dYs8gaHZgRUVpUa76KsVZjaaemCiXlJRtOJ8lLKp7ZNmdXcNAgu9PHK9/Ayf4c2PNaXSU0jYf1O0HlmWlqgwVdXQWYZhR8nXcDtFR1WnkPmr9WytI6DBCEKSDNb6/ES/G75p5wu6tlj5H5lIt9fiJvjd8094ZbSyxfDXxJST2YsH3GLuOoqSxu95pHe0/wD0pOBJdJW8C13iCD8gpWNrNmhD97HeTtD6KhwjacloA3PBb37R8kdUS/bmH1CEJzYCr79uptphdG7QnVrvdcNh5cexWCEAYnarPJBIWPBa9p8e3tBU+zTh47d4Wh4lw6y1N92Ro6jvR3ELL7fYZbPJlkaWuGzgRxB3hVNaEy4lkX7LNTIr1ma0NbK8NGwVVJBeG53iPopjJQdhBUGCsd4yY63ynbI/9Tl0jvaduyV/jX5qFVFUbE5UdJ5nPcXPcXE7zqua4S2trd9TwCgWi2F2mwf3tQWxgu2dbda69VuzeeP9Fd4Iw+ZpBLIPumHSv53DdyG9c8M4TfaCHyAsh47C/sbXd2rTbNZ2xtDGANa0UAG4Jpk3zKhcUdEIQrCQQTTU7kKDftp6OCR1aHKQOZ0CCG9LZndsnzve/wB5zneJqtMu2HJFG33WtHfTVZvdlm6SWNnFwryGp8gtRSwZfTLtnG3WYSRvYfzAj6FZe0ujfXY9jvBzT/RaukXGd35JRIB1ZNvY4fUfIotfkn1E+OS/A4WO0iRjXjY4A/ULslHBd40JhcdvWZz3j18U3FSnsux3ynYISxYMVvknEH2WRrgQH1c3qA06xHDVX77fEBUyxgA01e0a8Nu1CZZokKNeFgjmZklYHN7do7QdoKhXrf8AHBLDG7UymlQW0aCQMzqnZrt7CrAWuPTrs1FR1m6jXUa7ND4KQEe9P8PyKmzyAj3X6H9Q2+CWbbcFpirnheAN4GYeLarXZbdE0AukY0O2EuaAeRJ1XQzty58zctK5qilONdlErlE7ZiX2Z/uP/S76L7HY5XGgjkJOwBrj6LUhiQG2Ms7AxzHsLukD67A4000/Lx3q4FrZlLs7co0LswoDwrWijiidmXWDBtqk2sEY4vIH8o1TfcuCoYaOk+9eOOjQexu/vTFNamMbmc9rWnYS4AHvKrL1xFFD0WoeJXZQWOaQNnWOuzVTpIjbZcBCq57yf00TI2sfG/2pOlYCKV2NrV3cpsluia7I6Rgd7pc0Hwqm2Qd0LnJO1po5zQTsBIBpyKLPaGPFWOa4bKtIcK9yAOiUcb22pZEN3WdzOgHz8U0Wy0tjY57tjRX6BZparQ6WQuOrnHYPID5JaZm9Relx+RgwPY6yPlI0YMo+J23wHzTqoFyWDoYWs37XfEdqnppWkWYo4ykCiXpYRNG6N2/YeBGwqWhSO1taMqkjfE8g1a9h8CNhC0C470E8ebQObo8cDx5FQ8VXL0rekYPvGjUe83hzCTrvtz4Xh7Nuwg7CN4Kr+lmNN4b0+i0uO8Ijek7hIzLIMrDUUcTkoBxOiqYLuifBeEjmgvje7Ianq6k7NieLnjssrRJHFGHNIr1Ggtdt4easG2GMBzRGyj/aGUUdz4o47N6tPyjOLbFGW3a+QDK4BsjnbCxr26E8ACVOt132eW8bPE0AwGHQRuoCB0poCN1QniW74nMDHRsLG7GlooOQ3L7Fd8TS0tjYC0UaQ0AtGugO4anxRxJ5CK2yWdl4SRWnKIo4g2ESHqhoa2lCd/td9VTF7vsgbV32b7TQbaZafLfzWpWy74padLGx9NmZoNF6dYoyzoyxpj9zKMvgjiHIQ7G2zi9IxZcnR9E72DUZujfXv2Krit0YuyeEuAkMoIZvIDmEn+U+C02C7omEFkTGlooCGgEDgD3leTdMFXHoY6u9o5G661170cQ5CNKIza7KLVToPs7MmbRmbJv3bfRfMTWayNEDoAzo+nLXkVLdjS5oPu79O1P1osET2hr42OaNgLQQOXBef/zYcnR9EzJWuXKKV404o4hyE+2NhFusQs2To6Py5CC2tXVoR2qlszbObLa3Wgt+05zTMevm3UG3bWq0uK7om5csTBkrlo0DLXbTgvE11QPfndFG5/vFoJ8UcQ5CGLP0st3MnBdmioQ6tS2rstd+wBWuCIRHardGzRjHgAcAHPp5aJufZWFweWNLm+y4gVHI7kp4hvdjS9lnDQX/AOrI0AF3EV376lGteSvJlUrbOGKr36V/RsPUYdabHO48gu2Drqzv6Zw6rPZ7XceQ+aqbmut08mUaNGrncB9Vo9ngaxoa0Ua0UARK29mXFLuudHVCEKw1ghCEACVsS4dzVlhHW2uYPzdo7ezemlChrYtwqWmZZYra+F+ZhII2jcewhPFzX/HNQGjJPdO/4Tv5LzfmHWTVc3qScdzuY9Uk22xSROyyNLTu4HtB3pPMmT34X+jT0JGuzFEkdGv+8aOOjh37+9MthxBBJsfld7r9PPYUypM0xmmi0QgGuxCktBCEIAEIXG0WtkYq97W8yAghvR2XOedrGlz3BoG8pft+LmN0iaXniatH1SveF4yTGsjq8BsA5BK6RRfqJXXkt78xM6SrIqtZvdsLuXAeaqrput878rBoPaduaPr2KwubDT5aOkqxn8zuQ3DtKd7HZGRNDGNDWj+6k7yoSb7Kpx1kfKjxdtgZCwMYNN53k8SpSEKw1pa8IEIQgkEIQgAQhCABcbVZWSNyvaHDgf70XZCAFK8cH74Xfwu9HfVLlsuyWL/UjcO2lR4jRagvhCVwiivTy+vBllntsjPYe5vIn5KwhxLaW/nDvia0+YoU62m5oJPaiaTxAynxFFXS4RgOzO3k6vzql4sq/hyT0yh/zZaP/H+k/VfH4rtBG1g7Q36kq4ODY90j/wCX6L2zB0W98h/SPRGqDhm+RYnvu0P9qV3IUb+2ihAOed7j3kp/gwxZm/kLvic4+VaKzgsrGaMa1vIAI4P8k/49P6mIlgwzPJq4dG3i7b+ka+NE0XXhyKGhpnf7zt3IbArlCZSkXRhmQQhCYtBCEIAEIQgD/9k="/>
          <p:cNvSpPr>
            <a:spLocks noChangeAspect="1" noChangeArrowheads="1"/>
          </p:cNvSpPr>
          <p:nvPr/>
        </p:nvSpPr>
        <p:spPr bwMode="auto">
          <a:xfrm>
            <a:off x="1679575" y="-990600"/>
            <a:ext cx="2057400" cy="2076450"/>
          </a:xfrm>
          <a:prstGeom prst="rect">
            <a:avLst/>
          </a:prstGeom>
          <a:noFill/>
          <a:ln w="9525">
            <a:noFill/>
            <a:miter lim="800000"/>
            <a:headEnd/>
            <a:tailEnd/>
          </a:ln>
        </p:spPr>
        <p:txBody>
          <a:bodyPr/>
          <a:lstStyle/>
          <a:p>
            <a:endParaRPr lang="en-US">
              <a:latin typeface="Gill Sans MT" pitchFamily="34" charset="0"/>
            </a:endParaRPr>
          </a:p>
        </p:txBody>
      </p:sp>
      <p:sp>
        <p:nvSpPr>
          <p:cNvPr id="12293" name="AutoShape 6" descr="data:image/jpeg;base64,/9j/4AAQSkZJRgABAQAAAQABAAD/2wCEAAkGBxQTEhUUExQVFhUVGBgYGBcXFxQXHBgXFxcWHBgXHBgZHSgiHRonHBQXIjEhJSkrLi4uFx8zODMsNygtLiwBCgoKDg0OGhAQGywlHyQsLCwvLCwsLC0vLCwsLCwsLCwsLCwsLCwsLCwsLCwsLCwsLCwsLCwsLCwsLCwsLCwsLP/AABEIAK4ArAMBIgACEQEDEQH/xAAbAAACAwEBAQAAAAAAAAAAAAAABgQFBwMCAf/EAEIQAAEDAQUEBwUGBAUFAQAAAAEAAgMRBAUGEiExQVFxEyJhgZGhwTJScrHRFCM0QpKygqLh8AcWM0NiJFNjwuIV/8QAGQEAAgMBAAAAAAAAAAAAAAAAAAIBAwQF/8QAJxEAAwACAgEDBAIDAAAAAAAAAAECAxESMSEEIlEyM0FhE6EUI4H/2gAMAwEAAhEDEQA/ANxQhCABCEIAEL5VUF74ojjq2P7x/Pqjmd/IKG9C1SlbZfl1NSqe24lgj0zZzwZr57Ek3heksx+8cSPdGjfBe7Dc80oqxhy+8dB4nak5/BmfqG3qEXVpxm4/6cQHa4k+Qp81XzYntDvzBvJo9VYWbBzv9yUDsa2vmforGHCkA253c3U+SPcw45q7FV1+Wg/7rvIei6R4htI/3SeYafRNv+WrN/2/5nfVeX4Zs5HsEcnORxYfw5fn+yghxdOPaDHdxHmFaWTGMZ0kY5naDmHoV8nwdGfYke3mA4eiqrVhSZvslrx2aHwKPcg/3SOdivCOUfdvDuyuo7tqlLKJY3xuo4OY4cagjtCvLrxVJHQSfeN47HDv396lX8jT6hdUPaFEu+8Y5m5o3V4jeOYUtOaE99AhCEEghCEACEIQALlaJ2saXPIDRtJX20TNY0ucaNaKkrPL9vl1odwjHst/9j2pW9FWTIoX7JF+4idNVrKtj83c+A7FBuu6ZJz1BoNC46AfU9isLgw8ZqPkq2PwLvoO1O8UYaA1oAA2AJUt+WURirI+VlPdmG4oqF33juLhoOTVdIS3iLF8dnqxgEkvCvVaf+R9Am8I1zCXhIZFW2u/7NGaPmYDwBzHwFVl16X9PaP9SQ5fdb1W+A296r44SdgKV2PrXZqX+dbH/wBx36HfRdIcYWRxp0tPia4eiy37G/3fkg2V/ulRzYvKPn+zaLJbo5RWORj/AIXA+S7rDGOcw1BLXDeKg+KZrmxvNEQJfvWdujxyO/vUqxtGj2uyMkFHtDh27uR3JWvXCZFXQGo9w7e470yXZecc7M8Tg4bxvaeBG4qWmaTKrxzXZl0Ez4n1aSx7dOB5EeieLgxC2fqPo2Thud2j6LpfdyMnFfZkGx3oeISJarM+J+VwLXDX6EH1S+ZMvuwv9GqIS/hm/umHRyH7wDQ++OPNMCdPZrmlS2gQhCkYEIVHiu9OhiytPXkqB2D8x8/NQ3oWqUrbF/Fd8dK/o2H7th1/5OHoF8wxcvTOzvH3bdx/OeHIKtui7zNI1g0G1x4NG1aRBC1jQ1oo0CgCRLb2zLih5K5UewEIS5ja/Ps8ORh+9lqBxa3e70Cdm0qcZ4rLSYIDQjR8g3H3W+pSNBCXGg7yvtnhLzTxKuI4w0UGxVN7Ks2ZY/C7OEFja3tPb9FJCF9a6hB4GvgoOfVOntsY7PhB7mVdIGuIrloTTsJqqC1Wd0b3McKOaaFPFnxNAWBznZXU1bQk17KbUm3rbOmmfJSgcdB2AAD5JqS/BblnGkuJCewHQiqg2iwb2+H0VghKJGWo6Ku67xks8gfGaEbRucOBG8LWLgvplqjzt0cNHt3tPqOBWYW6y1GYbfn/AFXnD97Os0wkGzY8cWk69+8Jpejo47WSdo2RV99XU2dlDo4ey7geHIqbBMHta9pq1wBB4gioXtWEtJrTMue18UlNWvYfAhaFcN6C0Rh2xw0eOB48iq3Ft1Z2dK0ddm2m9v1CWrhvLoJQ78p0d8PHu2pF7WY1vFen0aUhfAa7F9VhsBZriC39NO535R1W8hv7zUp4xBa+is73DbTKObtEgXVZOllZHucdfhG3ySW/wZfUPbUoccJXf0cOc+1JrybuHr3q8XxraCg2DRfUyNMTxWgWPYovHp7TI+tWg5W/C3Z51PetSxBa+is0zxtax1OZFB5lY7ZY6uaP70SWx96TZZ2KHK3tOpXdCEhyap09sCm+x4Sjcxpc9+YgHq5QNRuqClBSW3hKG5RI8NG4OKlNfkaKlfUtjU3B0ddZJCP4R6JXvax9DM+OtQ0ih7CAfVO2FrS6SztLiSWlzanfQ6eRSjiY/wDVS8x+xqakteC3LM8FUorEIQkMwKqt8OV1RsPz3q1Ua3sqw9mqC/BfG1+xx/w5vLPE6F22Khb8Dq6dxr4pvWV4BtOS2NG6RrmH9w82rVFbL8HRfYLOsQWDoZnNHsnrN5Hd3bFoqX8Z2PNEHgaxnX4Tt86KKXgz545Tv4O2D7f0kOQnrR6fw/l9R3K+WfYRteS0AbpBlPPaPl5rQFMvaDBXKBVx5P1YmcSXH+GgH7vJQsEWesr3n8jQBzdX0BXjG8lZ2j3WDzJKs8DR0ikdxfT9I/ql7oqXuzDIhCE5sKPG34Kbk397VmF2+33FahjRtbFNTg09wc2qy67T1+4qu+xcn22WqEISnKBCEIAesF/h/wCN3olfEn4qX4h+1qaMF/h/43eiV8SfipfiH7Wp30jVk+1JWoQhIZQXif2Xciva52g9V3IoGntHnB342D4j+0rXVkWDR/1sHxH9pWuqyOjrUC4W6DPG9nvNI8tF3QmFa2ZVDKWOa4bWkHwNVq7HVAI2HXxWYXsyk0o4Pd8ytCuKTNZ4j/wHlp6JIMnpvDaEzFzq2p3YGjyV/gr8Ofjd8mqixi2lpPa1p/vwV5gk/cH4z8moX1Bj+8/+jAhCE5sOF4WYSxSRn87HN8QQsVZVj6HQtND3GhW4rMMfXV0Vo6Ro6k3W5P8AzD5HvKW0SvPgjhCiXfNVtDtHyUtVnKuHNaYIQU2WbCLXMa4yuzEA6AU1ClLYRDronYM/Dfxu9Er4k/FS/EP2tT5dtiEMbY21IbXU7yTUnzVZemGmTSmQvc2oFQANSBStT2AJ2no13jp40kIiFZ39dYs8gaHZgRUVpUa76KsVZjaaemCiXlJRtOJ8lLKp7ZNmdXcNAgu9PHK9/Ayf4c2PNaXSU0jYf1O0HlmWlqgwVdXQWYZhR8nXcDtFR1WnkPmr9WytI6DBCEKSDNb6/ES/G75p5wu6tlj5H5lIt9fiJvjd8094ZbSyxfDXxJST2YsH3GLuOoqSxu95pHe0/wD0pOBJdJW8C13iCD8gpWNrNmhD97HeTtD6KhwjacloA3PBb37R8kdUS/bmH1CEJzYCr79uptphdG7QnVrvdcNh5cexWCEAYnarPJBIWPBa9p8e3tBU+zTh47d4Wh4lw6y1N92Ro6jvR3ELL7fYZbPJlkaWuGzgRxB3hVNaEy4lkX7LNTIr1ma0NbK8NGwVVJBeG53iPopjJQdhBUGCsd4yY63ynbI/9Tl0jvaduyV/jX5qFVFUbE5UdJ5nPcXPcXE7zqua4S2trd9TwCgWi2F2mwf3tQWxgu2dbda69VuzeeP9Fd4Iw+ZpBLIPumHSv53DdyG9c8M4TfaCHyAsh47C/sbXd2rTbNZ2xtDGANa0UAG4Jpk3zKhcUdEIQrCQQTTU7kKDftp6OCR1aHKQOZ0CCG9LZndsnzve/wB5zneJqtMu2HJFG33WtHfTVZvdlm6SWNnFwryGp8gtRSwZfTLtnG3WYSRvYfzAj6FZe0ujfXY9jvBzT/RaukXGd35JRIB1ZNvY4fUfIotfkn1E+OS/A4WO0iRjXjY4A/ULslHBd40JhcdvWZz3j18U3FSnsux3ynYISxYMVvknEH2WRrgQH1c3qA06xHDVX77fEBUyxgA01e0a8Nu1CZZokKNeFgjmZklYHN7do7QdoKhXrf8AHBLDG7UymlQW0aCQMzqnZrt7CrAWuPTrs1FR1m6jXUa7ND4KQEe9P8PyKmzyAj3X6H9Q2+CWbbcFpirnheAN4GYeLarXZbdE0AukY0O2EuaAeRJ1XQzty58zctK5qilONdlErlE7ZiX2Z/uP/S76L7HY5XGgjkJOwBrj6LUhiQG2Ms7AxzHsLukD67A4000/Lx3q4FrZlLs7co0LswoDwrWijiidmXWDBtqk2sEY4vIH8o1TfcuCoYaOk+9eOOjQexu/vTFNamMbmc9rWnYS4AHvKrL1xFFD0WoeJXZQWOaQNnWOuzVTpIjbZcBCq57yf00TI2sfG/2pOlYCKV2NrV3cpsluia7I6Rgd7pc0Hwqm2Qd0LnJO1po5zQTsBIBpyKLPaGPFWOa4bKtIcK9yAOiUcb22pZEN3WdzOgHz8U0Wy0tjY57tjRX6BZparQ6WQuOrnHYPID5JaZm9Relx+RgwPY6yPlI0YMo+J23wHzTqoFyWDoYWs37XfEdqnppWkWYo4ykCiXpYRNG6N2/YeBGwqWhSO1taMqkjfE8g1a9h8CNhC0C470E8ebQObo8cDx5FQ8VXL0rekYPvGjUe83hzCTrvtz4Xh7Nuwg7CN4Kr+lmNN4b0+i0uO8Ijek7hIzLIMrDUUcTkoBxOiqYLuifBeEjmgvje7Ianq6k7NieLnjssrRJHFGHNIr1Ggtdt4easG2GMBzRGyj/aGUUdz4o47N6tPyjOLbFGW3a+QDK4BsjnbCxr26E8ACVOt132eW8bPE0AwGHQRuoCB0poCN1QniW74nMDHRsLG7GlooOQ3L7Fd8TS0tjYC0UaQ0AtGugO4anxRxJ5CK2yWdl4SRWnKIo4g2ESHqhoa2lCd/td9VTF7vsgbV32b7TQbaZafLfzWpWy74padLGx9NmZoNF6dYoyzoyxpj9zKMvgjiHIQ7G2zi9IxZcnR9E72DUZujfXv2Krit0YuyeEuAkMoIZvIDmEn+U+C02C7omEFkTGlooCGgEDgD3leTdMFXHoY6u9o5G661170cQ5CNKIza7KLVToPs7MmbRmbJv3bfRfMTWayNEDoAzo+nLXkVLdjS5oPu79O1P1osET2hr42OaNgLQQOXBef/zYcnR9EzJWuXKKV404o4hyE+2NhFusQs2To6Py5CC2tXVoR2qlszbObLa3Wgt+05zTMevm3UG3bWq0uK7om5csTBkrlo0DLXbTgvE11QPfndFG5/vFoJ8UcQ5CGLP0st3MnBdmioQ6tS2rstd+wBWuCIRHardGzRjHgAcAHPp5aJufZWFweWNLm+y4gVHI7kp4hvdjS9lnDQX/AOrI0AF3EV376lGteSvJlUrbOGKr36V/RsPUYdabHO48gu2Drqzv6Zw6rPZ7XceQ+aqbmut08mUaNGrncB9Vo9ngaxoa0Ua0UARK29mXFLuudHVCEKw1ghCEACVsS4dzVlhHW2uYPzdo7ezemlChrYtwqWmZZYra+F+ZhII2jcewhPFzX/HNQGjJPdO/4Tv5LzfmHWTVc3qScdzuY9Uk22xSROyyNLTu4HtB3pPMmT34X+jT0JGuzFEkdGv+8aOOjh37+9MthxBBJsfld7r9PPYUypM0xmmi0QgGuxCktBCEIAEIXG0WtkYq97W8yAghvR2XOedrGlz3BoG8pft+LmN0iaXniatH1SveF4yTGsjq8BsA5BK6RRfqJXXkt78xM6SrIqtZvdsLuXAeaqrput878rBoPaduaPr2KwubDT5aOkqxn8zuQ3DtKd7HZGRNDGNDWj+6k7yoSb7Kpx1kfKjxdtgZCwMYNN53k8SpSEKw1pa8IEIQgkEIQgAQhCABcbVZWSNyvaHDgf70XZCAFK8cH74Xfwu9HfVLlsuyWL/UjcO2lR4jRagvhCVwiivTy+vBllntsjPYe5vIn5KwhxLaW/nDvia0+YoU62m5oJPaiaTxAynxFFXS4RgOzO3k6vzql4sq/hyT0yh/zZaP/H+k/VfH4rtBG1g7Q36kq4ODY90j/wCX6L2zB0W98h/SPRGqDhm+RYnvu0P9qV3IUb+2ihAOed7j3kp/gwxZm/kLvic4+VaKzgsrGaMa1vIAI4P8k/49P6mIlgwzPJq4dG3i7b+ka+NE0XXhyKGhpnf7zt3IbArlCZSkXRhmQQhCYtBCEIAEIQgD/9k="/>
          <p:cNvSpPr>
            <a:spLocks noChangeAspect="1" noChangeArrowheads="1"/>
          </p:cNvSpPr>
          <p:nvPr/>
        </p:nvSpPr>
        <p:spPr bwMode="auto">
          <a:xfrm>
            <a:off x="1679575" y="-990600"/>
            <a:ext cx="2057400" cy="2076450"/>
          </a:xfrm>
          <a:prstGeom prst="rect">
            <a:avLst/>
          </a:prstGeom>
          <a:noFill/>
          <a:ln w="9525">
            <a:noFill/>
            <a:miter lim="800000"/>
            <a:headEnd/>
            <a:tailEnd/>
          </a:ln>
        </p:spPr>
        <p:txBody>
          <a:bodyPr/>
          <a:lstStyle/>
          <a:p>
            <a:endParaRPr lang="en-US">
              <a:latin typeface="Gill Sans MT" pitchFamily="34" charset="0"/>
            </a:endParaRPr>
          </a:p>
        </p:txBody>
      </p:sp>
      <p:pic>
        <p:nvPicPr>
          <p:cNvPr id="12294" name="Picture 1" descr="C:\Users\Sumit\Desktop\Photo Work\5-pen-pc.jpg"/>
          <p:cNvPicPr>
            <a:picLocks noChangeAspect="1" noChangeArrowheads="1"/>
          </p:cNvPicPr>
          <p:nvPr/>
        </p:nvPicPr>
        <p:blipFill>
          <a:blip r:embed="rId3" cstate="print"/>
          <a:srcRect/>
          <a:stretch>
            <a:fillRect/>
          </a:stretch>
        </p:blipFill>
        <p:spPr bwMode="auto">
          <a:xfrm>
            <a:off x="6400800" y="1828800"/>
            <a:ext cx="3676650" cy="3714750"/>
          </a:xfrm>
          <a:prstGeom prst="rect">
            <a:avLst/>
          </a:prstGeom>
          <a:noFill/>
          <a:ln w="9525">
            <a:noFill/>
            <a:miter lim="800000"/>
            <a:headEnd/>
            <a:tailEnd/>
          </a:ln>
        </p:spPr>
      </p:pic>
    </p:spTree>
    <p:extLst>
      <p:ext uri="{BB962C8B-B14F-4D97-AF65-F5344CB8AC3E}">
        <p14:creationId xmlns:p14="http://schemas.microsoft.com/office/powerpoint/2010/main" val="29473710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11"/>
          <p:cNvSpPr>
            <a:spLocks noGrp="1"/>
          </p:cNvSpPr>
          <p:nvPr>
            <p:ph sz="half" idx="4294967295"/>
          </p:nvPr>
        </p:nvSpPr>
        <p:spPr>
          <a:xfrm>
            <a:off x="0" y="457200"/>
            <a:ext cx="5562600" cy="2667000"/>
          </a:xfrm>
        </p:spPr>
        <p:txBody>
          <a:bodyPr>
            <a:normAutofit fontScale="92500" lnSpcReduction="10000"/>
          </a:bodyPr>
          <a:lstStyle/>
          <a:p>
            <a:pPr eaLnBrk="1" hangingPunct="1"/>
            <a:endParaRPr lang="en-US" sz="1600" dirty="0">
              <a:latin typeface="Times New Roman" panose="02020603050405020304" pitchFamily="18" charset="0"/>
              <a:cs typeface="Times New Roman" panose="02020603050405020304" pitchFamily="18" charset="0"/>
            </a:endParaRPr>
          </a:p>
          <a:p>
            <a:pPr eaLnBrk="1" hangingPunct="1"/>
            <a:r>
              <a:rPr lang="en-US" sz="2600" dirty="0">
                <a:latin typeface="Times New Roman" panose="02020603050405020304" pitchFamily="18" charset="0"/>
                <a:cs typeface="Times New Roman" panose="02020603050405020304" pitchFamily="18" charset="0"/>
              </a:rPr>
              <a:t>This 'pen sort of instrument' produces both the monitor  as well as the keyboard on any flat surfaces from where you can carry out functions you would normally do on your desktop computer.</a:t>
            </a:r>
          </a:p>
          <a:p>
            <a:pPr eaLnBrk="1" hangingPunct="1">
              <a:buFont typeface="Wingdings 3" pitchFamily="18" charset="2"/>
              <a:buNone/>
            </a:pP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pic>
        <p:nvPicPr>
          <p:cNvPr id="13316" name="Picture 4" descr="http://www.mobilemag.com/wp-content/uploads/2009/05/image_24642_largeimagefile.jpg"/>
          <p:cNvPicPr>
            <a:picLocks noChangeAspect="1" noChangeArrowheads="1"/>
          </p:cNvPicPr>
          <p:nvPr/>
        </p:nvPicPr>
        <p:blipFill>
          <a:blip r:embed="rId3" cstate="print"/>
          <a:srcRect/>
          <a:stretch>
            <a:fillRect/>
          </a:stretch>
        </p:blipFill>
        <p:spPr bwMode="auto">
          <a:xfrm>
            <a:off x="3048000" y="2590800"/>
            <a:ext cx="5753100" cy="3657600"/>
          </a:xfrm>
          <a:prstGeom prst="rect">
            <a:avLst/>
          </a:prstGeom>
          <a:noFill/>
          <a:ln w="9525">
            <a:noFill/>
            <a:miter lim="800000"/>
            <a:headEnd/>
            <a:tailEnd/>
          </a:ln>
        </p:spPr>
      </p:pic>
    </p:spTree>
    <p:extLst>
      <p:ext uri="{BB962C8B-B14F-4D97-AF65-F5344CB8AC3E}">
        <p14:creationId xmlns:p14="http://schemas.microsoft.com/office/powerpoint/2010/main" val="11542469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p:cNvSpPr>
          <p:nvPr/>
        </p:nvSpPr>
        <p:spPr>
          <a:xfrm>
            <a:off x="1752600" y="1920876"/>
            <a:ext cx="6858000" cy="4403725"/>
          </a:xfrm>
          <a:prstGeom prst="rect">
            <a:avLst/>
          </a:prstGeom>
        </p:spPr>
        <p:txBody>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a:buFont typeface="Wingdings" charset="2"/>
              <a:buChar char="Ø"/>
            </a:pPr>
            <a:r>
              <a:rPr lang="en-US" sz="2600" dirty="0">
                <a:latin typeface="Times New Roman" panose="02020603050405020304" pitchFamily="18" charset="0"/>
                <a:cs typeface="Times New Roman" panose="02020603050405020304" pitchFamily="18" charset="0"/>
              </a:rPr>
              <a:t>A computer that utilizes an electronic pen (called a </a:t>
            </a:r>
            <a:r>
              <a:rPr lang="en-US" sz="2600" i="1" dirty="0">
                <a:latin typeface="Times New Roman" panose="02020603050405020304" pitchFamily="18" charset="0"/>
                <a:cs typeface="Times New Roman" panose="02020603050405020304" pitchFamily="18" charset="0"/>
              </a:rPr>
              <a:t>stylus</a:t>
            </a:r>
            <a:r>
              <a:rPr lang="en-US" sz="2600" dirty="0">
                <a:latin typeface="Times New Roman" panose="02020603050405020304" pitchFamily="18" charset="0"/>
                <a:cs typeface="Times New Roman" panose="02020603050405020304" pitchFamily="18" charset="0"/>
              </a:rPr>
              <a:t>) rather than a keyboard for input. Pen computers generally require special operating systems that support handwriting recognition so that users can write on the screen or on a tablet instead of typing on a keyboard. </a:t>
            </a:r>
          </a:p>
          <a:p>
            <a:pPr>
              <a:buFont typeface="Wingdings 3" pitchFamily="18" charset="2"/>
              <a:buNone/>
            </a:pPr>
            <a:endParaRPr lang="en-US" sz="2600" dirty="0">
              <a:latin typeface="Times New Roman" panose="02020603050405020304" pitchFamily="18" charset="0"/>
              <a:cs typeface="Times New Roman" panose="02020603050405020304" pitchFamily="18" charset="0"/>
            </a:endParaRPr>
          </a:p>
          <a:p>
            <a:pPr>
              <a:buFont typeface="Wingdings" charset="2"/>
              <a:buChar char="Ø"/>
            </a:pPr>
            <a:r>
              <a:rPr lang="en-US" sz="2600" dirty="0">
                <a:latin typeface="Times New Roman" panose="02020603050405020304" pitchFamily="18" charset="0"/>
                <a:cs typeface="Times New Roman" panose="02020603050405020304" pitchFamily="18" charset="0"/>
              </a:rPr>
              <a:t>Most pen computers are hand-held devices, which are too small for a full-size keyboard. </a:t>
            </a:r>
          </a:p>
          <a:p>
            <a:pPr>
              <a:buFont typeface="Wingdings 3" pitchFamily="18" charset="2"/>
              <a:buNone/>
            </a:pPr>
            <a:endParaRPr lang="en-US" sz="1600" dirty="0">
              <a:latin typeface="Times New Roman" pitchFamily="16" charset="0"/>
              <a:cs typeface="Times New Roman" pitchFamily="16" charset="0"/>
            </a:endParaRPr>
          </a:p>
        </p:txBody>
      </p:sp>
      <p:sp>
        <p:nvSpPr>
          <p:cNvPr id="6" name="Title 1"/>
          <p:cNvSpPr txBox="1">
            <a:spLocks/>
          </p:cNvSpPr>
          <p:nvPr/>
        </p:nvSpPr>
        <p:spPr>
          <a:xfrm>
            <a:off x="1447800" y="152400"/>
            <a:ext cx="8229600" cy="1143000"/>
          </a:xfrm>
          <a:prstGeom prst="rect">
            <a:avLst/>
          </a:prstGeom>
        </p:spPr>
        <p:txBody>
          <a:bodyPr>
            <a:normAutofit fontScale="97500" lnSpcReduction="10000"/>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dirty="0"/>
              <a:t/>
            </a:r>
            <a:br>
              <a:rPr lang="en-US" sz="2800" dirty="0"/>
            </a:br>
            <a:r>
              <a:rPr lang="en-US" sz="4800" dirty="0">
                <a:latin typeface="Times New Roman" pitchFamily="16" charset="0"/>
                <a:cs typeface="Times New Roman" pitchFamily="16" charset="0"/>
              </a:rPr>
              <a:t>Working Principle</a:t>
            </a:r>
            <a:endParaRPr lang="en-US" sz="2800" dirty="0">
              <a:latin typeface="Times New Roman" pitchFamily="16" charset="0"/>
              <a:cs typeface="Times New Roman" pitchFamily="16" charset="0"/>
            </a:endParaRPr>
          </a:p>
        </p:txBody>
      </p:sp>
    </p:spTree>
    <p:extLst>
      <p:ext uri="{BB962C8B-B14F-4D97-AF65-F5344CB8AC3E}">
        <p14:creationId xmlns:p14="http://schemas.microsoft.com/office/powerpoint/2010/main" val="2212457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371600" y="189158"/>
            <a:ext cx="8229600" cy="1143000"/>
          </a:xfrm>
        </p:spPr>
        <p:txBody>
          <a:bodyPr>
            <a:normAutofit fontScale="90000"/>
          </a:bodyPr>
          <a:lstStyle/>
          <a:p>
            <a:pPr algn="ctr" eaLnBrk="1" hangingPunct="1"/>
            <a:r>
              <a:rPr lang="en-US" sz="4800" dirty="0">
                <a:latin typeface="Times New Roman" pitchFamily="16" charset="0"/>
                <a:cs typeface="Times New Roman" pitchFamily="16" charset="0"/>
              </a:rPr>
              <a:t>P-ISM includes 5 functions</a:t>
            </a:r>
            <a:r>
              <a:rPr lang="en-US" sz="2800" dirty="0">
                <a:latin typeface="Times New Roman" pitchFamily="16" charset="0"/>
                <a:cs typeface="Times New Roman" pitchFamily="16" charset="0"/>
              </a:rPr>
              <a:t/>
            </a:r>
            <a:br>
              <a:rPr lang="en-US" sz="2800" dirty="0">
                <a:latin typeface="Times New Roman" pitchFamily="16" charset="0"/>
                <a:cs typeface="Times New Roman" pitchFamily="16" charset="0"/>
              </a:rPr>
            </a:br>
            <a:endParaRPr lang="en-US" sz="2800" dirty="0">
              <a:latin typeface="Times New Roman" pitchFamily="16" charset="0"/>
              <a:cs typeface="Times New Roman" pitchFamily="16" charset="0"/>
            </a:endParaRPr>
          </a:p>
        </p:txBody>
      </p:sp>
      <p:sp>
        <p:nvSpPr>
          <p:cNvPr id="15363" name="Content Placeholder 3"/>
          <p:cNvSpPr>
            <a:spLocks noGrp="1"/>
          </p:cNvSpPr>
          <p:nvPr>
            <p:ph sz="half" idx="1"/>
          </p:nvPr>
        </p:nvSpPr>
        <p:spPr>
          <a:xfrm>
            <a:off x="2074572" y="1816100"/>
            <a:ext cx="4038600" cy="4433888"/>
          </a:xfrm>
        </p:spPr>
        <p:txBody>
          <a:bodyPr>
            <a:normAutofit/>
          </a:bodyPr>
          <a:lstStyle/>
          <a:p>
            <a:pPr eaLnBrk="1" hangingPunct="1"/>
            <a:r>
              <a:rPr lang="en-US" sz="2000" dirty="0">
                <a:latin typeface="Times New Roman" pitchFamily="16" charset="0"/>
                <a:cs typeface="Times New Roman" pitchFamily="16" charset="0"/>
              </a:rPr>
              <a:t>CPU PEN</a:t>
            </a:r>
          </a:p>
          <a:p>
            <a:pPr eaLnBrk="1" hangingPunct="1">
              <a:buFont typeface="Wingdings 3" pitchFamily="18" charset="2"/>
              <a:buNone/>
            </a:pPr>
            <a:endParaRPr lang="en-US" sz="2000" dirty="0">
              <a:latin typeface="Times New Roman" pitchFamily="16" charset="0"/>
              <a:cs typeface="Times New Roman" pitchFamily="16" charset="0"/>
            </a:endParaRPr>
          </a:p>
          <a:p>
            <a:pPr eaLnBrk="1" hangingPunct="1"/>
            <a:r>
              <a:rPr lang="en-US" sz="2000" dirty="0">
                <a:latin typeface="Times New Roman" pitchFamily="16" charset="0"/>
                <a:cs typeface="Times New Roman" pitchFamily="16" charset="0"/>
              </a:rPr>
              <a:t>COMMUNICATION PEN</a:t>
            </a:r>
          </a:p>
          <a:p>
            <a:pPr eaLnBrk="1" hangingPunct="1">
              <a:buFont typeface="Wingdings 3" pitchFamily="18" charset="2"/>
              <a:buNone/>
            </a:pPr>
            <a:endParaRPr lang="en-US" sz="2000" dirty="0">
              <a:latin typeface="Times New Roman" pitchFamily="16" charset="0"/>
              <a:cs typeface="Times New Roman" pitchFamily="16" charset="0"/>
            </a:endParaRPr>
          </a:p>
          <a:p>
            <a:pPr eaLnBrk="1" hangingPunct="1"/>
            <a:r>
              <a:rPr lang="en-US" sz="2000" dirty="0">
                <a:latin typeface="Times New Roman" pitchFamily="16" charset="0"/>
                <a:cs typeface="Times New Roman" pitchFamily="16" charset="0"/>
              </a:rPr>
              <a:t>VISUAL OUTPUT</a:t>
            </a:r>
          </a:p>
          <a:p>
            <a:pPr eaLnBrk="1" hangingPunct="1"/>
            <a:endParaRPr lang="en-US" sz="2000" dirty="0">
              <a:latin typeface="Times New Roman" pitchFamily="16" charset="0"/>
              <a:cs typeface="Times New Roman" pitchFamily="16" charset="0"/>
            </a:endParaRPr>
          </a:p>
          <a:p>
            <a:pPr eaLnBrk="1" hangingPunct="1"/>
            <a:r>
              <a:rPr lang="en-US" sz="2000" dirty="0">
                <a:latin typeface="Times New Roman" pitchFamily="16" charset="0"/>
                <a:cs typeface="Times New Roman" pitchFamily="16" charset="0"/>
              </a:rPr>
              <a:t>VIRTUAL KEYBOARD</a:t>
            </a:r>
          </a:p>
          <a:p>
            <a:pPr eaLnBrk="1" hangingPunct="1"/>
            <a:endParaRPr lang="en-US" sz="2000" dirty="0">
              <a:latin typeface="Times New Roman" pitchFamily="16" charset="0"/>
              <a:cs typeface="Times New Roman" pitchFamily="16" charset="0"/>
            </a:endParaRPr>
          </a:p>
          <a:p>
            <a:pPr eaLnBrk="1" hangingPunct="1"/>
            <a:r>
              <a:rPr lang="en-US" sz="2000" dirty="0">
                <a:latin typeface="Times New Roman" pitchFamily="16" charset="0"/>
                <a:cs typeface="Times New Roman" pitchFamily="16" charset="0"/>
              </a:rPr>
              <a:t> CAMERA</a:t>
            </a:r>
          </a:p>
        </p:txBody>
      </p:sp>
      <p:pic>
        <p:nvPicPr>
          <p:cNvPr id="15364" name="Picture 1" descr="C:\Users\Sumit\Desktop\Photo Work\abc.jpg"/>
          <p:cNvPicPr>
            <a:picLocks noChangeAspect="1" noChangeArrowheads="1"/>
          </p:cNvPicPr>
          <p:nvPr/>
        </p:nvPicPr>
        <p:blipFill>
          <a:blip r:embed="rId3" cstate="print"/>
          <a:srcRect/>
          <a:stretch>
            <a:fillRect/>
          </a:stretch>
        </p:blipFill>
        <p:spPr bwMode="auto">
          <a:xfrm>
            <a:off x="5791200" y="1245047"/>
            <a:ext cx="4724400" cy="4497388"/>
          </a:xfrm>
          <a:prstGeom prst="rect">
            <a:avLst/>
          </a:prstGeom>
          <a:noFill/>
          <a:ln w="9525">
            <a:noFill/>
            <a:miter lim="800000"/>
            <a:headEnd/>
            <a:tailEnd/>
          </a:ln>
        </p:spPr>
      </p:pic>
    </p:spTree>
    <p:extLst>
      <p:ext uri="{BB962C8B-B14F-4D97-AF65-F5344CB8AC3E}">
        <p14:creationId xmlns:p14="http://schemas.microsoft.com/office/powerpoint/2010/main" val="32818169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496096" y="381000"/>
            <a:ext cx="8229600" cy="1295400"/>
          </a:xfrm>
        </p:spPr>
        <p:txBody>
          <a:bodyPr>
            <a:normAutofit/>
          </a:bodyPr>
          <a:lstStyle/>
          <a:p>
            <a:pPr algn="ctr" eaLnBrk="1" hangingPunct="1"/>
            <a:r>
              <a:rPr lang="en-US" sz="4800" dirty="0">
                <a:latin typeface="Times New Roman" pitchFamily="16" charset="0"/>
                <a:cs typeface="Times New Roman" pitchFamily="16" charset="0"/>
              </a:rPr>
              <a:t>Block diagram of P- ISM</a:t>
            </a:r>
            <a:endParaRPr lang="en-US" sz="4800" dirty="0"/>
          </a:p>
        </p:txBody>
      </p:sp>
      <p:pic>
        <p:nvPicPr>
          <p:cNvPr id="5" name="Picture 4" descr="http://hostfreeimages.info/wp-content/uploads/2012/11/pen.jpg"/>
          <p:cNvPicPr/>
          <p:nvPr/>
        </p:nvPicPr>
        <p:blipFill>
          <a:blip r:embed="rId3" cstate="print"/>
          <a:srcRect/>
          <a:stretch>
            <a:fillRect/>
          </a:stretch>
        </p:blipFill>
        <p:spPr bwMode="auto">
          <a:xfrm>
            <a:off x="2286000" y="1828800"/>
            <a:ext cx="7543800" cy="4724400"/>
          </a:xfrm>
          <a:prstGeom prst="rect">
            <a:avLst/>
          </a:prstGeom>
          <a:noFill/>
          <a:ln w="9525">
            <a:solidFill>
              <a:schemeClr val="tx1">
                <a:lumMod val="95000"/>
                <a:lumOff val="5000"/>
              </a:schemeClr>
            </a:solidFill>
            <a:miter lim="800000"/>
            <a:headEnd/>
            <a:tailEnd/>
          </a:ln>
        </p:spPr>
      </p:pic>
    </p:spTree>
    <p:extLst>
      <p:ext uri="{BB962C8B-B14F-4D97-AF65-F5344CB8AC3E}">
        <p14:creationId xmlns:p14="http://schemas.microsoft.com/office/powerpoint/2010/main" val="484070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7200"/>
            <a:ext cx="8229600" cy="1143000"/>
          </a:xfrm>
        </p:spPr>
        <p:txBody>
          <a:bodyPr>
            <a:normAutofit fontScale="90000"/>
          </a:bodyPr>
          <a:lstStyle/>
          <a:p>
            <a:pPr algn="ctr">
              <a:defRPr/>
            </a:pPr>
            <a:r>
              <a:rPr lang="en-US" sz="5300" dirty="0">
                <a:latin typeface="Times New Roman" pitchFamily="18" charset="0"/>
                <a:cs typeface="Times New Roman" pitchFamily="18" charset="0"/>
              </a:rPr>
              <a:t>CPU Pen </a:t>
            </a:r>
            <a:r>
              <a:rPr lang="en-US" dirty="0" smtClean="0"/>
              <a:t/>
            </a:r>
            <a:br>
              <a:rPr lang="en-US" dirty="0" smtClean="0"/>
            </a:br>
            <a:endParaRPr lang="en-US" dirty="0"/>
          </a:p>
        </p:txBody>
      </p:sp>
      <p:sp>
        <p:nvSpPr>
          <p:cNvPr id="4" name="Content Placeholder 3"/>
          <p:cNvSpPr>
            <a:spLocks noGrp="1"/>
          </p:cNvSpPr>
          <p:nvPr>
            <p:ph sz="half" idx="1"/>
          </p:nvPr>
        </p:nvSpPr>
        <p:spPr>
          <a:xfrm>
            <a:off x="1905000" y="1828801"/>
            <a:ext cx="3733800" cy="4435475"/>
          </a:xfrm>
        </p:spPr>
        <p:txBody>
          <a:bodyPr>
            <a:normAutofit/>
          </a:bodyPr>
          <a:lstStyle/>
          <a:p>
            <a:pPr marL="274320" indent="-274320">
              <a:buFont typeface="Wingdings 3"/>
              <a:buChar char=""/>
              <a:defRPr/>
            </a:pPr>
            <a:r>
              <a:rPr lang="en-US" sz="2000" dirty="0">
                <a:latin typeface="Times New Roman" pitchFamily="18" charset="0"/>
                <a:cs typeface="Times New Roman" pitchFamily="18" charset="0"/>
              </a:rPr>
              <a:t>The functionality of the CPU is done by </a:t>
            </a:r>
          </a:p>
          <a:p>
            <a:pPr marL="274320" indent="-274320">
              <a:buNone/>
              <a:defRPr/>
            </a:pPr>
            <a:r>
              <a:rPr lang="en-US" sz="2000" dirty="0">
                <a:latin typeface="Times New Roman" pitchFamily="18" charset="0"/>
                <a:cs typeface="Times New Roman" pitchFamily="18" charset="0"/>
              </a:rPr>
              <a:t>    one of the pen.</a:t>
            </a:r>
          </a:p>
          <a:p>
            <a:pPr marL="274320" indent="-274320">
              <a:buFont typeface="Wingdings 3"/>
              <a:buChar char=""/>
              <a:defRPr/>
            </a:pPr>
            <a:r>
              <a:rPr lang="en-US" sz="2000" dirty="0">
                <a:latin typeface="Times New Roman" pitchFamily="18" charset="0"/>
                <a:cs typeface="Times New Roman" pitchFamily="18" charset="0"/>
              </a:rPr>
              <a:t>It is also known as computing engine.</a:t>
            </a:r>
          </a:p>
          <a:p>
            <a:pPr marL="274320" indent="-274320">
              <a:buFont typeface="Wingdings 3"/>
              <a:buChar char=""/>
              <a:defRPr/>
            </a:pPr>
            <a:r>
              <a:rPr lang="en-US" sz="2000" dirty="0">
                <a:latin typeface="Times New Roman" pitchFamily="18" charset="0"/>
                <a:cs typeface="Times New Roman" pitchFamily="18" charset="0"/>
              </a:rPr>
              <a:t>Dual Core processor</a:t>
            </a:r>
          </a:p>
          <a:p>
            <a:pPr marL="274320" indent="-274320">
              <a:buNone/>
              <a:defRPr/>
            </a:pPr>
            <a:r>
              <a:rPr lang="en-US" sz="2000" dirty="0">
                <a:latin typeface="Times New Roman" pitchFamily="18" charset="0"/>
                <a:cs typeface="Times New Roman" pitchFamily="18" charset="0"/>
              </a:rPr>
              <a:t>    is used.</a:t>
            </a:r>
          </a:p>
          <a:p>
            <a:pPr marL="274320" indent="-274320">
              <a:buFont typeface="Wingdings 3"/>
              <a:buChar char=""/>
              <a:defRPr/>
            </a:pPr>
            <a:r>
              <a:rPr lang="en-US" sz="2000" dirty="0">
                <a:latin typeface="Times New Roman" pitchFamily="18" charset="0"/>
                <a:cs typeface="Times New Roman" pitchFamily="18" charset="0"/>
              </a:rPr>
              <a:t>Works with windows operating system.</a:t>
            </a:r>
          </a:p>
          <a:p>
            <a:pPr marL="274320" indent="-274320">
              <a:buNone/>
              <a:defRPr/>
            </a:pP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pic>
        <p:nvPicPr>
          <p:cNvPr id="17412" name="Content Placeholder 7" descr="cpupen1.jpg"/>
          <p:cNvPicPr>
            <a:picLocks noGrp="1" noChangeAspect="1"/>
          </p:cNvPicPr>
          <p:nvPr>
            <p:ph sz="half" idx="2"/>
          </p:nvPr>
        </p:nvPicPr>
        <p:blipFill>
          <a:blip r:embed="rId2" cstate="print"/>
          <a:srcRect/>
          <a:stretch>
            <a:fillRect/>
          </a:stretch>
        </p:blipFill>
        <p:spPr>
          <a:xfrm>
            <a:off x="6248400" y="1981201"/>
            <a:ext cx="3810000" cy="3641725"/>
          </a:xfrm>
        </p:spPr>
      </p:pic>
    </p:spTree>
    <p:extLst>
      <p:ext uri="{BB962C8B-B14F-4D97-AF65-F5344CB8AC3E}">
        <p14:creationId xmlns:p14="http://schemas.microsoft.com/office/powerpoint/2010/main" val="178353739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heme1" id="{616E853D-3CFF-44D4-BEBD-3389ED1CF099}" vid="{CD8B9FB7-C740-4CC4-AB71-D810E8366D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515</TotalTime>
  <Words>836</Words>
  <Application>Microsoft Office PowerPoint</Application>
  <PresentationFormat>Widescreen</PresentationFormat>
  <Paragraphs>159</Paragraphs>
  <Slides>22</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Gill Sans MT</vt:lpstr>
      <vt:lpstr>Times New Roman</vt:lpstr>
      <vt:lpstr>Trebuchet MS</vt:lpstr>
      <vt:lpstr>Wingdings</vt:lpstr>
      <vt:lpstr>Wingdings 3</vt:lpstr>
      <vt:lpstr>Theme1</vt:lpstr>
      <vt:lpstr>PROF. RAM MEGHE INSTITUTE OF TECHNOLOGY AND RESEARCH BADNERA, AMRAVATI       A PRESENTATION ON  “Job Recommendation Based on Job Profile Clustering and Job Seeker Behavior”  </vt:lpstr>
      <vt:lpstr>Table of contents</vt:lpstr>
      <vt:lpstr>History</vt:lpstr>
      <vt:lpstr>Introduction</vt:lpstr>
      <vt:lpstr>PowerPoint Presentation</vt:lpstr>
      <vt:lpstr>PowerPoint Presentation</vt:lpstr>
      <vt:lpstr>P-ISM includes 5 functions </vt:lpstr>
      <vt:lpstr>Block diagram of P- ISM</vt:lpstr>
      <vt:lpstr>CPU Pen  </vt:lpstr>
      <vt:lpstr>Communication Pen </vt:lpstr>
      <vt:lpstr>LED Projector </vt:lpstr>
      <vt:lpstr>Virtual Keyboard</vt:lpstr>
      <vt:lpstr>Digital Camera</vt:lpstr>
      <vt:lpstr>Battery</vt:lpstr>
      <vt:lpstr>How it takes input</vt:lpstr>
      <vt:lpstr>Connectivity 802.11B/G and Bluetooth</vt:lpstr>
      <vt:lpstr>Merits</vt:lpstr>
      <vt:lpstr>Demerits</vt:lpstr>
      <vt:lpstr>Applications</vt:lpstr>
      <vt:lpstr>PowerPoint Presentation</vt:lpstr>
      <vt:lpstr>REFERENCES</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 RAM MEGHE INSTITUTE OF TECHNOLOGY AND RESEARCH BADNERA, AMRAVATI       A SEMINAR ON  “5 PEN PC TECHNOLOGY”  </dc:title>
  <dc:creator>VaibhavDharmik</dc:creator>
  <cp:lastModifiedBy>VaibhavDharmik</cp:lastModifiedBy>
  <cp:revision>12</cp:revision>
  <dcterms:created xsi:type="dcterms:W3CDTF">2022-05-26T03:47:43Z</dcterms:created>
  <dcterms:modified xsi:type="dcterms:W3CDTF">2022-05-26T12:23:36Z</dcterms:modified>
</cp:coreProperties>
</file>