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9" r:id="rId12"/>
    <p:sldId id="278" r:id="rId13"/>
    <p:sldId id="270" r:id="rId14"/>
    <p:sldId id="271" r:id="rId15"/>
    <p:sldId id="272" r:id="rId16"/>
    <p:sldId id="279" r:id="rId17"/>
    <p:sldId id="280" r:id="rId18"/>
    <p:sldId id="281" r:id="rId19"/>
    <p:sldId id="273" r:id="rId20"/>
    <p:sldId id="274" r:id="rId21"/>
    <p:sldId id="275" r:id="rId22"/>
    <p:sldId id="282"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91" autoAdjust="0"/>
  </p:normalViewPr>
  <p:slideViewPr>
    <p:cSldViewPr snapToGrid="0">
      <p:cViewPr>
        <p:scale>
          <a:sx n="69" d="100"/>
          <a:sy n="69" d="100"/>
        </p:scale>
        <p:origin x="75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70BE0-BF05-4CF0-9DB8-666FF0CBBF8A}" type="datetimeFigureOut">
              <a:rPr lang="en-IN" smtClean="0"/>
              <a:t>29-05-2022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915DDE-66B2-4F0E-8C54-4E77005994AB}" type="slidenum">
              <a:rPr lang="en-IN" smtClean="0"/>
              <a:t>‹#›</a:t>
            </a:fld>
            <a:endParaRPr lang="en-IN"/>
          </a:p>
        </p:txBody>
      </p:sp>
    </p:spTree>
    <p:extLst>
      <p:ext uri="{BB962C8B-B14F-4D97-AF65-F5344CB8AC3E}">
        <p14:creationId xmlns:p14="http://schemas.microsoft.com/office/powerpoint/2010/main" val="160938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A915DDE-66B2-4F0E-8C54-4E77005994AB}" type="slidenum">
              <a:rPr lang="en-IN" smtClean="0"/>
              <a:t>1</a:t>
            </a:fld>
            <a:endParaRPr lang="en-IN"/>
          </a:p>
        </p:txBody>
      </p:sp>
    </p:spTree>
    <p:extLst>
      <p:ext uri="{BB962C8B-B14F-4D97-AF65-F5344CB8AC3E}">
        <p14:creationId xmlns:p14="http://schemas.microsoft.com/office/powerpoint/2010/main" val="2034839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48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696767-B766-4221-A32D-ED1D76AC1CD2}" type="slidenum">
              <a:rPr lang="en-US" smtClean="0"/>
              <a:pPr fontAlgn="base">
                <a:spcBef>
                  <a:spcPct val="0"/>
                </a:spcBef>
                <a:spcAft>
                  <a:spcPct val="0"/>
                </a:spcAft>
                <a:defRPr/>
              </a:pPr>
              <a:t>4</a:t>
            </a:fld>
            <a:endParaRPr lang="en-US"/>
          </a:p>
        </p:txBody>
      </p:sp>
    </p:spTree>
    <p:extLst>
      <p:ext uri="{BB962C8B-B14F-4D97-AF65-F5344CB8AC3E}">
        <p14:creationId xmlns:p14="http://schemas.microsoft.com/office/powerpoint/2010/main" val="140327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CA1EE3-6E71-4B97-A63B-C21832C5217F}" type="slidenum">
              <a:rPr lang="en-US" smtClean="0"/>
              <a:pPr fontAlgn="base">
                <a:spcBef>
                  <a:spcPct val="0"/>
                </a:spcBef>
                <a:spcAft>
                  <a:spcPct val="0"/>
                </a:spcAft>
                <a:defRPr/>
              </a:pPr>
              <a:t>5</a:t>
            </a:fld>
            <a:endParaRPr lang="en-US"/>
          </a:p>
        </p:txBody>
      </p:sp>
    </p:spTree>
    <p:extLst>
      <p:ext uri="{BB962C8B-B14F-4D97-AF65-F5344CB8AC3E}">
        <p14:creationId xmlns:p14="http://schemas.microsoft.com/office/powerpoint/2010/main" val="2807221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04AAA7-3657-484A-8559-E5D87831BDE7}" type="slidenum">
              <a:rPr lang="en-US" smtClean="0"/>
              <a:pPr fontAlgn="base">
                <a:spcBef>
                  <a:spcPct val="0"/>
                </a:spcBef>
                <a:spcAft>
                  <a:spcPct val="0"/>
                </a:spcAft>
                <a:defRPr/>
              </a:pPr>
              <a:t>7</a:t>
            </a:fld>
            <a:endParaRPr lang="en-US"/>
          </a:p>
        </p:txBody>
      </p:sp>
    </p:spTree>
    <p:extLst>
      <p:ext uri="{BB962C8B-B14F-4D97-AF65-F5344CB8AC3E}">
        <p14:creationId xmlns:p14="http://schemas.microsoft.com/office/powerpoint/2010/main" val="1625300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7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A7D205-30C2-452B-A113-5EF4FCFD6DC3}" type="slidenum">
              <a:rPr lang="en-US" smtClean="0"/>
              <a:pPr fontAlgn="base">
                <a:spcBef>
                  <a:spcPct val="0"/>
                </a:spcBef>
                <a:spcAft>
                  <a:spcPct val="0"/>
                </a:spcAft>
                <a:defRPr/>
              </a:pPr>
              <a:t>8</a:t>
            </a:fld>
            <a:endParaRPr lang="en-US"/>
          </a:p>
        </p:txBody>
      </p:sp>
    </p:spTree>
    <p:extLst>
      <p:ext uri="{BB962C8B-B14F-4D97-AF65-F5344CB8AC3E}">
        <p14:creationId xmlns:p14="http://schemas.microsoft.com/office/powerpoint/2010/main" val="2199486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CA7640D-A6D7-4B19-B2A7-7854DA08DB0D}" type="slidenum">
              <a:rPr lang="en-US" smtClean="0"/>
              <a:pPr fontAlgn="base">
                <a:spcBef>
                  <a:spcPct val="0"/>
                </a:spcBef>
                <a:spcAft>
                  <a:spcPct val="0"/>
                </a:spcAft>
                <a:defRPr/>
              </a:pPr>
              <a:t>11</a:t>
            </a:fld>
            <a:endParaRPr lang="en-US"/>
          </a:p>
        </p:txBody>
      </p:sp>
    </p:spTree>
    <p:extLst>
      <p:ext uri="{BB962C8B-B14F-4D97-AF65-F5344CB8AC3E}">
        <p14:creationId xmlns:p14="http://schemas.microsoft.com/office/powerpoint/2010/main" val="3571002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94228DC-B8C6-4FF8-9C77-903BC1BE559B}" type="slidenum">
              <a:rPr lang="en-US" smtClean="0"/>
              <a:pPr fontAlgn="base">
                <a:spcBef>
                  <a:spcPct val="0"/>
                </a:spcBef>
                <a:spcAft>
                  <a:spcPct val="0"/>
                </a:spcAft>
                <a:defRPr/>
              </a:pPr>
              <a:t>15</a:t>
            </a:fld>
            <a:endParaRPr lang="en-US"/>
          </a:p>
        </p:txBody>
      </p:sp>
    </p:spTree>
    <p:extLst>
      <p:ext uri="{BB962C8B-B14F-4D97-AF65-F5344CB8AC3E}">
        <p14:creationId xmlns:p14="http://schemas.microsoft.com/office/powerpoint/2010/main" val="1602261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D9C4FB-8EA7-429B-BBEB-9D0CEB3C852E}" type="slidenum">
              <a:rPr lang="en-US" smtClean="0"/>
              <a:pPr fontAlgn="base">
                <a:spcBef>
                  <a:spcPct val="0"/>
                </a:spcBef>
                <a:spcAft>
                  <a:spcPct val="0"/>
                </a:spcAft>
                <a:defRPr/>
              </a:pPr>
              <a:t>21</a:t>
            </a:fld>
            <a:endParaRPr lang="en-US"/>
          </a:p>
        </p:txBody>
      </p:sp>
    </p:spTree>
    <p:extLst>
      <p:ext uri="{BB962C8B-B14F-4D97-AF65-F5344CB8AC3E}">
        <p14:creationId xmlns:p14="http://schemas.microsoft.com/office/powerpoint/2010/main" val="849774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744431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239744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
        <p:nvSpPr>
          <p:cNvPr id="24" name="TextBox 23"/>
          <p:cNvSpPr txBox="1"/>
          <p:nvPr/>
        </p:nvSpPr>
        <p:spPr>
          <a:xfrm>
            <a:off x="541871" y="790378"/>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1224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1946678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
        <p:nvSpPr>
          <p:cNvPr id="24" name="TextBox 23"/>
          <p:cNvSpPr txBox="1"/>
          <p:nvPr/>
        </p:nvSpPr>
        <p:spPr>
          <a:xfrm>
            <a:off x="541871" y="790378"/>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438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714195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2010281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733421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1303785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FA8481-49B5-4554-8783-D82DF5D35915}" type="datetimeFigureOut">
              <a:rPr lang="en-IN" smtClean="0"/>
              <a:t>29-05-2022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4143449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FA8481-49B5-4554-8783-D82DF5D35915}"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817655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FA8481-49B5-4554-8783-D82DF5D35915}" type="datetimeFigureOut">
              <a:rPr lang="en-IN" smtClean="0"/>
              <a:t>29-05-2022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649893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FA8481-49B5-4554-8783-D82DF5D35915}" type="datetimeFigureOut">
              <a:rPr lang="en-IN" smtClean="0"/>
              <a:t>29-05-2022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657897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FA8481-49B5-4554-8783-D82DF5D35915}" type="datetimeFigureOut">
              <a:rPr lang="en-IN" smtClean="0"/>
              <a:t>29-05-2022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389401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2FA8481-49B5-4554-8783-D82DF5D35915}" type="datetimeFigureOut">
              <a:rPr lang="en-IN" smtClean="0"/>
              <a:t>29-05-2022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56509-01DD-4815-AFDA-BF4E4196757D}" type="slidenum">
              <a:rPr lang="en-IN" smtClean="0"/>
              <a:t>‹#›</a:t>
            </a:fld>
            <a:endParaRPr lang="en-IN"/>
          </a:p>
        </p:txBody>
      </p:sp>
    </p:spTree>
    <p:extLst>
      <p:ext uri="{BB962C8B-B14F-4D97-AF65-F5344CB8AC3E}">
        <p14:creationId xmlns:p14="http://schemas.microsoft.com/office/powerpoint/2010/main" val="1634188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56509-01DD-4815-AFDA-BF4E4196757D}" type="slidenum">
              <a:rPr lang="en-IN" smtClean="0"/>
              <a:t>‹#›</a:t>
            </a:fld>
            <a:endParaRPr lang="en-IN"/>
          </a:p>
        </p:txBody>
      </p:sp>
      <p:sp>
        <p:nvSpPr>
          <p:cNvPr id="5" name="Date Placeholder 4"/>
          <p:cNvSpPr>
            <a:spLocks noGrp="1"/>
          </p:cNvSpPr>
          <p:nvPr>
            <p:ph type="dt" sz="half" idx="10"/>
          </p:nvPr>
        </p:nvSpPr>
        <p:spPr/>
        <p:txBody>
          <a:bodyPr/>
          <a:lstStyle/>
          <a:p>
            <a:fld id="{32FA8481-49B5-4554-8783-D82DF5D35915}" type="datetimeFigureOut">
              <a:rPr lang="en-IN" smtClean="0"/>
              <a:t>29-05-2022</a:t>
            </a:fld>
            <a:endParaRPr lang="en-IN"/>
          </a:p>
        </p:txBody>
      </p:sp>
    </p:spTree>
    <p:extLst>
      <p:ext uri="{BB962C8B-B14F-4D97-AF65-F5344CB8AC3E}">
        <p14:creationId xmlns:p14="http://schemas.microsoft.com/office/powerpoint/2010/main" val="1972270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675">
                <a:solidFill>
                  <a:schemeClr val="tx1">
                    <a:tint val="75000"/>
                  </a:schemeClr>
                </a:solidFill>
              </a:defRPr>
            </a:lvl1pPr>
          </a:lstStyle>
          <a:p>
            <a:fld id="{32FA8481-49B5-4554-8783-D82DF5D35915}" type="datetimeFigureOut">
              <a:rPr lang="en-IN" smtClean="0"/>
              <a:t>29-05-2022</a:t>
            </a:fld>
            <a:endParaRPr lang="en-IN"/>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675">
                <a:solidFill>
                  <a:schemeClr val="accent1"/>
                </a:solidFill>
              </a:defRPr>
            </a:lvl1pPr>
          </a:lstStyle>
          <a:p>
            <a:fld id="{1D256509-01DD-4815-AFDA-BF4E4196757D}" type="slidenum">
              <a:rPr lang="en-IN" smtClean="0"/>
              <a:t>‹#›</a:t>
            </a:fld>
            <a:endParaRPr lang="en-IN"/>
          </a:p>
        </p:txBody>
      </p:sp>
    </p:spTree>
    <p:extLst>
      <p:ext uri="{BB962C8B-B14F-4D97-AF65-F5344CB8AC3E}">
        <p14:creationId xmlns:p14="http://schemas.microsoft.com/office/powerpoint/2010/main" val="27673351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gif"/><Relationship Id="rId1" Type="http://schemas.microsoft.com/office/2007/relationships/media" Target="../media/media1.gif"/><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78611" y="527320"/>
            <a:ext cx="6447501" cy="990600"/>
          </a:xfrm>
        </p:spPr>
        <p:txBody>
          <a:bodyPr>
            <a:normAutofit fontScale="90000"/>
          </a:bodyPr>
          <a:lstStyle/>
          <a:p>
            <a:pPr algn="ctr"/>
            <a:r>
              <a:rPr lang="en-US" sz="1800" b="1" dirty="0">
                <a:latin typeface="Times New Roman" panose="02020603050405020304" pitchFamily="18" charset="0"/>
                <a:cs typeface="Times New Roman" panose="02020603050405020304" pitchFamily="18" charset="0"/>
              </a:rPr>
              <a:t>PROF. RAM MEGHE INSTITUTE OF TECHNOLOGY AND RESEARCH BADNERA, AMRAVATI</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 PRESENTATION ON</a:t>
            </a:r>
            <a:br>
              <a:rPr lang="en-US" sz="1800" dirty="0">
                <a:latin typeface="Times New Roman" panose="02020603050405020304" pitchFamily="18" charset="0"/>
                <a:cs typeface="Times New Roman" panose="02020603050405020304" pitchFamily="18" charset="0"/>
              </a:rPr>
            </a:b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1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1800" b="1" dirty="0">
                <a:solidFill>
                  <a:schemeClr val="tx1">
                    <a:lumMod val="95000"/>
                    <a:lumOff val="5000"/>
                  </a:schemeClr>
                </a:solidFill>
              </a:rPr>
              <a:t>Job Recommendation Based on Job Profile Clustering and Job Seeker Behavior</a:t>
            </a: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sz="18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1500" b="1" dirty="0">
                <a:latin typeface="Times New Roman" panose="02020603050405020304" pitchFamily="18" charset="0"/>
                <a:cs typeface="Times New Roman" panose="02020603050405020304" pitchFamily="18" charset="0"/>
              </a:rPr>
              <a:t/>
            </a:r>
            <a:br>
              <a:rPr lang="en-US" sz="1500" b="1" dirty="0">
                <a:latin typeface="Times New Roman" panose="02020603050405020304" pitchFamily="18" charset="0"/>
                <a:cs typeface="Times New Roman" panose="02020603050405020304" pitchFamily="18" charset="0"/>
              </a:rPr>
            </a:br>
            <a:endParaRPr lang="en-IN" sz="15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71096" y="1213686"/>
            <a:ext cx="1062530" cy="1042944"/>
          </a:xfrm>
        </p:spPr>
      </p:pic>
      <p:sp>
        <p:nvSpPr>
          <p:cNvPr id="7" name="Rectangle 6"/>
          <p:cNvSpPr/>
          <p:nvPr/>
        </p:nvSpPr>
        <p:spPr>
          <a:xfrm>
            <a:off x="4128980" y="5082182"/>
            <a:ext cx="5292436" cy="1477328"/>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VAIBHAV SANJAYRAO DHARMIK</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SANKET RAMBHAU GULHANE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DEVENDRA BABASAHEB TALHANDE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GIRISH SUDAKAR SAWSUNDAR</a:t>
            </a:r>
          </a:p>
          <a:p>
            <a:endParaRPr lang="en-IN" dirty="0">
              <a:latin typeface="Times New Roman" panose="02020603050405020304" pitchFamily="18" charset="0"/>
              <a:cs typeface="Times New Roman" panose="02020603050405020304" pitchFamily="18" charset="0"/>
            </a:endParaRPr>
          </a:p>
        </p:txBody>
      </p:sp>
      <p:sp>
        <p:nvSpPr>
          <p:cNvPr id="8" name="Rectangle 7"/>
          <p:cNvSpPr/>
          <p:nvPr/>
        </p:nvSpPr>
        <p:spPr>
          <a:xfrm>
            <a:off x="3616361" y="3881853"/>
            <a:ext cx="4572000" cy="1200329"/>
          </a:xfrm>
          <a:prstGeom prst="rect">
            <a:avLst/>
          </a:prstGeom>
        </p:spPr>
        <p:txBody>
          <a:bodyPr>
            <a:spAutoFit/>
          </a:bodyPr>
          <a:lstStyle/>
          <a:p>
            <a:pPr algn="ctr"/>
            <a:r>
              <a:rPr lang="en-US" dirty="0">
                <a:solidFill>
                  <a:schemeClr val="accent1"/>
                </a:solidFill>
                <a:latin typeface="Times New Roman" panose="02020603050405020304" pitchFamily="18" charset="0"/>
                <a:cs typeface="Times New Roman" panose="02020603050405020304" pitchFamily="18" charset="0"/>
              </a:rPr>
              <a:t>GUIDED BY</a:t>
            </a:r>
            <a:br>
              <a:rPr lang="en-US" dirty="0">
                <a:solidFill>
                  <a:schemeClr val="accent1"/>
                </a:solidFill>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DR. V. H. DESHMUKH</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IN" dirty="0"/>
          </a:p>
        </p:txBody>
      </p:sp>
      <p:sp>
        <p:nvSpPr>
          <p:cNvPr id="10" name="Rectangle 9"/>
          <p:cNvSpPr/>
          <p:nvPr/>
        </p:nvSpPr>
        <p:spPr>
          <a:xfrm>
            <a:off x="586573" y="5356745"/>
            <a:ext cx="4572001" cy="646331"/>
          </a:xfrm>
          <a:prstGeom prst="rect">
            <a:avLst/>
          </a:prstGeom>
        </p:spPr>
        <p:txBody>
          <a:bodyPr>
            <a:spAutoFit/>
          </a:bodyPr>
          <a:lstStyle/>
          <a:p>
            <a:pPr algn="ctr"/>
            <a:r>
              <a:rPr lang="en-US" dirty="0">
                <a:solidFill>
                  <a:schemeClr val="accent1"/>
                </a:solidFill>
                <a:latin typeface="Times New Roman" panose="02020603050405020304" pitchFamily="18" charset="0"/>
                <a:cs typeface="Times New Roman" panose="02020603050405020304" pitchFamily="18" charset="0"/>
              </a:rPr>
              <a:t>PRESENTED BY</a:t>
            </a:r>
          </a:p>
          <a:p>
            <a:pPr algn="ctr"/>
            <a:r>
              <a:rPr lang="en-US" dirty="0">
                <a:latin typeface="Times New Roman" panose="02020603050405020304" pitchFamily="18" charset="0"/>
                <a:cs typeface="Times New Roman" panose="02020603050405020304" pitchFamily="18" charset="0"/>
              </a:rPr>
              <a:t>C11 BATCH</a:t>
            </a:r>
          </a:p>
        </p:txBody>
      </p:sp>
      <p:sp>
        <p:nvSpPr>
          <p:cNvPr id="11" name="TextBox 10"/>
          <p:cNvSpPr txBox="1"/>
          <p:nvPr/>
        </p:nvSpPr>
        <p:spPr>
          <a:xfrm>
            <a:off x="9919855" y="6192982"/>
            <a:ext cx="1244251" cy="369332"/>
          </a:xfrm>
          <a:prstGeom prst="rect">
            <a:avLst/>
          </a:prstGeom>
          <a:noFill/>
        </p:spPr>
        <p:txBody>
          <a:bodyPr wrap="none" rtlCol="0">
            <a:spAutoFit/>
          </a:bodyPr>
          <a:lstStyle/>
          <a:p>
            <a:r>
              <a:rPr lang="en-US" dirty="0"/>
              <a:t>2021-2022</a:t>
            </a:r>
            <a:endParaRPr lang="en-IN" dirty="0"/>
          </a:p>
        </p:txBody>
      </p:sp>
    </p:spTree>
    <p:extLst>
      <p:ext uri="{BB962C8B-B14F-4D97-AF65-F5344CB8AC3E}">
        <p14:creationId xmlns:p14="http://schemas.microsoft.com/office/powerpoint/2010/main" val="7417012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BA1B326-3B70-67AA-16BE-42A037D84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2273" y="3444271"/>
            <a:ext cx="5554600" cy="2133600"/>
          </a:xfrm>
          <a:prstGeom prst="rect">
            <a:avLst/>
          </a:prstGeom>
        </p:spPr>
      </p:pic>
      <p:sp>
        <p:nvSpPr>
          <p:cNvPr id="5" name="Rectangle 4"/>
          <p:cNvSpPr/>
          <p:nvPr/>
        </p:nvSpPr>
        <p:spPr>
          <a:xfrm>
            <a:off x="651164" y="1309852"/>
            <a:ext cx="8437419" cy="1938992"/>
          </a:xfrm>
          <a:prstGeom prst="rect">
            <a:avLst/>
          </a:prstGeom>
        </p:spPr>
        <p:txBody>
          <a:bodyPr wrap="square">
            <a:spAutoFit/>
          </a:bodyPr>
          <a:lstStyle/>
          <a:p>
            <a:pPr marL="342900" indent="-342900" algn="just">
              <a:lnSpc>
                <a:spcPct val="150000"/>
              </a:lnSpc>
              <a:buClr>
                <a:schemeClr val="accent1">
                  <a:lumMod val="75000"/>
                </a:schemeClr>
              </a:buClr>
              <a:buSzPct val="80000"/>
              <a:buFontTx/>
              <a:buChar char="►"/>
            </a:pPr>
            <a:r>
              <a:rPr lang="en-US" sz="2000" dirty="0">
                <a:latin typeface="Times New Roman" panose="02020603050405020304" pitchFamily="18" charset="0"/>
                <a:cs typeface="Times New Roman" panose="02020603050405020304" pitchFamily="18" charset="0"/>
              </a:rPr>
              <a:t>Database Connectivity to JAVA </a:t>
            </a:r>
            <a:r>
              <a:rPr lang="en-US" sz="2000" dirty="0" smtClean="0">
                <a:latin typeface="Times New Roman" panose="02020603050405020304" pitchFamily="18" charset="0"/>
                <a:cs typeface="Times New Roman" panose="02020603050405020304" pitchFamily="18" charset="0"/>
              </a:rPr>
              <a:t>Application</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Web Scrapping</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User’s </a:t>
            </a:r>
            <a:r>
              <a:rPr lang="en-US" sz="2000" dirty="0">
                <a:latin typeface="Times New Roman" panose="02020603050405020304" pitchFamily="18" charset="0"/>
                <a:cs typeface="Times New Roman" panose="02020603050405020304" pitchFamily="18" charset="0"/>
              </a:rPr>
              <a:t>Data / Job’s </a:t>
            </a:r>
            <a:r>
              <a:rPr lang="en-US" sz="2000" dirty="0" smtClean="0">
                <a:latin typeface="Times New Roman" panose="02020603050405020304" pitchFamily="18" charset="0"/>
                <a:cs typeface="Times New Roman" panose="02020603050405020304" pitchFamily="18" charset="0"/>
              </a:rPr>
              <a:t>Comparison </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K-Means </a:t>
            </a:r>
            <a:r>
              <a:rPr lang="en-US" sz="2000" dirty="0">
                <a:latin typeface="Times New Roman" panose="02020603050405020304" pitchFamily="18" charset="0"/>
                <a:cs typeface="Times New Roman" panose="02020603050405020304" pitchFamily="18" charset="0"/>
              </a:rPr>
              <a:t>Clustering Algorithm for Segmentation: </a:t>
            </a:r>
          </a:p>
        </p:txBody>
      </p:sp>
      <p:sp>
        <p:nvSpPr>
          <p:cNvPr id="6" name="Title 1"/>
          <p:cNvSpPr txBox="1">
            <a:spLocks/>
          </p:cNvSpPr>
          <p:nvPr/>
        </p:nvSpPr>
        <p:spPr>
          <a:xfrm>
            <a:off x="1982273" y="276225"/>
            <a:ext cx="8229600" cy="838200"/>
          </a:xfrm>
          <a:prstGeom prst="rect">
            <a:avLst/>
          </a:prstGeom>
        </p:spPr>
        <p:txBody>
          <a:bodyPr>
            <a:norm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latin typeface="Times New Roman" pitchFamily="16" charset="0"/>
                <a:cs typeface="Times New Roman" pitchFamily="16" charset="0"/>
              </a:rPr>
              <a:t>Implementation</a:t>
            </a:r>
            <a:endParaRPr lang="en-US" sz="4800" dirty="0">
              <a:latin typeface="Times New Roman" pitchFamily="16" charset="0"/>
              <a:cs typeface="Times New Roman" pitchFamily="16" charset="0"/>
            </a:endParaRPr>
          </a:p>
        </p:txBody>
      </p:sp>
    </p:spTree>
    <p:extLst>
      <p:ext uri="{BB962C8B-B14F-4D97-AF65-F5344CB8AC3E}">
        <p14:creationId xmlns:p14="http://schemas.microsoft.com/office/powerpoint/2010/main" val="1112541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6C4F2E-C0F8-675F-CD31-A3CF3007E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870" y="840443"/>
            <a:ext cx="8019737" cy="4781550"/>
          </a:xfrm>
          <a:prstGeom prst="rect">
            <a:avLst/>
          </a:prstGeom>
        </p:spPr>
      </p:pic>
      <p:sp>
        <p:nvSpPr>
          <p:cNvPr id="4" name="TextBox 3">
            <a:extLst>
              <a:ext uri="{FF2B5EF4-FFF2-40B4-BE49-F238E27FC236}">
                <a16:creationId xmlns:a16="http://schemas.microsoft.com/office/drawing/2014/main" id="{7AFC352C-A768-C2CB-148B-ACE889D0D983}"/>
              </a:ext>
            </a:extLst>
          </p:cNvPr>
          <p:cNvSpPr txBox="1"/>
          <p:nvPr/>
        </p:nvSpPr>
        <p:spPr>
          <a:xfrm>
            <a:off x="968452" y="5621993"/>
            <a:ext cx="8274571" cy="458074"/>
          </a:xfrm>
          <a:prstGeom prst="rect">
            <a:avLst/>
          </a:prstGeom>
          <a:noFill/>
        </p:spPr>
        <p:txBody>
          <a:bodyPr wrap="square" rtlCol="0">
            <a:spAutoFit/>
          </a:bodyPr>
          <a:lstStyle/>
          <a:p>
            <a:pPr algn="ctr">
              <a:lnSpc>
                <a:spcPct val="150000"/>
              </a:lnSpc>
            </a:pPr>
            <a:r>
              <a:rPr lang="en-US" dirty="0">
                <a:latin typeface="Times New Roman" panose="02020603050405020304" pitchFamily="18" charset="0"/>
                <a:cs typeface="Times New Roman" panose="02020603050405020304" pitchFamily="18" charset="0"/>
              </a:rPr>
              <a:t>Entity Relationship Diagram</a:t>
            </a:r>
          </a:p>
        </p:txBody>
      </p:sp>
    </p:spTree>
    <p:extLst>
      <p:ext uri="{BB962C8B-B14F-4D97-AF65-F5344CB8AC3E}">
        <p14:creationId xmlns:p14="http://schemas.microsoft.com/office/powerpoint/2010/main" val="3715399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2273" y="276225"/>
            <a:ext cx="8229600" cy="838200"/>
          </a:xfrm>
          <a:prstGeom prst="rect">
            <a:avLst/>
          </a:prstGeom>
        </p:spPr>
        <p:txBody>
          <a:bodyPr>
            <a:norm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latin typeface="Times New Roman" pitchFamily="16" charset="0"/>
                <a:cs typeface="Times New Roman" pitchFamily="16" charset="0"/>
              </a:rPr>
              <a:t>Why K-means ?</a:t>
            </a:r>
            <a:endParaRPr lang="en-US" sz="4800" dirty="0">
              <a:latin typeface="Times New Roman" pitchFamily="16" charset="0"/>
              <a:cs typeface="Times New Roman" pitchFamily="16" charset="0"/>
            </a:endParaRPr>
          </a:p>
        </p:txBody>
      </p:sp>
      <p:sp>
        <p:nvSpPr>
          <p:cNvPr id="3" name="Rectangle 2"/>
          <p:cNvSpPr/>
          <p:nvPr/>
        </p:nvSpPr>
        <p:spPr>
          <a:xfrm>
            <a:off x="1385454" y="1808615"/>
            <a:ext cx="8437419" cy="2862322"/>
          </a:xfrm>
          <a:prstGeom prst="rect">
            <a:avLst/>
          </a:prstGeom>
        </p:spPr>
        <p:txBody>
          <a:bodyPr wrap="square">
            <a:spAutoFit/>
          </a:bodyPr>
          <a:lstStyle/>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K-Means algorithms are superior to other data mining methods.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Although </a:t>
            </a:r>
            <a:r>
              <a:rPr lang="en-US" sz="2000" dirty="0">
                <a:latin typeface="Times New Roman" panose="02020603050405020304" pitchFamily="18" charset="0"/>
                <a:cs typeface="Times New Roman" panose="02020603050405020304" pitchFamily="18" charset="0"/>
              </a:rPr>
              <a:t>the K-Means algorithms do not guarantee the accuracy, their speed and simplicity make them superior to other data clustering </a:t>
            </a:r>
            <a:r>
              <a:rPr lang="en-US" sz="2000" dirty="0" smtClean="0">
                <a:latin typeface="Times New Roman" panose="02020603050405020304" pitchFamily="18" charset="0"/>
                <a:cs typeface="Times New Roman" panose="02020603050405020304" pitchFamily="18" charset="0"/>
              </a:rPr>
              <a:t>algorithms.</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Their </a:t>
            </a:r>
            <a:r>
              <a:rPr lang="en-US" sz="2000" dirty="0">
                <a:latin typeface="Times New Roman" panose="02020603050405020304" pitchFamily="18" charset="0"/>
                <a:cs typeface="Times New Roman" panose="02020603050405020304" pitchFamily="18" charset="0"/>
              </a:rPr>
              <a:t>fast speed enables them to run on large datasets.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Also</a:t>
            </a:r>
            <a:r>
              <a:rPr lang="en-US" sz="2000" dirty="0">
                <a:latin typeface="Times New Roman" panose="02020603050405020304" pitchFamily="18" charset="0"/>
                <a:cs typeface="Times New Roman" panose="02020603050405020304" pitchFamily="18" charset="0"/>
              </a:rPr>
              <a:t>, K-Means algorithms generate tighter clusters.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K-Means are also memory efficient.</a:t>
            </a:r>
          </a:p>
        </p:txBody>
      </p:sp>
    </p:spTree>
    <p:extLst>
      <p:ext uri="{BB962C8B-B14F-4D97-AF65-F5344CB8AC3E}">
        <p14:creationId xmlns:p14="http://schemas.microsoft.com/office/powerpoint/2010/main" val="34508611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EDE5CE-012F-6418-BC73-71D4026B8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982" y="1114425"/>
            <a:ext cx="9033163" cy="4532851"/>
          </a:xfrm>
          <a:prstGeom prst="rect">
            <a:avLst/>
          </a:prstGeom>
        </p:spPr>
      </p:pic>
      <p:sp>
        <p:nvSpPr>
          <p:cNvPr id="8" name="TextBox 7">
            <a:extLst>
              <a:ext uri="{FF2B5EF4-FFF2-40B4-BE49-F238E27FC236}">
                <a16:creationId xmlns:a16="http://schemas.microsoft.com/office/drawing/2014/main" id="{12D6D0A1-D195-B2DE-26FD-020EF7E10799}"/>
              </a:ext>
            </a:extLst>
          </p:cNvPr>
          <p:cNvSpPr txBox="1"/>
          <p:nvPr/>
        </p:nvSpPr>
        <p:spPr>
          <a:xfrm>
            <a:off x="2891965" y="5885911"/>
            <a:ext cx="5961089" cy="369332"/>
          </a:xfrm>
          <a:prstGeom prst="rect">
            <a:avLst/>
          </a:prstGeom>
          <a:noFill/>
        </p:spPr>
        <p:txBody>
          <a:bodyPr wrap="square" rtlCol="0">
            <a:spAutoFit/>
          </a:bodyPr>
          <a:lstStyle/>
          <a:p>
            <a:pPr algn="ctr"/>
            <a:r>
              <a:rPr lang="en-US" dirty="0"/>
              <a:t>Login (User and Admin) </a:t>
            </a:r>
          </a:p>
        </p:txBody>
      </p:sp>
      <p:sp>
        <p:nvSpPr>
          <p:cNvPr id="9" name="Title 1"/>
          <p:cNvSpPr txBox="1">
            <a:spLocks/>
          </p:cNvSpPr>
          <p:nvPr/>
        </p:nvSpPr>
        <p:spPr>
          <a:xfrm>
            <a:off x="1982273" y="276225"/>
            <a:ext cx="8229600" cy="838200"/>
          </a:xfrm>
          <a:prstGeom prst="rect">
            <a:avLst/>
          </a:prstGeom>
        </p:spPr>
        <p:txBody>
          <a:bodyPr>
            <a:norm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latin typeface="Times New Roman" pitchFamily="16" charset="0"/>
                <a:cs typeface="Times New Roman" pitchFamily="16" charset="0"/>
              </a:rPr>
              <a:t>Result</a:t>
            </a:r>
            <a:endParaRPr lang="en-US" sz="4800" dirty="0">
              <a:latin typeface="Times New Roman" pitchFamily="16" charset="0"/>
              <a:cs typeface="Times New Roman" pitchFamily="16" charset="0"/>
            </a:endParaRPr>
          </a:p>
        </p:txBody>
      </p:sp>
    </p:spTree>
    <p:extLst>
      <p:ext uri="{BB962C8B-B14F-4D97-AF65-F5344CB8AC3E}">
        <p14:creationId xmlns:p14="http://schemas.microsoft.com/office/powerpoint/2010/main" val="8256579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A759EB7-D327-73A1-0E61-D2B66C5B94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824231"/>
            <a:ext cx="8395855" cy="4532851"/>
          </a:xfrm>
          <a:prstGeom prst="rect">
            <a:avLst/>
          </a:prstGeom>
        </p:spPr>
      </p:pic>
      <p:sp>
        <p:nvSpPr>
          <p:cNvPr id="8" name="TextBox 7">
            <a:extLst>
              <a:ext uri="{FF2B5EF4-FFF2-40B4-BE49-F238E27FC236}">
                <a16:creationId xmlns:a16="http://schemas.microsoft.com/office/drawing/2014/main" id="{D150375F-9E90-2939-DE09-D0B5F846ED00}"/>
              </a:ext>
            </a:extLst>
          </p:cNvPr>
          <p:cNvSpPr txBox="1"/>
          <p:nvPr/>
        </p:nvSpPr>
        <p:spPr>
          <a:xfrm>
            <a:off x="2747970" y="5585326"/>
            <a:ext cx="5911121" cy="369332"/>
          </a:xfrm>
          <a:prstGeom prst="rect">
            <a:avLst/>
          </a:prstGeom>
          <a:noFill/>
        </p:spPr>
        <p:txBody>
          <a:bodyPr wrap="square" rtlCol="0">
            <a:spAutoFit/>
          </a:bodyPr>
          <a:lstStyle/>
          <a:p>
            <a:pPr algn="ctr"/>
            <a:r>
              <a:rPr lang="en-US" dirty="0"/>
              <a:t>User Registration </a:t>
            </a:r>
          </a:p>
        </p:txBody>
      </p:sp>
    </p:spTree>
    <p:extLst>
      <p:ext uri="{BB962C8B-B14F-4D97-AF65-F5344CB8AC3E}">
        <p14:creationId xmlns:p14="http://schemas.microsoft.com/office/powerpoint/2010/main" val="16744421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608285B-07ED-EE0F-BB60-E4C35F23FC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836" y="582451"/>
            <a:ext cx="8395855" cy="4795179"/>
          </a:xfrm>
          <a:prstGeom prst="rect">
            <a:avLst/>
          </a:prstGeom>
        </p:spPr>
      </p:pic>
      <p:sp>
        <p:nvSpPr>
          <p:cNvPr id="8" name="TextBox 7">
            <a:extLst>
              <a:ext uri="{FF2B5EF4-FFF2-40B4-BE49-F238E27FC236}">
                <a16:creationId xmlns:a16="http://schemas.microsoft.com/office/drawing/2014/main" id="{D61BF807-5E1A-426E-4832-BDABBCDF5E95}"/>
              </a:ext>
            </a:extLst>
          </p:cNvPr>
          <p:cNvSpPr txBox="1"/>
          <p:nvPr/>
        </p:nvSpPr>
        <p:spPr>
          <a:xfrm>
            <a:off x="2881745" y="5654727"/>
            <a:ext cx="6096000" cy="369332"/>
          </a:xfrm>
          <a:prstGeom prst="rect">
            <a:avLst/>
          </a:prstGeom>
          <a:noFill/>
        </p:spPr>
        <p:txBody>
          <a:bodyPr wrap="square" rtlCol="0">
            <a:spAutoFit/>
          </a:bodyPr>
          <a:lstStyle/>
          <a:p>
            <a:pPr algn="ctr"/>
            <a:r>
              <a:rPr lang="en-US" dirty="0"/>
              <a:t>User Educational Details </a:t>
            </a:r>
          </a:p>
        </p:txBody>
      </p:sp>
    </p:spTree>
    <p:extLst>
      <p:ext uri="{BB962C8B-B14F-4D97-AF65-F5344CB8AC3E}">
        <p14:creationId xmlns:p14="http://schemas.microsoft.com/office/powerpoint/2010/main" val="19193713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7328E18-203E-315D-5F7F-6C8DFD59E2E3}"/>
              </a:ext>
            </a:extLst>
          </p:cNvPr>
          <p:cNvSpPr txBox="1"/>
          <p:nvPr/>
        </p:nvSpPr>
        <p:spPr>
          <a:xfrm>
            <a:off x="2771023" y="5728742"/>
            <a:ext cx="5971082" cy="369332"/>
          </a:xfrm>
          <a:prstGeom prst="rect">
            <a:avLst/>
          </a:prstGeom>
          <a:noFill/>
        </p:spPr>
        <p:txBody>
          <a:bodyPr wrap="square" rtlCol="0">
            <a:spAutoFit/>
          </a:bodyPr>
          <a:lstStyle/>
          <a:p>
            <a:pPr algn="ctr"/>
            <a:r>
              <a:rPr lang="en-US" dirty="0"/>
              <a:t>Admin Registered Users </a:t>
            </a:r>
          </a:p>
        </p:txBody>
      </p:sp>
      <p:pic>
        <p:nvPicPr>
          <p:cNvPr id="7" name="Picture 6">
            <a:extLst>
              <a:ext uri="{FF2B5EF4-FFF2-40B4-BE49-F238E27FC236}">
                <a16:creationId xmlns:a16="http://schemas.microsoft.com/office/drawing/2014/main" id="{E6B2E619-6D8A-C731-07F0-0EE5A6748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382" y="725743"/>
            <a:ext cx="9490364" cy="4795180"/>
          </a:xfrm>
          <a:prstGeom prst="rect">
            <a:avLst/>
          </a:prstGeom>
        </p:spPr>
      </p:pic>
    </p:spTree>
    <p:extLst>
      <p:ext uri="{BB962C8B-B14F-4D97-AF65-F5344CB8AC3E}">
        <p14:creationId xmlns:p14="http://schemas.microsoft.com/office/powerpoint/2010/main" val="17054129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8A9B88-5A38-4973-78BD-F7B45DF5C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618" y="665018"/>
            <a:ext cx="8963891" cy="4750066"/>
          </a:xfrm>
          <a:prstGeom prst="rect">
            <a:avLst/>
          </a:prstGeom>
        </p:spPr>
      </p:pic>
      <p:sp>
        <p:nvSpPr>
          <p:cNvPr id="4" name="TextBox 3">
            <a:extLst>
              <a:ext uri="{FF2B5EF4-FFF2-40B4-BE49-F238E27FC236}">
                <a16:creationId xmlns:a16="http://schemas.microsoft.com/office/drawing/2014/main" id="{392E17FA-EA18-9A0D-88E6-0A17C26B2D54}"/>
              </a:ext>
            </a:extLst>
          </p:cNvPr>
          <p:cNvSpPr txBox="1"/>
          <p:nvPr/>
        </p:nvSpPr>
        <p:spPr>
          <a:xfrm>
            <a:off x="2708563" y="5706711"/>
            <a:ext cx="6096000" cy="369332"/>
          </a:xfrm>
          <a:prstGeom prst="rect">
            <a:avLst/>
          </a:prstGeom>
          <a:noFill/>
        </p:spPr>
        <p:txBody>
          <a:bodyPr wrap="square" rtlCol="0">
            <a:spAutoFit/>
          </a:bodyPr>
          <a:lstStyle/>
          <a:p>
            <a:pPr algn="ctr"/>
            <a:r>
              <a:rPr lang="en-US" dirty="0"/>
              <a:t>Admin Jobs Registration</a:t>
            </a:r>
          </a:p>
        </p:txBody>
      </p:sp>
    </p:spTree>
    <p:extLst>
      <p:ext uri="{BB962C8B-B14F-4D97-AF65-F5344CB8AC3E}">
        <p14:creationId xmlns:p14="http://schemas.microsoft.com/office/powerpoint/2010/main" val="2434949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E4DCC9-58A1-BFAA-A50B-BCF638898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770" y="831273"/>
            <a:ext cx="8769927" cy="4680791"/>
          </a:xfrm>
          <a:prstGeom prst="rect">
            <a:avLst/>
          </a:prstGeom>
        </p:spPr>
      </p:pic>
      <p:sp>
        <p:nvSpPr>
          <p:cNvPr id="3" name="TextBox 2">
            <a:extLst>
              <a:ext uri="{FF2B5EF4-FFF2-40B4-BE49-F238E27FC236}">
                <a16:creationId xmlns:a16="http://schemas.microsoft.com/office/drawing/2014/main" id="{A9E26A33-C39F-EE4D-111B-5316DB21687B}"/>
              </a:ext>
            </a:extLst>
          </p:cNvPr>
          <p:cNvSpPr txBox="1"/>
          <p:nvPr/>
        </p:nvSpPr>
        <p:spPr>
          <a:xfrm>
            <a:off x="2827688" y="5803691"/>
            <a:ext cx="5956092" cy="369332"/>
          </a:xfrm>
          <a:prstGeom prst="rect">
            <a:avLst/>
          </a:prstGeom>
          <a:noFill/>
        </p:spPr>
        <p:txBody>
          <a:bodyPr wrap="square" rtlCol="0">
            <a:spAutoFit/>
          </a:bodyPr>
          <a:lstStyle/>
          <a:p>
            <a:pPr algn="ctr"/>
            <a:r>
              <a:rPr lang="en-US" dirty="0"/>
              <a:t>Admin Registered Jobs</a:t>
            </a:r>
          </a:p>
        </p:txBody>
      </p:sp>
    </p:spTree>
    <p:extLst>
      <p:ext uri="{BB962C8B-B14F-4D97-AF65-F5344CB8AC3E}">
        <p14:creationId xmlns:p14="http://schemas.microsoft.com/office/powerpoint/2010/main" val="39960705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FD7216F-E78C-00B0-C5EB-C91595C0B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735" y="651164"/>
            <a:ext cx="9173980" cy="4749157"/>
          </a:xfrm>
          <a:prstGeom prst="rect">
            <a:avLst/>
          </a:prstGeom>
        </p:spPr>
      </p:pic>
      <p:sp>
        <p:nvSpPr>
          <p:cNvPr id="14" name="TextBox 13">
            <a:extLst>
              <a:ext uri="{FF2B5EF4-FFF2-40B4-BE49-F238E27FC236}">
                <a16:creationId xmlns:a16="http://schemas.microsoft.com/office/drawing/2014/main" id="{FC519AD9-E938-4F2D-DC31-64F5E4BCFB2F}"/>
              </a:ext>
            </a:extLst>
          </p:cNvPr>
          <p:cNvSpPr txBox="1"/>
          <p:nvPr/>
        </p:nvSpPr>
        <p:spPr>
          <a:xfrm>
            <a:off x="199414" y="5694446"/>
            <a:ext cx="11242623" cy="369332"/>
          </a:xfrm>
          <a:prstGeom prst="rect">
            <a:avLst/>
          </a:prstGeom>
          <a:noFill/>
        </p:spPr>
        <p:txBody>
          <a:bodyPr wrap="square" rtlCol="0">
            <a:spAutoFit/>
          </a:bodyPr>
          <a:lstStyle/>
          <a:p>
            <a:pPr algn="ctr"/>
            <a:r>
              <a:rPr lang="en-US" dirty="0"/>
              <a:t>Recommended Jobs to User </a:t>
            </a:r>
          </a:p>
        </p:txBody>
      </p:sp>
    </p:spTree>
    <p:extLst>
      <p:ext uri="{BB962C8B-B14F-4D97-AF65-F5344CB8AC3E}">
        <p14:creationId xmlns:p14="http://schemas.microsoft.com/office/powerpoint/2010/main" val="1857012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152400"/>
            <a:ext cx="8229600" cy="762000"/>
          </a:xfrm>
        </p:spPr>
        <p:txBody>
          <a:bodyPr>
            <a:normAutofit fontScale="90000"/>
          </a:bodyPr>
          <a:lstStyle/>
          <a:p>
            <a:pPr>
              <a:defRPr/>
            </a:pPr>
            <a:r>
              <a:rPr lang="en-US" sz="4800" dirty="0">
                <a:latin typeface="Times New Roman" pitchFamily="18" charset="0"/>
                <a:cs typeface="Times New Roman" pitchFamily="18" charset="0"/>
              </a:rPr>
              <a:t>Table of contents</a:t>
            </a:r>
          </a:p>
        </p:txBody>
      </p:sp>
      <p:sp>
        <p:nvSpPr>
          <p:cNvPr id="4" name="Content Placeholder 3"/>
          <p:cNvSpPr>
            <a:spLocks noGrp="1"/>
          </p:cNvSpPr>
          <p:nvPr>
            <p:ph sz="half" idx="1"/>
          </p:nvPr>
        </p:nvSpPr>
        <p:spPr>
          <a:xfrm>
            <a:off x="2057400" y="1295400"/>
            <a:ext cx="5562600" cy="4800600"/>
          </a:xfrm>
        </p:spPr>
        <p:txBody>
          <a:bodyPr>
            <a:normAutofit/>
          </a:bodyPr>
          <a:lstStyle/>
          <a:p>
            <a:pPr marL="274320" indent="-274320">
              <a:buFont typeface="Wingdings 3"/>
              <a:buChar char=""/>
              <a:defRPr/>
            </a:pPr>
            <a:r>
              <a:rPr lang="en-US" sz="1800" dirty="0">
                <a:latin typeface="Times New Roman" pitchFamily="18" charset="0"/>
                <a:cs typeface="Times New Roman" pitchFamily="18" charset="0"/>
              </a:rPr>
              <a:t>Introduction</a:t>
            </a:r>
          </a:p>
          <a:p>
            <a:pPr marL="274320" indent="-274320">
              <a:buFont typeface="Wingdings 3"/>
              <a:buChar char=""/>
              <a:defRPr/>
            </a:pPr>
            <a:r>
              <a:rPr lang="en-US" sz="1800" dirty="0">
                <a:latin typeface="Times New Roman" pitchFamily="18" charset="0"/>
                <a:cs typeface="Times New Roman" pitchFamily="18" charset="0"/>
              </a:rPr>
              <a:t>Literature Review</a:t>
            </a:r>
          </a:p>
          <a:p>
            <a:pPr marL="274320" indent="-274320">
              <a:buFont typeface="Wingdings 3"/>
              <a:buChar char=""/>
              <a:defRPr/>
            </a:pPr>
            <a:r>
              <a:rPr lang="en-US" sz="1800" dirty="0">
                <a:latin typeface="Times New Roman" pitchFamily="18" charset="0"/>
                <a:cs typeface="Times New Roman" pitchFamily="18" charset="0"/>
              </a:rPr>
              <a:t>Problem Statement </a:t>
            </a:r>
          </a:p>
          <a:p>
            <a:pPr marL="274320" indent="-274320">
              <a:buFont typeface="Wingdings 3"/>
              <a:buChar char=""/>
              <a:defRPr/>
            </a:pPr>
            <a:r>
              <a:rPr lang="en-US" sz="1800" dirty="0">
                <a:latin typeface="Times New Roman" pitchFamily="18" charset="0"/>
                <a:cs typeface="Times New Roman" pitchFamily="18" charset="0"/>
              </a:rPr>
              <a:t>Problem Objective</a:t>
            </a:r>
          </a:p>
          <a:p>
            <a:pPr marL="274320" indent="-274320">
              <a:buFont typeface="Wingdings 3"/>
              <a:buChar char=""/>
              <a:defRPr/>
            </a:pPr>
            <a:r>
              <a:rPr lang="en-US" sz="1800" dirty="0">
                <a:latin typeface="Times New Roman" pitchFamily="18" charset="0"/>
                <a:cs typeface="Times New Roman" pitchFamily="18" charset="0"/>
              </a:rPr>
              <a:t>Objectives</a:t>
            </a:r>
          </a:p>
          <a:p>
            <a:pPr marL="274320" indent="-274320">
              <a:buFont typeface="Wingdings 3"/>
              <a:buChar char=""/>
              <a:defRPr/>
            </a:pPr>
            <a:r>
              <a:rPr lang="en-US" sz="1800" dirty="0">
                <a:latin typeface="Times New Roman" pitchFamily="18" charset="0"/>
                <a:cs typeface="Times New Roman" pitchFamily="18" charset="0"/>
              </a:rPr>
              <a:t>Software Requirements</a:t>
            </a:r>
          </a:p>
          <a:p>
            <a:pPr marL="274320" indent="-274320">
              <a:buFont typeface="Wingdings 3"/>
              <a:buChar char=""/>
              <a:defRPr/>
            </a:pPr>
            <a:r>
              <a:rPr lang="en-US" sz="1800" dirty="0">
                <a:latin typeface="Times New Roman" pitchFamily="18" charset="0"/>
                <a:cs typeface="Times New Roman" pitchFamily="18" charset="0"/>
              </a:rPr>
              <a:t>Dataflow Diagram</a:t>
            </a:r>
          </a:p>
          <a:p>
            <a:pPr marL="274320" indent="-274320">
              <a:buFont typeface="Wingdings 3"/>
              <a:buChar char=""/>
              <a:defRPr/>
            </a:pPr>
            <a:r>
              <a:rPr lang="en-US" sz="1800" dirty="0">
                <a:latin typeface="Times New Roman" pitchFamily="18" charset="0"/>
                <a:cs typeface="Times New Roman" pitchFamily="18" charset="0"/>
              </a:rPr>
              <a:t>Implementation</a:t>
            </a:r>
          </a:p>
          <a:p>
            <a:pPr marL="274320" indent="-274320">
              <a:buFont typeface="Wingdings 3"/>
              <a:buChar char=""/>
              <a:defRPr/>
            </a:pPr>
            <a:r>
              <a:rPr lang="en-US" sz="1800" dirty="0">
                <a:latin typeface="Times New Roman" pitchFamily="18" charset="0"/>
                <a:cs typeface="Times New Roman" pitchFamily="18" charset="0"/>
              </a:rPr>
              <a:t>Results </a:t>
            </a:r>
          </a:p>
          <a:p>
            <a:pPr marL="274320" indent="-274320">
              <a:buFont typeface="Wingdings 3"/>
              <a:buChar char=""/>
              <a:defRPr/>
            </a:pPr>
            <a:r>
              <a:rPr lang="en-US" sz="1800" dirty="0">
                <a:latin typeface="Times New Roman" pitchFamily="18" charset="0"/>
                <a:cs typeface="Times New Roman" pitchFamily="18" charset="0"/>
              </a:rPr>
              <a:t>Conclusion</a:t>
            </a:r>
          </a:p>
          <a:p>
            <a:pPr marL="274320" indent="-274320">
              <a:buFont typeface="Wingdings 3"/>
              <a:buChar char=""/>
              <a:defRPr/>
            </a:pPr>
            <a:r>
              <a:rPr lang="en-US" sz="1800" dirty="0">
                <a:latin typeface="Times New Roman" pitchFamily="18" charset="0"/>
                <a:cs typeface="Times New Roman" pitchFamily="18" charset="0"/>
              </a:rPr>
              <a:t>Future Scope</a:t>
            </a:r>
          </a:p>
          <a:p>
            <a:pPr marL="274320" indent="-274320">
              <a:buFont typeface="Wingdings 3"/>
              <a:buChar char=""/>
              <a:defRPr/>
            </a:pPr>
            <a:r>
              <a:rPr lang="en-US" sz="1800" dirty="0">
                <a:latin typeface="Times New Roman" pitchFamily="18" charset="0"/>
                <a:cs typeface="Times New Roman" pitchFamily="18" charset="0"/>
              </a:rPr>
              <a:t>References</a:t>
            </a:r>
          </a:p>
        </p:txBody>
      </p:sp>
      <p:pic>
        <p:nvPicPr>
          <p:cNvPr id="10244" name="Picture 2" descr="http://www.priteshgupta.com/wp-content/uploads/2011/04/sitemap_icon_man1.jpg"/>
          <p:cNvPicPr>
            <a:picLocks noChangeAspect="1" noChangeArrowheads="1"/>
          </p:cNvPicPr>
          <p:nvPr/>
        </p:nvPicPr>
        <p:blipFill>
          <a:blip r:embed="rId2" cstate="print"/>
          <a:srcRect/>
          <a:stretch>
            <a:fillRect/>
          </a:stretch>
        </p:blipFill>
        <p:spPr bwMode="auto">
          <a:xfrm>
            <a:off x="6553200" y="1600200"/>
            <a:ext cx="3162300" cy="3162300"/>
          </a:xfrm>
          <a:prstGeom prst="rect">
            <a:avLst/>
          </a:prstGeom>
          <a:noFill/>
          <a:ln w="9525">
            <a:noFill/>
            <a:miter lim="800000"/>
            <a:headEnd/>
            <a:tailEnd/>
          </a:ln>
        </p:spPr>
      </p:pic>
    </p:spTree>
    <p:extLst>
      <p:ext uri="{BB962C8B-B14F-4D97-AF65-F5344CB8AC3E}">
        <p14:creationId xmlns:p14="http://schemas.microsoft.com/office/powerpoint/2010/main" val="2218691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2273" y="276225"/>
            <a:ext cx="8229600" cy="838200"/>
          </a:xfrm>
          <a:prstGeom prst="rect">
            <a:avLst/>
          </a:prstGeom>
        </p:spPr>
        <p:txBody>
          <a:bodyPr>
            <a:norm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latin typeface="Times New Roman" pitchFamily="16" charset="0"/>
                <a:cs typeface="Times New Roman" pitchFamily="16" charset="0"/>
              </a:rPr>
              <a:t>Conclusion</a:t>
            </a:r>
            <a:endParaRPr lang="en-US" sz="4800" dirty="0">
              <a:latin typeface="Times New Roman" pitchFamily="16" charset="0"/>
              <a:cs typeface="Times New Roman" pitchFamily="16" charset="0"/>
            </a:endParaRPr>
          </a:p>
        </p:txBody>
      </p:sp>
      <p:sp>
        <p:nvSpPr>
          <p:cNvPr id="5" name="Rectangle 4"/>
          <p:cNvSpPr/>
          <p:nvPr/>
        </p:nvSpPr>
        <p:spPr>
          <a:xfrm>
            <a:off x="1039090" y="1931673"/>
            <a:ext cx="8645237" cy="1704569"/>
          </a:xfrm>
          <a:prstGeom prst="rect">
            <a:avLst/>
          </a:prstGeom>
        </p:spPr>
        <p:txBody>
          <a:bodyPr wrap="square">
            <a:spAutoFit/>
          </a:bodyPr>
          <a:lstStyle/>
          <a:p>
            <a:pPr algn="just">
              <a:lnSpc>
                <a:spcPct val="150000"/>
              </a:lnSpc>
              <a:buClr>
                <a:schemeClr val="accent1">
                  <a:lumMod val="75000"/>
                </a:schemeClr>
              </a:buClr>
              <a:buSzPct val="80000"/>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this Project, we presented a job recommender model aiming to extract meaningful data from job postings using data-clustering methods. As a result, job offers are divided into job clusters based on their common features and job offers are matched to job seekers according to their interactions. </a:t>
            </a:r>
          </a:p>
        </p:txBody>
      </p:sp>
    </p:spTree>
    <p:extLst>
      <p:ext uri="{BB962C8B-B14F-4D97-AF65-F5344CB8AC3E}">
        <p14:creationId xmlns:p14="http://schemas.microsoft.com/office/powerpoint/2010/main" val="2058669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82273" y="276225"/>
            <a:ext cx="8229600" cy="838200"/>
          </a:xfrm>
          <a:prstGeom prst="rect">
            <a:avLst/>
          </a:prstGeom>
        </p:spPr>
        <p:txBody>
          <a:bodyPr>
            <a:norm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latin typeface="Times New Roman" pitchFamily="16" charset="0"/>
                <a:cs typeface="Times New Roman" pitchFamily="16" charset="0"/>
              </a:rPr>
              <a:t>Future Scope</a:t>
            </a:r>
            <a:endParaRPr lang="en-US" sz="4800" dirty="0">
              <a:latin typeface="Times New Roman" pitchFamily="16" charset="0"/>
              <a:cs typeface="Times New Roman" pitchFamily="16" charset="0"/>
            </a:endParaRPr>
          </a:p>
        </p:txBody>
      </p:sp>
      <p:sp>
        <p:nvSpPr>
          <p:cNvPr id="5" name="Rectangle 4"/>
          <p:cNvSpPr/>
          <p:nvPr/>
        </p:nvSpPr>
        <p:spPr>
          <a:xfrm>
            <a:off x="1039090" y="1931673"/>
            <a:ext cx="8645237" cy="2585323"/>
          </a:xfrm>
          <a:prstGeom prst="rect">
            <a:avLst/>
          </a:prstGeom>
        </p:spPr>
        <p:txBody>
          <a:bodyPr wrap="square">
            <a:spAutoFit/>
          </a:bodyPr>
          <a:lstStyle/>
          <a:p>
            <a:pPr algn="just">
              <a:lnSpc>
                <a:spcPct val="150000"/>
              </a:lnSpc>
              <a:buClr>
                <a:schemeClr val="accent1">
                  <a:lumMod val="75000"/>
                </a:schemeClr>
              </a:buClr>
              <a:buSzPct val="80000"/>
            </a:pPr>
            <a:r>
              <a:rPr lang="en-US" dirty="0" smtClean="0">
                <a:latin typeface="Times New Roman" panose="02020603050405020304" pitchFamily="18" charset="0"/>
                <a:cs typeface="Times New Roman" panose="02020603050405020304" pitchFamily="18" charset="0"/>
              </a:rPr>
              <a:t>Our </a:t>
            </a:r>
            <a:r>
              <a:rPr lang="en-US" dirty="0">
                <a:latin typeface="Times New Roman" panose="02020603050405020304" pitchFamily="18" charset="0"/>
                <a:cs typeface="Times New Roman" panose="02020603050405020304" pitchFamily="18" charset="0"/>
              </a:rPr>
              <a:t>future Work will focus on training and evaluating our model using Word2vec method and k -means clustering algorithms used to capture and represent the context of job profiles. Subsequently, it will be easy to match set of job offers to a given job seeker based on its past interactions toward specific job offers. The dataset that will be used is built from scraping job search websites.</a:t>
            </a:r>
          </a:p>
          <a:p>
            <a:pPr algn="just">
              <a:lnSpc>
                <a:spcPct val="150000"/>
              </a:lnSpc>
              <a:buClr>
                <a:schemeClr val="accent1">
                  <a:lumMod val="75000"/>
                </a:schemeClr>
              </a:buClr>
              <a:buSzPct val="80000"/>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7854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2273" y="276225"/>
            <a:ext cx="8229600" cy="838200"/>
          </a:xfrm>
          <a:prstGeom prst="rect">
            <a:avLst/>
          </a:prstGeom>
        </p:spPr>
        <p:txBody>
          <a:bodyPr>
            <a:norm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latin typeface="Times New Roman" pitchFamily="16" charset="0"/>
                <a:cs typeface="Times New Roman" pitchFamily="16" charset="0"/>
              </a:rPr>
              <a:t>References</a:t>
            </a:r>
            <a:endParaRPr lang="en-US" sz="4800" dirty="0">
              <a:latin typeface="Times New Roman" pitchFamily="16" charset="0"/>
              <a:cs typeface="Times New Roman" pitchFamily="16" charset="0"/>
            </a:endParaRPr>
          </a:p>
        </p:txBody>
      </p:sp>
      <p:sp>
        <p:nvSpPr>
          <p:cNvPr id="4" name="Rectangle 3"/>
          <p:cNvSpPr/>
          <p:nvPr/>
        </p:nvSpPr>
        <p:spPr>
          <a:xfrm>
            <a:off x="3491346" y="2667597"/>
            <a:ext cx="5112327" cy="553998"/>
          </a:xfrm>
          <a:prstGeom prst="rect">
            <a:avLst/>
          </a:prstGeom>
        </p:spPr>
        <p:txBody>
          <a:bodyPr wrap="square">
            <a:spAutoFit/>
          </a:bodyPr>
          <a:lstStyle/>
          <a:p>
            <a:pPr algn="just">
              <a:lnSpc>
                <a:spcPct val="150000"/>
              </a:lnSpc>
              <a:buClr>
                <a:schemeClr val="accent1">
                  <a:lumMod val="75000"/>
                </a:schemeClr>
              </a:buClr>
              <a:buSzPct val="80000"/>
            </a:pPr>
            <a:r>
              <a:rPr lang="en-US" sz="2000" dirty="0" smtClean="0">
                <a:latin typeface="Times New Roman" panose="02020603050405020304" pitchFamily="18" charset="0"/>
                <a:cs typeface="Times New Roman" panose="02020603050405020304" pitchFamily="18" charset="0"/>
              </a:rPr>
              <a:t>For References Please Refer Project Report.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6119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454728" y="2646218"/>
            <a:ext cx="8229600" cy="1143000"/>
          </a:xfrm>
        </p:spPr>
        <p:txBody>
          <a:bodyPr>
            <a:noAutofit/>
          </a:bodyPr>
          <a:lstStyle/>
          <a:p>
            <a:pPr algn="ctr">
              <a:defRPr/>
            </a:pPr>
            <a:r>
              <a:rPr lang="en-US" sz="8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Thank you!!!</a:t>
            </a:r>
          </a:p>
        </p:txBody>
      </p:sp>
    </p:spTree>
    <p:extLst>
      <p:ext uri="{BB962C8B-B14F-4D97-AF65-F5344CB8AC3E}">
        <p14:creationId xmlns:p14="http://schemas.microsoft.com/office/powerpoint/2010/main" val="929242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a:xfrm>
            <a:off x="1752600" y="152400"/>
            <a:ext cx="8229600" cy="838200"/>
          </a:xfrm>
        </p:spPr>
        <p:txBody>
          <a:bodyPr/>
          <a:lstStyle/>
          <a:p>
            <a:pPr algn="ctr" eaLnBrk="1" hangingPunct="1"/>
            <a:r>
              <a:rPr lang="en-US" sz="4800" dirty="0">
                <a:latin typeface="Times New Roman" pitchFamily="16" charset="0"/>
                <a:cs typeface="Times New Roman" pitchFamily="16" charset="0"/>
              </a:rPr>
              <a:t>Introduction</a:t>
            </a:r>
          </a:p>
        </p:txBody>
      </p:sp>
      <p:sp>
        <p:nvSpPr>
          <p:cNvPr id="3" name="Rectangle 2"/>
          <p:cNvSpPr/>
          <p:nvPr/>
        </p:nvSpPr>
        <p:spPr>
          <a:xfrm>
            <a:off x="1752600" y="1413164"/>
            <a:ext cx="7737764" cy="4985980"/>
          </a:xfrm>
          <a:prstGeom prst="rect">
            <a:avLst/>
          </a:prstGeom>
        </p:spPr>
        <p:txBody>
          <a:bodyPr wrap="square">
            <a:spAutoFit/>
          </a:bodyPr>
          <a:lstStyle/>
          <a:p>
            <a:pPr marL="342900" indent="-342900" algn="just">
              <a:lnSpc>
                <a:spcPct val="150000"/>
              </a:lnSpc>
              <a:buClr>
                <a:schemeClr val="accent1">
                  <a:lumMod val="75000"/>
                </a:schemeClr>
              </a:buClr>
              <a:buSzPct val="80000"/>
              <a:buFontTx/>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highly competitive and dynamic nature of the job market as well as personal preferences and goals lead individuals to change their jobs at some point in their lives. </a:t>
            </a:r>
          </a:p>
          <a:p>
            <a:pPr marL="342900" indent="-342900" algn="just">
              <a:lnSpc>
                <a:spcPct val="150000"/>
              </a:lnSpc>
              <a:buClr>
                <a:schemeClr val="accent1">
                  <a:lumMod val="75000"/>
                </a:schemeClr>
              </a:buClr>
              <a:buSzPct val="80000"/>
              <a:buFontTx/>
              <a:buChar char="►"/>
            </a:pPr>
            <a:r>
              <a:rPr lang="en-US" dirty="0">
                <a:latin typeface="Times New Roman" panose="02020603050405020304" pitchFamily="18" charset="0"/>
                <a:cs typeface="Times New Roman" panose="02020603050405020304" pitchFamily="18" charset="0"/>
              </a:rPr>
              <a:t>Moving to a new job, however, is not an easy decision, which may depend on many factors, such as salary, job description, and geographical location. </a:t>
            </a:r>
          </a:p>
          <a:p>
            <a:pPr marL="342900" indent="-342900" algn="just">
              <a:lnSpc>
                <a:spcPct val="150000"/>
              </a:lnSpc>
              <a:buClr>
                <a:schemeClr val="accent1">
                  <a:lumMod val="75000"/>
                </a:schemeClr>
              </a:buClr>
              <a:buSzPct val="80000"/>
              <a:buFontTx/>
              <a:buChar char="►"/>
            </a:pPr>
            <a:r>
              <a:rPr lang="en-US" dirty="0">
                <a:latin typeface="Times New Roman" panose="02020603050405020304" pitchFamily="18" charset="0"/>
                <a:cs typeface="Times New Roman" panose="02020603050405020304" pitchFamily="18" charset="0"/>
              </a:rPr>
              <a:t>Making successful job transitions is essential for a successful professional career. In this work, we build an automated system that can recommend jobs to people based on their past job histories in order to facilitate the process of selecting a new job. We believe that such a system can successfully exploit the job transitions performed by other employees.</a:t>
            </a:r>
          </a:p>
          <a:p>
            <a:pPr marL="342900" indent="-342900" algn="just">
              <a:lnSpc>
                <a:spcPct val="150000"/>
              </a:lnSpc>
              <a:buClr>
                <a:schemeClr val="accent1">
                  <a:lumMod val="75000"/>
                </a:schemeClr>
              </a:buClr>
              <a:buSzPct val="80000"/>
              <a:buFontTx/>
              <a:buChar char="►"/>
            </a:pPr>
            <a:endParaRPr lang="en-US" sz="2000" dirty="0">
              <a:latin typeface="Times New Roman" panose="02020603050405020304" pitchFamily="18" charset="0"/>
              <a:cs typeface="Times New Roman" panose="02020603050405020304" pitchFamily="18" charset="0"/>
            </a:endParaRPr>
          </a:p>
          <a:p>
            <a:pPr marL="274320" indent="-274320">
              <a:buFont typeface="Wingdings 3"/>
              <a:buChar char=""/>
              <a:defRP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21415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82273" y="276225"/>
            <a:ext cx="8229600" cy="838200"/>
          </a:xfrm>
        </p:spPr>
        <p:txBody>
          <a:bodyPr>
            <a:normAutofit/>
          </a:bodyPr>
          <a:lstStyle/>
          <a:p>
            <a:pPr algn="ctr" eaLnBrk="1" hangingPunct="1"/>
            <a:r>
              <a:rPr lang="en-US" sz="4800" dirty="0">
                <a:latin typeface="Times New Roman" pitchFamily="16" charset="0"/>
                <a:cs typeface="Times New Roman" pitchFamily="16" charset="0"/>
              </a:rPr>
              <a:t>Literature Review</a:t>
            </a:r>
          </a:p>
        </p:txBody>
      </p:sp>
      <p:sp>
        <p:nvSpPr>
          <p:cNvPr id="12292" name="AutoShape 4" descr="data:image/jpeg;base64,/9j/4AAQSkZJRgABAQAAAQABAAD/2wCEAAkGBxQTEhUUExQVFhUVGBgYGBcXFxQXHBgXFxcWHBgXHBgZHSgiHRonHBQXIjEhJSkrLi4uFx8zODMsNygtLiwBCgoKDg0OGhAQGywlHyQsLCwvLCwsLC0vLCwsLCwsLCwsLCwsLCwsLCwsLCwsLCwsLCwsLCwsLCwsLCwsLCwsLP/AABEIAK4ArAMBIgACEQEDEQH/xAAbAAACAwEBAQAAAAAAAAAAAAAABgQFBwMCAf/EAEIQAAEDAQUEBwUGBAUFAQAAAAEAAgMRBAUGEiExQVFxEyJhgZGhwTJScrHRFCM0QpKygqLh8AcWM0NiJFNjwuIV/8QAGQEAAgMBAAAAAAAAAAAAAAAAAAIBAwQF/8QAJxEAAwACAgEDBAIDAAAAAAAAAAECAxESMSEEIlEyM0FhE6EUI4H/2gAMAwEAAhEDEQA/ANxQhCABCEIAEL5VUF74ojjq2P7x/Pqjmd/IKG9C1SlbZfl1NSqe24lgj0zZzwZr57Ek3heksx+8cSPdGjfBe7Dc80oqxhy+8dB4nak5/BmfqG3qEXVpxm4/6cQHa4k+Qp81XzYntDvzBvJo9VYWbBzv9yUDsa2vmforGHCkA253c3U+SPcw45q7FV1+Wg/7rvIei6R4htI/3SeYafRNv+WrN/2/5nfVeX4Zs5HsEcnORxYfw5fn+yghxdOPaDHdxHmFaWTGMZ0kY5naDmHoV8nwdGfYke3mA4eiqrVhSZvslrx2aHwKPcg/3SOdivCOUfdvDuyuo7tqlLKJY3xuo4OY4cagjtCvLrxVJHQSfeN47HDv396lX8jT6hdUPaFEu+8Y5m5o3V4jeOYUtOaE99AhCEEghCEACEIQALlaJ2saXPIDRtJX20TNY0ucaNaKkrPL9vl1odwjHst/9j2pW9FWTIoX7JF+4idNVrKtj83c+A7FBuu6ZJz1BoNC46AfU9isLgw8ZqPkq2PwLvoO1O8UYaA1oAA2AJUt+WURirI+VlPdmG4oqF33juLhoOTVdIS3iLF8dnqxgEkvCvVaf+R9Am8I1zCXhIZFW2u/7NGaPmYDwBzHwFVl16X9PaP9SQ5fdb1W+A296r44SdgKV2PrXZqX+dbH/wBx36HfRdIcYWRxp0tPia4eiy37G/3fkg2V/ulRzYvKPn+zaLJbo5RWORj/AIXA+S7rDGOcw1BLXDeKg+KZrmxvNEQJfvWdujxyO/vUqxtGj2uyMkFHtDh27uR3JWvXCZFXQGo9w7e470yXZecc7M8Tg4bxvaeBG4qWmaTKrxzXZl0Ez4n1aSx7dOB5EeieLgxC2fqPo2Thud2j6LpfdyMnFfZkGx3oeISJarM+J+VwLXDX6EH1S+ZMvuwv9GqIS/hm/umHRyH7wDQ++OPNMCdPZrmlS2gQhCkYEIVHiu9OhiytPXkqB2D8x8/NQ3oWqUrbF/Fd8dK/o2H7th1/5OHoF8wxcvTOzvH3bdx/OeHIKtui7zNI1g0G1x4NG1aRBC1jQ1oo0CgCRLb2zLih5K5UewEIS5ja/Ps8ORh+9lqBxa3e70Cdm0qcZ4rLSYIDQjR8g3H3W+pSNBCXGg7yvtnhLzTxKuI4w0UGxVN7Ks2ZY/C7OEFja3tPb9FJCF9a6hB4GvgoOfVOntsY7PhB7mVdIGuIrloTTsJqqC1Wd0b3McKOaaFPFnxNAWBznZXU1bQk17KbUm3rbOmmfJSgcdB2AAD5JqS/BblnGkuJCewHQiqg2iwb2+H0VghKJGWo6Ku67xks8gfGaEbRucOBG8LWLgvplqjzt0cNHt3tPqOBWYW6y1GYbfn/AFXnD97Os0wkGzY8cWk69+8Jpejo47WSdo2RV99XU2dlDo4ey7geHIqbBMHta9pq1wBB4gioXtWEtJrTMue18UlNWvYfAhaFcN6C0Rh2xw0eOB48iq3Ft1Z2dK0ddm2m9v1CWrhvLoJQ78p0d8PHu2pF7WY1vFen0aUhfAa7F9VhsBZriC39NO535R1W8hv7zUp4xBa+is73DbTKObtEgXVZOllZHucdfhG3ySW/wZfUPbUoccJXf0cOc+1JrybuHr3q8XxraCg2DRfUyNMTxWgWPYovHp7TI+tWg5W/C3Z51PetSxBa+is0zxtax1OZFB5lY7ZY6uaP70SWx96TZZ2KHK3tOpXdCEhyap09sCm+x4Sjcxpc9+YgHq5QNRuqClBSW3hKG5RI8NG4OKlNfkaKlfUtjU3B0ddZJCP4R6JXvax9DM+OtQ0ih7CAfVO2FrS6SztLiSWlzanfQ6eRSjiY/wDVS8x+xqakteC3LM8FUorEIQkMwKqt8OV1RsPz3q1Ua3sqw9mqC/BfG1+xx/w5vLPE6F22Khb8Dq6dxr4pvWV4BtOS2NG6RrmH9w82rVFbL8HRfYLOsQWDoZnNHsnrN5Hd3bFoqX8Z2PNEHgaxnX4Tt86KKXgz545Tv4O2D7f0kOQnrR6fw/l9R3K+WfYRteS0AbpBlPPaPl5rQFMvaDBXKBVx5P1YmcSXH+GgH7vJQsEWesr3n8jQBzdX0BXjG8lZ2j3WDzJKs8DR0ikdxfT9I/ql7oqXuzDIhCE5sKPG34Kbk397VmF2+33FahjRtbFNTg09wc2qy67T1+4qu+xcn22WqEISnKBCEIAesF/h/wCN3olfEn4qX4h+1qaMF/h/43eiV8SfipfiH7Wp30jVk+1JWoQhIZQXif2Xciva52g9V3IoGntHnB342D4j+0rXVkWDR/1sHxH9pWuqyOjrUC4W6DPG9nvNI8tF3QmFa2ZVDKWOa4bWkHwNVq7HVAI2HXxWYXsyk0o4Pd8ytCuKTNZ4j/wHlp6JIMnpvDaEzFzq2p3YGjyV/gr8Ofjd8mqixi2lpPa1p/vwV5gk/cH4z8moX1Bj+8/+jAhCE5sOF4WYSxSRn87HN8QQsVZVj6HQtND3GhW4rMMfXV0Vo6Ro6k3W5P8AzD5HvKW0SvPgjhCiXfNVtDtHyUtVnKuHNaYIQU2WbCLXMa4yuzEA6AU1ClLYRDronYM/Dfxu9Er4k/FS/EP2tT5dtiEMbY21IbXU7yTUnzVZemGmTSmQvc2oFQANSBStT2AJ2no13jp40kIiFZ39dYs8gaHZgRUVpUa76KsVZjaaemCiXlJRtOJ8lLKp7ZNmdXcNAgu9PHK9/Ayf4c2PNaXSU0jYf1O0HlmWlqgwVdXQWYZhR8nXcDtFR1WnkPmr9WytI6DBCEKSDNb6/ES/G75p5wu6tlj5H5lIt9fiJvjd8094ZbSyxfDXxJST2YsH3GLuOoqSxu95pHe0/wD0pOBJdJW8C13iCD8gpWNrNmhD97HeTtD6KhwjacloA3PBb37R8kdUS/bmH1CEJzYCr79uptphdG7QnVrvdcNh5cexWCEAYnarPJBIWPBa9p8e3tBU+zTh47d4Wh4lw6y1N92Ro6jvR3ELL7fYZbPJlkaWuGzgRxB3hVNaEy4lkX7LNTIr1ma0NbK8NGwVVJBeG53iPopjJQdhBUGCsd4yY63ynbI/9Tl0jvaduyV/jX5qFVFUbE5UdJ5nPcXPcXE7zqua4S2trd9TwCgWi2F2mwf3tQWxgu2dbda69VuzeeP9Fd4Iw+ZpBLIPumHSv53DdyG9c8M4TfaCHyAsh47C/sbXd2rTbNZ2xtDGANa0UAG4Jpk3zKhcUdEIQrCQQTTU7kKDftp6OCR1aHKQOZ0CCG9LZndsnzve/wB5zneJqtMu2HJFG33WtHfTVZvdlm6SWNnFwryGp8gtRSwZfTLtnG3WYSRvYfzAj6FZe0ujfXY9jvBzT/RaukXGd35JRIB1ZNvY4fUfIotfkn1E+OS/A4WO0iRjXjY4A/ULslHBd40JhcdvWZz3j18U3FSnsux3ynYISxYMVvknEH2WRrgQH1c3qA06xHDVX77fEBUyxgA01e0a8Nu1CZZokKNeFgjmZklYHN7do7QdoKhXrf8AHBLDG7UymlQW0aCQMzqnZrt7CrAWuPTrs1FR1m6jXUa7ND4KQEe9P8PyKmzyAj3X6H9Q2+CWbbcFpirnheAN4GYeLarXZbdE0AukY0O2EuaAeRJ1XQzty58zctK5qilONdlErlE7ZiX2Z/uP/S76L7HY5XGgjkJOwBrj6LUhiQG2Ms7AxzHsLukD67A4000/Lx3q4FrZlLs7co0LswoDwrWijiidmXWDBtqk2sEY4vIH8o1TfcuCoYaOk+9eOOjQexu/vTFNamMbmc9rWnYS4AHvKrL1xFFD0WoeJXZQWOaQNnWOuzVTpIjbZcBCq57yf00TI2sfG/2pOlYCKV2NrV3cpsluia7I6Rgd7pc0Hwqm2Qd0LnJO1po5zQTsBIBpyKLPaGPFWOa4bKtIcK9yAOiUcb22pZEN3WdzOgHz8U0Wy0tjY57tjRX6BZparQ6WQuOrnHYPID5JaZm9Relx+RgwPY6yPlI0YMo+J23wHzTqoFyWDoYWs37XfEdqnppWkWYo4ykCiXpYRNG6N2/YeBGwqWhSO1taMqkjfE8g1a9h8CNhC0C470E8ebQObo8cDx5FQ8VXL0rekYPvGjUe83hzCTrvtz4Xh7Nuwg7CN4Kr+lmNN4b0+i0uO8Ijek7hIzLIMrDUUcTkoBxOiqYLuifBeEjmgvje7Ianq6k7NieLnjssrRJHFGHNIr1Ggtdt4easG2GMBzRGyj/aGUUdz4o47N6tPyjOLbFGW3a+QDK4BsjnbCxr26E8ACVOt132eW8bPE0AwGHQRuoCB0poCN1QniW74nMDHRsLG7GlooOQ3L7Fd8TS0tjYC0UaQ0AtGugO4anxRxJ5CK2yWdl4SRWnKIo4g2ESHqhoa2lCd/td9VTF7vsgbV32b7TQbaZafLfzWpWy74padLGx9NmZoNF6dYoyzoyxpj9zKMvgjiHIQ7G2zi9IxZcnR9E72DUZujfXv2Krit0YuyeEuAkMoIZvIDmEn+U+C02C7omEFkTGlooCGgEDgD3leTdMFXHoY6u9o5G661170cQ5CNKIza7KLVToPs7MmbRmbJv3bfRfMTWayNEDoAzo+nLXkVLdjS5oPu79O1P1osET2hr42OaNgLQQOXBef/zYcnR9EzJWuXKKV404o4hyE+2NhFusQs2To6Py5CC2tXVoR2qlszbObLa3Wgt+05zTMevm3UG3bWq0uK7om5csTBkrlo0DLXbTgvE11QPfndFG5/vFoJ8UcQ5CGLP0st3MnBdmioQ6tS2rstd+wBWuCIRHardGzRjHgAcAHPp5aJufZWFweWNLm+y4gVHI7kp4hvdjS9lnDQX/AOrI0AF3EV376lGteSvJlUrbOGKr36V/RsPUYdabHO48gu2Drqzv6Zw6rPZ7XceQ+aqbmut08mUaNGrncB9Vo9ngaxoa0Ua0UARK29mXFLuudHVCEKw1ghCEACVsS4dzVlhHW2uYPzdo7ezemlChrYtwqWmZZYra+F+ZhII2jcewhPFzX/HNQGjJPdO/4Tv5LzfmHWTVc3qScdzuY9Uk22xSROyyNLTu4HtB3pPMmT34X+jT0JGuzFEkdGv+8aOOjh37+9MthxBBJsfld7r9PPYUypM0xmmi0QgGuxCktBCEIAEIXG0WtkYq97W8yAghvR2XOedrGlz3BoG8pft+LmN0iaXniatH1SveF4yTGsjq8BsA5BK6RRfqJXXkt78xM6SrIqtZvdsLuXAeaqrput878rBoPaduaPr2KwubDT5aOkqxn8zuQ3DtKd7HZGRNDGNDWj+6k7yoSb7Kpx1kfKjxdtgZCwMYNN53k8SpSEKw1pa8IEIQgkEIQgAQhCABcbVZWSNyvaHDgf70XZCAFK8cH74Xfwu9HfVLlsuyWL/UjcO2lR4jRagvhCVwiivTy+vBllntsjPYe5vIn5KwhxLaW/nDvia0+YoU62m5oJPaiaTxAynxFFXS4RgOzO3k6vzql4sq/hyT0yh/zZaP/H+k/VfH4rtBG1g7Q36kq4ODY90j/wCX6L2zB0W98h/SPRGqDhm+RYnvu0P9qV3IUb+2ihAOed7j3kp/gwxZm/kLvic4+VaKzgsrGaMa1vIAI4P8k/49P6mIlgwzPJq4dG3i7b+ka+NE0XXhyKGhpnf7zt3IbArlCZSkXRhmQQhCYtBCEIAEIQgD/9k="/>
          <p:cNvSpPr>
            <a:spLocks noChangeAspect="1" noChangeArrowheads="1"/>
          </p:cNvSpPr>
          <p:nvPr/>
        </p:nvSpPr>
        <p:spPr bwMode="auto">
          <a:xfrm>
            <a:off x="1679575" y="-990600"/>
            <a:ext cx="2057400" cy="2076450"/>
          </a:xfrm>
          <a:prstGeom prst="rect">
            <a:avLst/>
          </a:prstGeom>
          <a:noFill/>
          <a:ln w="9525">
            <a:noFill/>
            <a:miter lim="800000"/>
            <a:headEnd/>
            <a:tailEnd/>
          </a:ln>
        </p:spPr>
        <p:txBody>
          <a:bodyPr/>
          <a:lstStyle/>
          <a:p>
            <a:endParaRPr lang="en-US">
              <a:latin typeface="Gill Sans MT" pitchFamily="34" charset="0"/>
            </a:endParaRPr>
          </a:p>
        </p:txBody>
      </p:sp>
      <p:sp>
        <p:nvSpPr>
          <p:cNvPr id="12293" name="AutoShape 6" descr="data:image/jpeg;base64,/9j/4AAQSkZJRgABAQAAAQABAAD/2wCEAAkGBxQTEhUUExQVFhUVGBgYGBcXFxQXHBgXFxcWHBgXHBgZHSgiHRonHBQXIjEhJSkrLi4uFx8zODMsNygtLiwBCgoKDg0OGhAQGywlHyQsLCwvLCwsLC0vLCwsLCwsLCwsLCwsLCwsLCwsLCwsLCwsLCwsLCwsLCwsLCwsLCwsLP/AABEIAK4ArAMBIgACEQEDEQH/xAAbAAACAwEBAQAAAAAAAAAAAAAABgQFBwMCAf/EAEIQAAEDAQUEBwUGBAUFAQAAAAEAAgMRBAUGEiExQVFxEyJhgZGhwTJScrHRFCM0QpKygqLh8AcWM0NiJFNjwuIV/8QAGQEAAgMBAAAAAAAAAAAAAAAAAAIBAwQF/8QAJxEAAwACAgEDBAIDAAAAAAAAAAECAxESMSEEIlEyM0FhE6EUI4H/2gAMAwEAAhEDEQA/ANxQhCABCEIAEL5VUF74ojjq2P7x/Pqjmd/IKG9C1SlbZfl1NSqe24lgj0zZzwZr57Ek3heksx+8cSPdGjfBe7Dc80oqxhy+8dB4nak5/BmfqG3qEXVpxm4/6cQHa4k+Qp81XzYntDvzBvJo9VYWbBzv9yUDsa2vmforGHCkA253c3U+SPcw45q7FV1+Wg/7rvIei6R4htI/3SeYafRNv+WrN/2/5nfVeX4Zs5HsEcnORxYfw5fn+yghxdOPaDHdxHmFaWTGMZ0kY5naDmHoV8nwdGfYke3mA4eiqrVhSZvslrx2aHwKPcg/3SOdivCOUfdvDuyuo7tqlLKJY3xuo4OY4cagjtCvLrxVJHQSfeN47HDv396lX8jT6hdUPaFEu+8Y5m5o3V4jeOYUtOaE99AhCEEghCEACEIQALlaJ2saXPIDRtJX20TNY0ucaNaKkrPL9vl1odwjHst/9j2pW9FWTIoX7JF+4idNVrKtj83c+A7FBuu6ZJz1BoNC46AfU9isLgw8ZqPkq2PwLvoO1O8UYaA1oAA2AJUt+WURirI+VlPdmG4oqF33juLhoOTVdIS3iLF8dnqxgEkvCvVaf+R9Am8I1zCXhIZFW2u/7NGaPmYDwBzHwFVl16X9PaP9SQ5fdb1W+A296r44SdgKV2PrXZqX+dbH/wBx36HfRdIcYWRxp0tPia4eiy37G/3fkg2V/ulRzYvKPn+zaLJbo5RWORj/AIXA+S7rDGOcw1BLXDeKg+KZrmxvNEQJfvWdujxyO/vUqxtGj2uyMkFHtDh27uR3JWvXCZFXQGo9w7e470yXZecc7M8Tg4bxvaeBG4qWmaTKrxzXZl0Ez4n1aSx7dOB5EeieLgxC2fqPo2Thud2j6LpfdyMnFfZkGx3oeISJarM+J+VwLXDX6EH1S+ZMvuwv9GqIS/hm/umHRyH7wDQ++OPNMCdPZrmlS2gQhCkYEIVHiu9OhiytPXkqB2D8x8/NQ3oWqUrbF/Fd8dK/o2H7th1/5OHoF8wxcvTOzvH3bdx/OeHIKtui7zNI1g0G1x4NG1aRBC1jQ1oo0CgCRLb2zLih5K5UewEIS5ja/Ps8ORh+9lqBxa3e70Cdm0qcZ4rLSYIDQjR8g3H3W+pSNBCXGg7yvtnhLzTxKuI4w0UGxVN7Ks2ZY/C7OEFja3tPb9FJCF9a6hB4GvgoOfVOntsY7PhB7mVdIGuIrloTTsJqqC1Wd0b3McKOaaFPFnxNAWBznZXU1bQk17KbUm3rbOmmfJSgcdB2AAD5JqS/BblnGkuJCewHQiqg2iwb2+H0VghKJGWo6Ku67xks8gfGaEbRucOBG8LWLgvplqjzt0cNHt3tPqOBWYW6y1GYbfn/AFXnD97Os0wkGzY8cWk69+8Jpejo47WSdo2RV99XU2dlDo4ey7geHIqbBMHta9pq1wBB4gioXtWEtJrTMue18UlNWvYfAhaFcN6C0Rh2xw0eOB48iq3Ft1Z2dK0ddm2m9v1CWrhvLoJQ78p0d8PHu2pF7WY1vFen0aUhfAa7F9VhsBZriC39NO535R1W8hv7zUp4xBa+is73DbTKObtEgXVZOllZHucdfhG3ySW/wZfUPbUoccJXf0cOc+1JrybuHr3q8XxraCg2DRfUyNMTxWgWPYovHp7TI+tWg5W/C3Z51PetSxBa+is0zxtax1OZFB5lY7ZY6uaP70SWx96TZZ2KHK3tOpXdCEhyap09sCm+x4Sjcxpc9+YgHq5QNRuqClBSW3hKG5RI8NG4OKlNfkaKlfUtjU3B0ddZJCP4R6JXvax9DM+OtQ0ih7CAfVO2FrS6SztLiSWlzanfQ6eRSjiY/wDVS8x+xqakteC3LM8FUorEIQkMwKqt8OV1RsPz3q1Ua3sqw9mqC/BfG1+xx/w5vLPE6F22Khb8Dq6dxr4pvWV4BtOS2NG6RrmH9w82rVFbL8HRfYLOsQWDoZnNHsnrN5Hd3bFoqX8Z2PNEHgaxnX4Tt86KKXgz545Tv4O2D7f0kOQnrR6fw/l9R3K+WfYRteS0AbpBlPPaPl5rQFMvaDBXKBVx5P1YmcSXH+GgH7vJQsEWesr3n8jQBzdX0BXjG8lZ2j3WDzJKs8DR0ikdxfT9I/ql7oqXuzDIhCE5sKPG34Kbk397VmF2+33FahjRtbFNTg09wc2qy67T1+4qu+xcn22WqEISnKBCEIAesF/h/wCN3olfEn4qX4h+1qaMF/h/43eiV8SfipfiH7Wp30jVk+1JWoQhIZQXif2Xciva52g9V3IoGntHnB342D4j+0rXVkWDR/1sHxH9pWuqyOjrUC4W6DPG9nvNI8tF3QmFa2ZVDKWOa4bWkHwNVq7HVAI2HXxWYXsyk0o4Pd8ytCuKTNZ4j/wHlp6JIMnpvDaEzFzq2p3YGjyV/gr8Ofjd8mqixi2lpPa1p/vwV5gk/cH4z8moX1Bj+8/+jAhCE5sOF4WYSxSRn87HN8QQsVZVj6HQtND3GhW4rMMfXV0Vo6Ro6k3W5P8AzD5HvKW0SvPgjhCiXfNVtDtHyUtVnKuHNaYIQU2WbCLXMa4yuzEA6AU1ClLYRDronYM/Dfxu9Er4k/FS/EP2tT5dtiEMbY21IbXU7yTUnzVZemGmTSmQvc2oFQANSBStT2AJ2no13jp40kIiFZ39dYs8gaHZgRUVpUa76KsVZjaaemCiXlJRtOJ8lLKp7ZNmdXcNAgu9PHK9/Ayf4c2PNaXSU0jYf1O0HlmWlqgwVdXQWYZhR8nXcDtFR1WnkPmr9WytI6DBCEKSDNb6/ES/G75p5wu6tlj5H5lIt9fiJvjd8094ZbSyxfDXxJST2YsH3GLuOoqSxu95pHe0/wD0pOBJdJW8C13iCD8gpWNrNmhD97HeTtD6KhwjacloA3PBb37R8kdUS/bmH1CEJzYCr79uptphdG7QnVrvdcNh5cexWCEAYnarPJBIWPBa9p8e3tBU+zTh47d4Wh4lw6y1N92Ro6jvR3ELL7fYZbPJlkaWuGzgRxB3hVNaEy4lkX7LNTIr1ma0NbK8NGwVVJBeG53iPopjJQdhBUGCsd4yY63ynbI/9Tl0jvaduyV/jX5qFVFUbE5UdJ5nPcXPcXE7zqua4S2trd9TwCgWi2F2mwf3tQWxgu2dbda69VuzeeP9Fd4Iw+ZpBLIPumHSv53DdyG9c8M4TfaCHyAsh47C/sbXd2rTbNZ2xtDGANa0UAG4Jpk3zKhcUdEIQrCQQTTU7kKDftp6OCR1aHKQOZ0CCG9LZndsnzve/wB5zneJqtMu2HJFG33WtHfTVZvdlm6SWNnFwryGp8gtRSwZfTLtnG3WYSRvYfzAj6FZe0ujfXY9jvBzT/RaukXGd35JRIB1ZNvY4fUfIotfkn1E+OS/A4WO0iRjXjY4A/ULslHBd40JhcdvWZz3j18U3FSnsux3ynYISxYMVvknEH2WRrgQH1c3qA06xHDVX77fEBUyxgA01e0a8Nu1CZZokKNeFgjmZklYHN7do7QdoKhXrf8AHBLDG7UymlQW0aCQMzqnZrt7CrAWuPTrs1FR1m6jXUa7ND4KQEe9P8PyKmzyAj3X6H9Q2+CWbbcFpirnheAN4GYeLarXZbdE0AukY0O2EuaAeRJ1XQzty58zctK5qilONdlErlE7ZiX2Z/uP/S76L7HY5XGgjkJOwBrj6LUhiQG2Ms7AxzHsLukD67A4000/Lx3q4FrZlLs7co0LswoDwrWijiidmXWDBtqk2sEY4vIH8o1TfcuCoYaOk+9eOOjQexu/vTFNamMbmc9rWnYS4AHvKrL1xFFD0WoeJXZQWOaQNnWOuzVTpIjbZcBCq57yf00TI2sfG/2pOlYCKV2NrV3cpsluia7I6Rgd7pc0Hwqm2Qd0LnJO1po5zQTsBIBpyKLPaGPFWOa4bKtIcK9yAOiUcb22pZEN3WdzOgHz8U0Wy0tjY57tjRX6BZparQ6WQuOrnHYPID5JaZm9Relx+RgwPY6yPlI0YMo+J23wHzTqoFyWDoYWs37XfEdqnppWkWYo4ykCiXpYRNG6N2/YeBGwqWhSO1taMqkjfE8g1a9h8CNhC0C470E8ebQObo8cDx5FQ8VXL0rekYPvGjUe83hzCTrvtz4Xh7Nuwg7CN4Kr+lmNN4b0+i0uO8Ijek7hIzLIMrDUUcTkoBxOiqYLuifBeEjmgvje7Ianq6k7NieLnjssrRJHFGHNIr1Ggtdt4easG2GMBzRGyj/aGUUdz4o47N6tPyjOLbFGW3a+QDK4BsjnbCxr26E8ACVOt132eW8bPE0AwGHQRuoCB0poCN1QniW74nMDHRsLG7GlooOQ3L7Fd8TS0tjYC0UaQ0AtGugO4anxRxJ5CK2yWdl4SRWnKIo4g2ESHqhoa2lCd/td9VTF7vsgbV32b7TQbaZafLfzWpWy74padLGx9NmZoNF6dYoyzoyxpj9zKMvgjiHIQ7G2zi9IxZcnR9E72DUZujfXv2Krit0YuyeEuAkMoIZvIDmEn+U+C02C7omEFkTGlooCGgEDgD3leTdMFXHoY6u9o5G661170cQ5CNKIza7KLVToPs7MmbRmbJv3bfRfMTWayNEDoAzo+nLXkVLdjS5oPu79O1P1osET2hr42OaNgLQQOXBef/zYcnR9EzJWuXKKV404o4hyE+2NhFusQs2To6Py5CC2tXVoR2qlszbObLa3Wgt+05zTMevm3UG3bWq0uK7om5csTBkrlo0DLXbTgvE11QPfndFG5/vFoJ8UcQ5CGLP0st3MnBdmioQ6tS2rstd+wBWuCIRHardGzRjHgAcAHPp5aJufZWFweWNLm+y4gVHI7kp4hvdjS9lnDQX/AOrI0AF3EV376lGteSvJlUrbOGKr36V/RsPUYdabHO48gu2Drqzv6Zw6rPZ7XceQ+aqbmut08mUaNGrncB9Vo9ngaxoa0Ua0UARK29mXFLuudHVCEKw1ghCEACVsS4dzVlhHW2uYPzdo7ezemlChrYtwqWmZZYra+F+ZhII2jcewhPFzX/HNQGjJPdO/4Tv5LzfmHWTVc3qScdzuY9Uk22xSROyyNLTu4HtB3pPMmT34X+jT0JGuzFEkdGv+8aOOjh37+9MthxBBJsfld7r9PPYUypM0xmmi0QgGuxCktBCEIAEIXG0WtkYq97W8yAghvR2XOedrGlz3BoG8pft+LmN0iaXniatH1SveF4yTGsjq8BsA5BK6RRfqJXXkt78xM6SrIqtZvdsLuXAeaqrput878rBoPaduaPr2KwubDT5aOkqxn8zuQ3DtKd7HZGRNDGNDWj+6k7yoSb7Kpx1kfKjxdtgZCwMYNN53k8SpSEKw1pa8IEIQgkEIQgAQhCABcbVZWSNyvaHDgf70XZCAFK8cH74Xfwu9HfVLlsuyWL/UjcO2lR4jRagvhCVwiivTy+vBllntsjPYe5vIn5KwhxLaW/nDvia0+YoU62m5oJPaiaTxAynxFFXS4RgOzO3k6vzql4sq/hyT0yh/zZaP/H+k/VfH4rtBG1g7Q36kq4ODY90j/wCX6L2zB0W98h/SPRGqDhm+RYnvu0P9qV3IUb+2ihAOed7j3kp/gwxZm/kLvic4+VaKzgsrGaMa1vIAI4P8k/49P6mIlgwzPJq4dG3i7b+ka+NE0XXhyKGhpnf7zt3IbArlCZSkXRhmQQhCYtBCEIAEIQgD/9k="/>
          <p:cNvSpPr>
            <a:spLocks noChangeAspect="1" noChangeArrowheads="1"/>
          </p:cNvSpPr>
          <p:nvPr/>
        </p:nvSpPr>
        <p:spPr bwMode="auto">
          <a:xfrm>
            <a:off x="1679575" y="-990600"/>
            <a:ext cx="2057400" cy="2076450"/>
          </a:xfrm>
          <a:prstGeom prst="rect">
            <a:avLst/>
          </a:prstGeom>
          <a:noFill/>
          <a:ln w="9525">
            <a:noFill/>
            <a:miter lim="800000"/>
            <a:headEnd/>
            <a:tailEnd/>
          </a:ln>
        </p:spPr>
        <p:txBody>
          <a:bodyPr/>
          <a:lstStyle/>
          <a:p>
            <a:endParaRPr lang="en-US">
              <a:latin typeface="Gill Sans MT" pitchFamily="34" charset="0"/>
            </a:endParaRPr>
          </a:p>
        </p:txBody>
      </p:sp>
      <p:sp>
        <p:nvSpPr>
          <p:cNvPr id="3" name="Rectangle 2"/>
          <p:cNvSpPr/>
          <p:nvPr/>
        </p:nvSpPr>
        <p:spPr>
          <a:xfrm>
            <a:off x="554183" y="1114425"/>
            <a:ext cx="9033162" cy="5078313"/>
          </a:xfrm>
          <a:prstGeom prst="rect">
            <a:avLst/>
          </a:prstGeom>
        </p:spPr>
        <p:txBody>
          <a:bodyPr wrap="square">
            <a:spAutoFit/>
          </a:bodyPr>
          <a:lstStyle/>
          <a:p>
            <a:pPr marL="342900" indent="-342900" algn="just">
              <a:lnSpc>
                <a:spcPct val="150000"/>
              </a:lnSpc>
              <a:buClr>
                <a:schemeClr val="accent1">
                  <a:lumMod val="75000"/>
                </a:schemeClr>
              </a:buClr>
              <a:buSzPct val="80000"/>
              <a:buFontTx/>
              <a:buChar char="►"/>
            </a:pPr>
            <a:r>
              <a:rPr lang="en-US" dirty="0">
                <a:latin typeface="Times New Roman" panose="02020603050405020304" pitchFamily="18" charset="0"/>
                <a:cs typeface="Times New Roman" panose="02020603050405020304" pitchFamily="18" charset="0"/>
              </a:rPr>
              <a:t>According to Narendra Nathan that the identification of the parameters of interest is achieved by a priori specification of the distribution of wage-vacancies, as required by the applicants.</a:t>
            </a:r>
          </a:p>
          <a:p>
            <a:pPr marL="342900" indent="-342900" algn="just">
              <a:lnSpc>
                <a:spcPct val="150000"/>
              </a:lnSpc>
              <a:buClr>
                <a:schemeClr val="accent1">
                  <a:lumMod val="75000"/>
                </a:schemeClr>
              </a:buClr>
              <a:buSzPct val="80000"/>
              <a:buFontTx/>
              <a:buChar char="►"/>
            </a:pPr>
            <a:r>
              <a:rPr lang="en-US" dirty="0" smtClean="0">
                <a:latin typeface="Times New Roman" panose="02020603050405020304" pitchFamily="18" charset="0"/>
                <a:cs typeface="Times New Roman" panose="02020603050405020304" pitchFamily="18" charset="0"/>
              </a:rPr>
              <a:t>Previous </a:t>
            </a:r>
            <a:r>
              <a:rPr lang="en-US" dirty="0">
                <a:latin typeface="Times New Roman" panose="02020603050405020304" pitchFamily="18" charset="0"/>
                <a:cs typeface="Times New Roman" panose="02020603050405020304" pitchFamily="18" charset="0"/>
              </a:rPr>
              <a:t>research related to applications such as the Puspasari research, where the use of applications can increase efficiency and data information on special processes that are </a:t>
            </a:r>
            <a:r>
              <a:rPr lang="en-US" dirty="0" smtClean="0">
                <a:latin typeface="Times New Roman" panose="02020603050405020304" pitchFamily="18" charset="0"/>
                <a:cs typeface="Times New Roman" panose="02020603050405020304" pitchFamily="18" charset="0"/>
              </a:rPr>
              <a:t>displayed.</a:t>
            </a:r>
          </a:p>
          <a:p>
            <a:pPr marL="342900" indent="-342900" algn="just">
              <a:lnSpc>
                <a:spcPct val="150000"/>
              </a:lnSpc>
              <a:buClr>
                <a:schemeClr val="accent1">
                  <a:lumMod val="75000"/>
                </a:schemeClr>
              </a:buClr>
              <a:buSzPct val="80000"/>
              <a:buFontTx/>
              <a:buChar char="►"/>
            </a:pPr>
            <a:r>
              <a:rPr lang="en-US" dirty="0" smtClean="0">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Clustering is one of the Data Mining methods that is unsupervised. There are two types of data clustering that are often used in the data grouping process, namely hierarchical (hierarchical) data clustering and non-hierarchical (nonhierarchical) data </a:t>
            </a:r>
            <a:r>
              <a:rPr lang="en-US" dirty="0" smtClean="0">
                <a:latin typeface="Times New Roman" panose="02020603050405020304" pitchFamily="18" charset="0"/>
                <a:cs typeface="Times New Roman" panose="02020603050405020304" pitchFamily="18" charset="0"/>
              </a:rPr>
              <a:t>clustering.</a:t>
            </a:r>
          </a:p>
          <a:p>
            <a:pPr marL="342900" indent="-342900" algn="just">
              <a:lnSpc>
                <a:spcPct val="150000"/>
              </a:lnSpc>
              <a:buClr>
                <a:schemeClr val="accent1">
                  <a:lumMod val="75000"/>
                </a:schemeClr>
              </a:buClr>
              <a:buSzPct val="80000"/>
              <a:buFontTx/>
              <a:buChar char="►"/>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method partitions data into clusters so that data with the same characteristics are grouped into the same cluster and data with different characteristics are grouped into other groups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73710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82273" y="276225"/>
            <a:ext cx="8229600" cy="838200"/>
          </a:xfrm>
          <a:prstGeom prst="rect">
            <a:avLst/>
          </a:prstGeom>
        </p:spPr>
        <p:txBody>
          <a:bodyPr>
            <a:norm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latin typeface="Times New Roman" pitchFamily="16" charset="0"/>
                <a:cs typeface="Times New Roman" pitchFamily="16" charset="0"/>
              </a:rPr>
              <a:t>Problem Definition</a:t>
            </a:r>
            <a:endParaRPr lang="en-US" sz="4800" dirty="0">
              <a:latin typeface="Times New Roman" pitchFamily="16" charset="0"/>
              <a:cs typeface="Times New Roman" pitchFamily="16" charset="0"/>
            </a:endParaRPr>
          </a:p>
        </p:txBody>
      </p:sp>
      <p:sp>
        <p:nvSpPr>
          <p:cNvPr id="3" name="Rectangle 2"/>
          <p:cNvSpPr/>
          <p:nvPr/>
        </p:nvSpPr>
        <p:spPr>
          <a:xfrm>
            <a:off x="969817" y="1582916"/>
            <a:ext cx="8645237" cy="3831818"/>
          </a:xfrm>
          <a:prstGeom prst="rect">
            <a:avLst/>
          </a:prstGeom>
        </p:spPr>
        <p:txBody>
          <a:bodyPr wrap="square">
            <a:spAutoFit/>
          </a:bodyPr>
          <a:lstStyle/>
          <a:p>
            <a:pPr marL="342900" indent="-342900" algn="just">
              <a:lnSpc>
                <a:spcPct val="150000"/>
              </a:lnSpc>
              <a:buClr>
                <a:schemeClr val="accent1">
                  <a:lumMod val="75000"/>
                </a:schemeClr>
              </a:buClr>
              <a:buSzPct val="80000"/>
              <a:buFontTx/>
              <a:buChar char="►"/>
            </a:pPr>
            <a:r>
              <a:rPr lang="en-US" dirty="0">
                <a:latin typeface="Times New Roman" panose="02020603050405020304" pitchFamily="18" charset="0"/>
                <a:cs typeface="Times New Roman" panose="02020603050405020304" pitchFamily="18" charset="0"/>
              </a:rPr>
              <a:t>According to Narendra Nathan that the identification of the parameters of interest is achieved by a priori specification of the distribution of </a:t>
            </a:r>
            <a:r>
              <a:rPr lang="en-US" dirty="0" smtClean="0">
                <a:latin typeface="Times New Roman" panose="02020603050405020304" pitchFamily="18" charset="0"/>
                <a:cs typeface="Times New Roman" panose="02020603050405020304" pitchFamily="18" charset="0"/>
              </a:rPr>
              <a:t>wage-vacancies</a:t>
            </a:r>
          </a:p>
          <a:p>
            <a:pPr marL="342900" indent="-342900" algn="just">
              <a:lnSpc>
                <a:spcPct val="150000"/>
              </a:lnSpc>
              <a:buClr>
                <a:schemeClr val="accent1">
                  <a:lumMod val="75000"/>
                </a:schemeClr>
              </a:buClr>
              <a:buSzPct val="80000"/>
              <a:buFontTx/>
              <a:buChar char="►"/>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existing job recommendation sites, job offers which are matching with user’s profile used to recommend user. </a:t>
            </a:r>
            <a:endParaRPr lang="en-US" dirty="0" smtClean="0">
              <a:latin typeface="Times New Roman" panose="02020603050405020304" pitchFamily="18" charset="0"/>
              <a:cs typeface="Times New Roman" panose="02020603050405020304" pitchFamily="18" charset="0"/>
            </a:endParaRPr>
          </a:p>
          <a:p>
            <a:pPr marL="342900" indent="-342900" algn="just">
              <a:lnSpc>
                <a:spcPct val="150000"/>
              </a:lnSpc>
              <a:buClr>
                <a:schemeClr val="accent1">
                  <a:lumMod val="75000"/>
                </a:schemeClr>
              </a:buClr>
              <a:buSzPct val="80000"/>
              <a:buFontTx/>
              <a:buChar char="►"/>
            </a:pP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improve this recommendation, we proposed machine learning algorithms which will find user’s preferences and recommend job offers as per the preferences, profile and requirements of the recruiters. </a:t>
            </a:r>
          </a:p>
          <a:p>
            <a:pPr marL="342900" indent="-342900" algn="just">
              <a:lnSpc>
                <a:spcPct val="150000"/>
              </a:lnSpc>
              <a:buClr>
                <a:schemeClr val="accent1">
                  <a:lumMod val="75000"/>
                </a:schemeClr>
              </a:buClr>
              <a:buSzPct val="80000"/>
              <a:buFontTx/>
              <a:buChar char="►"/>
            </a:pPr>
            <a:endParaRPr lang="en-US" dirty="0" smtClean="0">
              <a:latin typeface="Times New Roman" panose="02020603050405020304" pitchFamily="18" charset="0"/>
              <a:cs typeface="Times New Roman" panose="02020603050405020304" pitchFamily="18" charset="0"/>
            </a:endParaRPr>
          </a:p>
          <a:p>
            <a:pPr marL="342900" indent="-342900" algn="just">
              <a:lnSpc>
                <a:spcPct val="150000"/>
              </a:lnSpc>
              <a:buClr>
                <a:schemeClr val="accent1">
                  <a:lumMod val="75000"/>
                </a:schemeClr>
              </a:buClr>
              <a:buSzPct val="80000"/>
              <a:buFontTx/>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4246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1" y="0"/>
            <a:ext cx="12306925" cy="6858000"/>
          </a:xfrm>
          <a:prstGeom prst="rect">
            <a:avLst/>
          </a:prstGeom>
        </p:spPr>
        <p:txBody>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buFont typeface="Wingdings 3" pitchFamily="18" charset="2"/>
              <a:buNone/>
            </a:pPr>
            <a:endParaRPr lang="en-US" sz="1600" dirty="0">
              <a:latin typeface="Times New Roman" pitchFamily="16" charset="0"/>
              <a:cs typeface="Times New Roman" pitchFamily="16" charset="0"/>
            </a:endParaRPr>
          </a:p>
        </p:txBody>
      </p:sp>
      <p:sp>
        <p:nvSpPr>
          <p:cNvPr id="6" name="Title 1"/>
          <p:cNvSpPr txBox="1">
            <a:spLocks/>
          </p:cNvSpPr>
          <p:nvPr/>
        </p:nvSpPr>
        <p:spPr>
          <a:xfrm>
            <a:off x="1447800" y="249381"/>
            <a:ext cx="8229600" cy="914401"/>
          </a:xfrm>
          <a:prstGeom prst="rect">
            <a:avLst/>
          </a:prstGeom>
        </p:spPr>
        <p:txBody>
          <a:bodyPr>
            <a:normAutofit fontScale="97500"/>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4800" dirty="0">
              <a:latin typeface="Times New Roman" pitchFamily="16" charset="0"/>
              <a:cs typeface="Times New Roman" pitchFamily="16" charset="0"/>
            </a:endParaRPr>
          </a:p>
        </p:txBody>
      </p:sp>
      <p:sp>
        <p:nvSpPr>
          <p:cNvPr id="7" name="Title 1"/>
          <p:cNvSpPr txBox="1">
            <a:spLocks/>
          </p:cNvSpPr>
          <p:nvPr/>
        </p:nvSpPr>
        <p:spPr>
          <a:xfrm>
            <a:off x="1982273" y="276225"/>
            <a:ext cx="8229600" cy="838200"/>
          </a:xfrm>
          <a:prstGeom prst="rect">
            <a:avLst/>
          </a:prstGeom>
        </p:spPr>
        <p:txBody>
          <a:bodyPr>
            <a:norm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latin typeface="Times New Roman" pitchFamily="16" charset="0"/>
                <a:cs typeface="Times New Roman" pitchFamily="16" charset="0"/>
              </a:rPr>
              <a:t>Problem Objectives</a:t>
            </a:r>
            <a:endParaRPr lang="en-US" sz="4800" dirty="0">
              <a:latin typeface="Times New Roman" pitchFamily="16" charset="0"/>
              <a:cs typeface="Times New Roman" pitchFamily="16" charset="0"/>
            </a:endParaRPr>
          </a:p>
        </p:txBody>
      </p:sp>
      <p:sp>
        <p:nvSpPr>
          <p:cNvPr id="8" name="Rectangle 7"/>
          <p:cNvSpPr/>
          <p:nvPr/>
        </p:nvSpPr>
        <p:spPr>
          <a:xfrm>
            <a:off x="1239981" y="1997839"/>
            <a:ext cx="8437419" cy="2862322"/>
          </a:xfrm>
          <a:prstGeom prst="rect">
            <a:avLst/>
          </a:prstGeom>
        </p:spPr>
        <p:txBody>
          <a:bodyPr wrap="square">
            <a:spAutoFit/>
          </a:bodyPr>
          <a:lstStyle/>
          <a:p>
            <a:pPr marL="342900" indent="-342900" algn="just">
              <a:lnSpc>
                <a:spcPct val="150000"/>
              </a:lnSpc>
              <a:buClr>
                <a:schemeClr val="accent1">
                  <a:lumMod val="75000"/>
                </a:schemeClr>
              </a:buClr>
              <a:buSzPct val="80000"/>
              <a:buFontTx/>
              <a:buChar char="►"/>
            </a:pPr>
            <a:r>
              <a:rPr lang="en-US" sz="2000" dirty="0">
                <a:latin typeface="Times New Roman" panose="02020603050405020304" pitchFamily="18" charset="0"/>
                <a:cs typeface="Times New Roman" panose="02020603050405020304" pitchFamily="18" charset="0"/>
              </a:rPr>
              <a:t>According to Narendra Nathan that the identification of the parameters of </a:t>
            </a:r>
            <a:r>
              <a:rPr lang="en-US" sz="2000" dirty="0" smtClean="0">
                <a:latin typeface="Times New Roman" panose="02020603050405020304" pitchFamily="18" charset="0"/>
                <a:cs typeface="Times New Roman" panose="02020603050405020304" pitchFamily="18" charset="0"/>
              </a:rPr>
              <a:t>interest</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implement K means clustering </a:t>
            </a:r>
            <a:r>
              <a:rPr lang="en-US" sz="2000" dirty="0" smtClean="0">
                <a:latin typeface="Times New Roman" panose="02020603050405020304" pitchFamily="18" charset="0"/>
                <a:cs typeface="Times New Roman" panose="02020603050405020304" pitchFamily="18" charset="0"/>
              </a:rPr>
              <a:t>algorithm.</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develop an online job recommendation application for job seekers </a:t>
            </a:r>
            <a:r>
              <a:rPr lang="en-US" sz="2000" dirty="0" smtClean="0">
                <a:latin typeface="Times New Roman" panose="02020603050405020304" pitchFamily="18" charset="0"/>
                <a:cs typeface="Times New Roman" panose="02020603050405020304" pitchFamily="18" charset="0"/>
              </a:rPr>
              <a:t>.</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implement recommendation model.</a:t>
            </a:r>
          </a:p>
          <a:p>
            <a:pPr algn="just">
              <a:lnSpc>
                <a:spcPct val="150000"/>
              </a:lnSpc>
              <a:buClr>
                <a:schemeClr val="accent1">
                  <a:lumMod val="75000"/>
                </a:schemeClr>
              </a:buClr>
              <a:buSzPct val="80000"/>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2457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63781" y="1498413"/>
            <a:ext cx="8437419" cy="4247317"/>
          </a:xfrm>
          <a:prstGeom prst="rect">
            <a:avLst/>
          </a:prstGeom>
        </p:spPr>
        <p:txBody>
          <a:bodyPr wrap="square">
            <a:spAutoFit/>
          </a:bodyPr>
          <a:lstStyle/>
          <a:p>
            <a:pPr marL="342900" indent="-342900" algn="just">
              <a:lnSpc>
                <a:spcPct val="150000"/>
              </a:lnSpc>
              <a:buClr>
                <a:schemeClr val="accent1">
                  <a:lumMod val="75000"/>
                </a:schemeClr>
              </a:buClr>
              <a:buSzPct val="80000"/>
              <a:buFontTx/>
              <a:buChar char="►"/>
            </a:pPr>
            <a:r>
              <a:rPr lang="en-US" sz="2000" dirty="0">
                <a:latin typeface="Times New Roman" panose="02020603050405020304" pitchFamily="18" charset="0"/>
                <a:cs typeface="Times New Roman" panose="02020603050405020304" pitchFamily="18" charset="0"/>
              </a:rPr>
              <a:t>Deployment platform: </a:t>
            </a:r>
            <a:r>
              <a:rPr lang="en-US" sz="2000" dirty="0" smtClean="0">
                <a:latin typeface="Times New Roman" panose="02020603050405020304" pitchFamily="18" charset="0"/>
                <a:cs typeface="Times New Roman" panose="02020603050405020304" pitchFamily="18" charset="0"/>
              </a:rPr>
              <a:t>Windows</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Development </a:t>
            </a:r>
            <a:r>
              <a:rPr lang="en-US" sz="2000" dirty="0">
                <a:latin typeface="Times New Roman" panose="02020603050405020304" pitchFamily="18" charset="0"/>
                <a:cs typeface="Times New Roman" panose="02020603050405020304" pitchFamily="18" charset="0"/>
              </a:rPr>
              <a:t>tool: Eclipse </a:t>
            </a:r>
            <a:r>
              <a:rPr lang="en-US" sz="2000" dirty="0" smtClean="0">
                <a:latin typeface="Times New Roman" panose="02020603050405020304" pitchFamily="18" charset="0"/>
                <a:cs typeface="Times New Roman" panose="02020603050405020304" pitchFamily="18" charset="0"/>
              </a:rPr>
              <a:t>Software</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Application </a:t>
            </a:r>
            <a:r>
              <a:rPr lang="en-US" sz="2000" dirty="0">
                <a:latin typeface="Times New Roman" panose="02020603050405020304" pitchFamily="18" charset="0"/>
                <a:cs typeface="Times New Roman" panose="02020603050405020304" pitchFamily="18" charset="0"/>
              </a:rPr>
              <a:t>Server: Apache Tomcat </a:t>
            </a:r>
            <a:r>
              <a:rPr lang="en-US" sz="2000" dirty="0" smtClean="0">
                <a:latin typeface="Times New Roman" panose="02020603050405020304" pitchFamily="18" charset="0"/>
                <a:cs typeface="Times New Roman" panose="02020603050405020304" pitchFamily="18" charset="0"/>
              </a:rPr>
              <a:t>Server</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Database </a:t>
            </a:r>
            <a:r>
              <a:rPr lang="en-US" sz="2000" dirty="0">
                <a:latin typeface="Times New Roman" panose="02020603050405020304" pitchFamily="18" charset="0"/>
                <a:cs typeface="Times New Roman" panose="02020603050405020304" pitchFamily="18" charset="0"/>
              </a:rPr>
              <a:t>Technology: MySQL </a:t>
            </a:r>
            <a:r>
              <a:rPr lang="en-US" sz="2000" dirty="0" smtClean="0">
                <a:latin typeface="Times New Roman" panose="02020603050405020304" pitchFamily="18" charset="0"/>
                <a:cs typeface="Times New Roman" panose="02020603050405020304" pitchFamily="18" charset="0"/>
              </a:rPr>
              <a:t>Database</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Technology</a:t>
            </a:r>
            <a:r>
              <a:rPr lang="en-US" sz="2000" dirty="0">
                <a:latin typeface="Times New Roman" panose="02020603050405020304" pitchFamily="18" charset="0"/>
                <a:cs typeface="Times New Roman" panose="02020603050405020304" pitchFamily="18" charset="0"/>
              </a:rPr>
              <a:t>: Java </a:t>
            </a:r>
            <a:r>
              <a:rPr lang="en-US" sz="2000" dirty="0" smtClean="0">
                <a:latin typeface="Times New Roman" panose="02020603050405020304" pitchFamily="18" charset="0"/>
                <a:cs typeface="Times New Roman" panose="02020603050405020304" pitchFamily="18" charset="0"/>
              </a:rPr>
              <a:t>EE</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Language</a:t>
            </a:r>
            <a:r>
              <a:rPr lang="en-US" sz="2000" dirty="0">
                <a:latin typeface="Times New Roman" panose="02020603050405020304" pitchFamily="18" charset="0"/>
                <a:cs typeface="Times New Roman" panose="02020603050405020304" pitchFamily="18" charset="0"/>
              </a:rPr>
              <a:t>: Java, </a:t>
            </a:r>
            <a:r>
              <a:rPr lang="en-US" sz="2000" dirty="0" smtClean="0">
                <a:latin typeface="Times New Roman" panose="02020603050405020304" pitchFamily="18" charset="0"/>
                <a:cs typeface="Times New Roman" panose="02020603050405020304" pitchFamily="18" charset="0"/>
              </a:rPr>
              <a:t>Python</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Web </a:t>
            </a:r>
            <a:r>
              <a:rPr lang="en-US" sz="2000" dirty="0">
                <a:latin typeface="Times New Roman" panose="02020603050405020304" pitchFamily="18" charset="0"/>
                <a:cs typeface="Times New Roman" panose="02020603050405020304" pitchFamily="18" charset="0"/>
              </a:rPr>
              <a:t>Development: HTML, JavaScript, </a:t>
            </a:r>
            <a:r>
              <a:rPr lang="en-US" sz="2000" dirty="0" smtClean="0">
                <a:latin typeface="Times New Roman" panose="02020603050405020304" pitchFamily="18" charset="0"/>
                <a:cs typeface="Times New Roman" panose="02020603050405020304" pitchFamily="18" charset="0"/>
              </a:rPr>
              <a:t>Bootstrap</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MVC </a:t>
            </a:r>
            <a:r>
              <a:rPr lang="en-US" sz="2000" dirty="0">
                <a:latin typeface="Times New Roman" panose="02020603050405020304" pitchFamily="18" charset="0"/>
                <a:cs typeface="Times New Roman" panose="02020603050405020304" pitchFamily="18" charset="0"/>
              </a:rPr>
              <a:t>Framework: Spring </a:t>
            </a:r>
            <a:r>
              <a:rPr lang="en-US" sz="2000" dirty="0" smtClean="0">
                <a:latin typeface="Times New Roman" panose="02020603050405020304" pitchFamily="18" charset="0"/>
                <a:cs typeface="Times New Roman" panose="02020603050405020304" pitchFamily="18" charset="0"/>
              </a:rPr>
              <a:t>boot</a:t>
            </a:r>
          </a:p>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Development </a:t>
            </a:r>
            <a:r>
              <a:rPr lang="en-US" sz="2000" dirty="0">
                <a:latin typeface="Times New Roman" panose="02020603050405020304" pitchFamily="18" charset="0"/>
                <a:cs typeface="Times New Roman" panose="02020603050405020304" pitchFamily="18" charset="0"/>
              </a:rPr>
              <a:t>tool (Server side): Servlets &amp; JSP,  MySQL </a:t>
            </a:r>
            <a:r>
              <a:rPr lang="en-US" sz="2000" dirty="0" smtClean="0">
                <a:latin typeface="Times New Roman" panose="02020603050405020304" pitchFamily="18" charset="0"/>
                <a:cs typeface="Times New Roman" panose="02020603050405020304" pitchFamily="18" charset="0"/>
              </a:rPr>
              <a:t>Connector</a:t>
            </a:r>
            <a:endParaRPr lang="en-US" sz="20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982273" y="276225"/>
            <a:ext cx="8229600" cy="838200"/>
          </a:xfrm>
          <a:prstGeom prst="rect">
            <a:avLst/>
          </a:prstGeom>
        </p:spPr>
        <p:txBody>
          <a:bodyPr>
            <a:norm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latin typeface="Times New Roman" pitchFamily="16" charset="0"/>
                <a:cs typeface="Times New Roman" pitchFamily="16" charset="0"/>
              </a:rPr>
              <a:t>Software Requirements</a:t>
            </a:r>
            <a:endParaRPr lang="en-US" sz="4800" dirty="0">
              <a:latin typeface="Times New Roman" pitchFamily="16" charset="0"/>
              <a:cs typeface="Times New Roman" pitchFamily="16" charset="0"/>
            </a:endParaRPr>
          </a:p>
        </p:txBody>
      </p:sp>
    </p:spTree>
    <p:extLst>
      <p:ext uri="{BB962C8B-B14F-4D97-AF65-F5344CB8AC3E}">
        <p14:creationId xmlns:p14="http://schemas.microsoft.com/office/powerpoint/2010/main" val="3281816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8D90D0-4284-D13D-C5B3-B4375A4456CB}"/>
              </a:ext>
            </a:extLst>
          </p:cNvPr>
          <p:cNvSpPr txBox="1"/>
          <p:nvPr/>
        </p:nvSpPr>
        <p:spPr>
          <a:xfrm>
            <a:off x="269823" y="1259174"/>
            <a:ext cx="11782269" cy="369332"/>
          </a:xfrm>
          <a:prstGeom prst="rect">
            <a:avLst/>
          </a:prstGeom>
          <a:noFill/>
        </p:spPr>
        <p:txBody>
          <a:bodyPr wrap="square" rtlCol="0">
            <a:spAutoFit/>
          </a:bodyPr>
          <a:lstStyle/>
          <a:p>
            <a:endParaRPr lang="en-US" dirty="0"/>
          </a:p>
        </p:txBody>
      </p:sp>
      <p:sp>
        <p:nvSpPr>
          <p:cNvPr id="7" name="Title 1"/>
          <p:cNvSpPr txBox="1">
            <a:spLocks/>
          </p:cNvSpPr>
          <p:nvPr/>
        </p:nvSpPr>
        <p:spPr>
          <a:xfrm>
            <a:off x="1982273" y="276225"/>
            <a:ext cx="8229600" cy="838200"/>
          </a:xfrm>
          <a:prstGeom prst="rect">
            <a:avLst/>
          </a:prstGeom>
        </p:spPr>
        <p:txBody>
          <a:bodyPr>
            <a:normAutofit/>
          </a:bodyPr>
          <a:lst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smtClean="0">
                <a:latin typeface="Times New Roman" pitchFamily="16" charset="0"/>
                <a:cs typeface="Times New Roman" pitchFamily="16" charset="0"/>
              </a:rPr>
              <a:t>System Architecture</a:t>
            </a:r>
            <a:endParaRPr lang="en-US" sz="4800" dirty="0">
              <a:latin typeface="Times New Roman" pitchFamily="16" charset="0"/>
              <a:cs typeface="Times New Roman" pitchFamily="16" charset="0"/>
            </a:endParaRPr>
          </a:p>
        </p:txBody>
      </p:sp>
      <p:sp>
        <p:nvSpPr>
          <p:cNvPr id="8" name="Rectangle 7"/>
          <p:cNvSpPr/>
          <p:nvPr/>
        </p:nvSpPr>
        <p:spPr>
          <a:xfrm>
            <a:off x="512618" y="1628506"/>
            <a:ext cx="8437419" cy="4191981"/>
          </a:xfrm>
          <a:prstGeom prst="rect">
            <a:avLst/>
          </a:prstGeom>
        </p:spPr>
        <p:txBody>
          <a:bodyPr wrap="square">
            <a:spAutoFit/>
          </a:bodyPr>
          <a:lstStyle/>
          <a:p>
            <a:pPr marL="342900" indent="-342900" algn="just">
              <a:lnSpc>
                <a:spcPct val="150000"/>
              </a:lnSpc>
              <a:buClr>
                <a:schemeClr val="accent1">
                  <a:lumMod val="75000"/>
                </a:schemeClr>
              </a:buClr>
              <a:buSzPct val="80000"/>
              <a:buFontTx/>
              <a:buChar char="►"/>
            </a:pPr>
            <a:r>
              <a:rPr lang="en-US" sz="2000" dirty="0" smtClean="0">
                <a:latin typeface="Times New Roman" panose="02020603050405020304" pitchFamily="18" charset="0"/>
                <a:cs typeface="Times New Roman" panose="02020603050405020304" pitchFamily="18" charset="0"/>
              </a:rPr>
              <a:t>K-MEANS </a:t>
            </a:r>
            <a:r>
              <a:rPr lang="en-US" sz="2000" dirty="0">
                <a:latin typeface="Times New Roman" panose="02020603050405020304" pitchFamily="18" charset="0"/>
                <a:cs typeface="Times New Roman" panose="02020603050405020304" pitchFamily="18" charset="0"/>
              </a:rPr>
              <a:t>CLUSTERING: </a:t>
            </a:r>
            <a:endParaRPr lang="en-US" sz="2000" dirty="0" smtClean="0">
              <a:latin typeface="Times New Roman" panose="02020603050405020304" pitchFamily="18" charset="0"/>
              <a:cs typeface="Times New Roman" panose="02020603050405020304" pitchFamily="18" charset="0"/>
            </a:endParaRPr>
          </a:p>
          <a:p>
            <a:pPr algn="just">
              <a:lnSpc>
                <a:spcPct val="150000"/>
              </a:lnSpc>
              <a:buClr>
                <a:schemeClr val="accent1">
                  <a:lumMod val="75000"/>
                </a:schemeClr>
              </a:buClr>
              <a:buSzPct val="80000"/>
            </a:pPr>
            <a:r>
              <a:rPr lang="en-US" sz="2000" dirty="0" smtClean="0">
                <a:latin typeface="Times New Roman" panose="02020603050405020304" pitchFamily="18" charset="0"/>
                <a:cs typeface="Times New Roman" panose="02020603050405020304" pitchFamily="18" charset="0"/>
              </a:rPr>
              <a:t>1: An initial clustering is created by choosing k random centroids from the dataset. </a:t>
            </a:r>
          </a:p>
          <a:p>
            <a:pPr algn="just">
              <a:lnSpc>
                <a:spcPct val="150000"/>
              </a:lnSpc>
              <a:buClr>
                <a:schemeClr val="accent1">
                  <a:lumMod val="75000"/>
                </a:schemeClr>
              </a:buClr>
              <a:buSzPct val="80000"/>
            </a:pPr>
            <a:r>
              <a:rPr lang="en-US" sz="2000" dirty="0" smtClean="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For each data point, calculate the distance from all centroids, and assign its </a:t>
            </a:r>
            <a:r>
              <a:rPr lang="en-US" sz="2000" dirty="0" smtClean="0">
                <a:latin typeface="Times New Roman" panose="02020603050405020304" pitchFamily="18" charset="0"/>
                <a:cs typeface="Times New Roman" panose="02020603050405020304" pitchFamily="18" charset="0"/>
              </a:rPr>
              <a:t>membership </a:t>
            </a:r>
            <a:r>
              <a:rPr lang="en-US" sz="2000" dirty="0">
                <a:latin typeface="Times New Roman" panose="02020603050405020304" pitchFamily="18" charset="0"/>
                <a:cs typeface="Times New Roman" panose="02020603050405020304" pitchFamily="18" charset="0"/>
              </a:rPr>
              <a:t>to the nearest centroid. </a:t>
            </a:r>
            <a:endParaRPr lang="en-US" sz="2000" dirty="0" smtClean="0">
              <a:latin typeface="Times New Roman" panose="02020603050405020304" pitchFamily="18" charset="0"/>
              <a:cs typeface="Times New Roman" panose="02020603050405020304" pitchFamily="18" charset="0"/>
            </a:endParaRPr>
          </a:p>
          <a:p>
            <a:pPr algn="just">
              <a:lnSpc>
                <a:spcPct val="150000"/>
              </a:lnSpc>
              <a:buClr>
                <a:schemeClr val="accent1">
                  <a:lumMod val="75000"/>
                </a:schemeClr>
              </a:buClr>
              <a:buSzPct val="80000"/>
            </a:pPr>
            <a:r>
              <a:rPr lang="en-US" sz="2000" dirty="0" smtClean="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Recalculate the new cluster centroids by the average of all data points that are </a:t>
            </a:r>
            <a:r>
              <a:rPr lang="en-US" sz="2000" dirty="0" smtClean="0">
                <a:latin typeface="Times New Roman" panose="02020603050405020304" pitchFamily="18" charset="0"/>
                <a:cs typeface="Times New Roman" panose="02020603050405020304" pitchFamily="18" charset="0"/>
              </a:rPr>
              <a:t>assigned </a:t>
            </a:r>
            <a:r>
              <a:rPr lang="en-US" sz="2000" dirty="0">
                <a:latin typeface="Times New Roman" panose="02020603050405020304" pitchFamily="18" charset="0"/>
                <a:cs typeface="Times New Roman" panose="02020603050405020304" pitchFamily="18" charset="0"/>
              </a:rPr>
              <a:t>to the clusters. </a:t>
            </a:r>
            <a:endParaRPr lang="en-US" sz="2000" dirty="0" smtClean="0">
              <a:latin typeface="Times New Roman" panose="02020603050405020304" pitchFamily="18" charset="0"/>
              <a:cs typeface="Times New Roman" panose="02020603050405020304" pitchFamily="18" charset="0"/>
            </a:endParaRPr>
          </a:p>
          <a:p>
            <a:pPr algn="just">
              <a:lnSpc>
                <a:spcPct val="150000"/>
              </a:lnSpc>
              <a:buClr>
                <a:schemeClr val="accent1">
                  <a:lumMod val="75000"/>
                </a:schemeClr>
              </a:buClr>
              <a:buSzPct val="80000"/>
            </a:pPr>
            <a:r>
              <a:rPr lang="en-US" sz="2000" dirty="0" smtClean="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Repeat step 2 until convergence.</a:t>
            </a:r>
          </a:p>
          <a:p>
            <a:pPr marL="342900" indent="-342900" algn="just">
              <a:lnSpc>
                <a:spcPct val="150000"/>
              </a:lnSpc>
              <a:buClr>
                <a:schemeClr val="accent1">
                  <a:lumMod val="75000"/>
                </a:schemeClr>
              </a:buClr>
              <a:buSzPct val="80000"/>
              <a:buFontTx/>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4070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597FFE-EE60-35FB-0F86-820179E7F6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144" y="1270435"/>
            <a:ext cx="3810001" cy="3898087"/>
          </a:xfrm>
          <a:prstGeom prst="rect">
            <a:avLst/>
          </a:prstGeom>
        </p:spPr>
      </p:pic>
      <p:sp>
        <p:nvSpPr>
          <p:cNvPr id="7" name="TextBox 6">
            <a:extLst>
              <a:ext uri="{FF2B5EF4-FFF2-40B4-BE49-F238E27FC236}">
                <a16:creationId xmlns:a16="http://schemas.microsoft.com/office/drawing/2014/main" id="{88177F15-F00F-B44D-EDF5-1A861BA0E93B}"/>
              </a:ext>
            </a:extLst>
          </p:cNvPr>
          <p:cNvSpPr txBox="1"/>
          <p:nvPr/>
        </p:nvSpPr>
        <p:spPr>
          <a:xfrm>
            <a:off x="748144" y="5505478"/>
            <a:ext cx="926392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Working of K-means clustering algorithm </a:t>
            </a:r>
          </a:p>
        </p:txBody>
      </p:sp>
      <p:sp>
        <p:nvSpPr>
          <p:cNvPr id="3" name="Rectangle 2"/>
          <p:cNvSpPr/>
          <p:nvPr/>
        </p:nvSpPr>
        <p:spPr>
          <a:xfrm>
            <a:off x="748144" y="647423"/>
            <a:ext cx="6096000" cy="458074"/>
          </a:xfrm>
          <a:prstGeom prst="rect">
            <a:avLst/>
          </a:prstGeom>
        </p:spPr>
        <p:txBody>
          <a:bodyPr>
            <a:spAutoFit/>
          </a:bodyPr>
          <a:lstStyle/>
          <a:p>
            <a:pPr marL="342900" indent="-342900" algn="just">
              <a:lnSpc>
                <a:spcPct val="150000"/>
              </a:lnSpc>
              <a:buClr>
                <a:schemeClr val="accent1">
                  <a:lumMod val="75000"/>
                </a:schemeClr>
              </a:buClr>
              <a:buSzPct val="80000"/>
              <a:buFontTx/>
              <a:buChar char="►"/>
            </a:pPr>
            <a:r>
              <a:rPr lang="en-US" dirty="0" smtClean="0">
                <a:latin typeface="Times New Roman" panose="02020603050405020304" pitchFamily="18" charset="0"/>
                <a:cs typeface="Times New Roman" panose="02020603050405020304" pitchFamily="18" charset="0"/>
              </a:rPr>
              <a:t>K-Means Clustering</a:t>
            </a:r>
            <a:endParaRPr lang="en-US" dirty="0">
              <a:latin typeface="Times New Roman" panose="02020603050405020304" pitchFamily="18" charset="0"/>
              <a:cs typeface="Times New Roman" panose="02020603050405020304" pitchFamily="18" charset="0"/>
            </a:endParaRPr>
          </a:p>
        </p:txBody>
      </p:sp>
      <p:pic>
        <p:nvPicPr>
          <p:cNvPr id="9" name="1_KrcZK0xYgTa4qFrVr0fO2w">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999105" y="933478"/>
            <a:ext cx="4572000" cy="4572000"/>
          </a:xfrm>
          <a:prstGeom prst="rect">
            <a:avLst/>
          </a:prstGeom>
        </p:spPr>
      </p:pic>
    </p:spTree>
    <p:extLst>
      <p:ext uri="{BB962C8B-B14F-4D97-AF65-F5344CB8AC3E}">
        <p14:creationId xmlns:p14="http://schemas.microsoft.com/office/powerpoint/2010/main" val="1783537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500"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theme/theme1.xml><?xml version="1.0" encoding="utf-8"?>
<a:theme xmlns:a="http://schemas.openxmlformats.org/drawingml/2006/main" name="Theme1">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1" id="{616E853D-3CFF-44D4-BEBD-3389ED1CF099}" vid="{CD8B9FB7-C740-4CC4-AB71-D810E8366D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2928</TotalTime>
  <Words>816</Words>
  <Application>Microsoft Office PowerPoint</Application>
  <PresentationFormat>Widescreen</PresentationFormat>
  <Paragraphs>93</Paragraphs>
  <Slides>23</Slides>
  <Notes>8</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Gill Sans MT</vt:lpstr>
      <vt:lpstr>Times New Roman</vt:lpstr>
      <vt:lpstr>Trebuchet MS</vt:lpstr>
      <vt:lpstr>Wingdings 3</vt:lpstr>
      <vt:lpstr>Theme1</vt:lpstr>
      <vt:lpstr>PROF. RAM MEGHE INSTITUTE OF TECHNOLOGY AND RESEARCH BADNERA, AMRAVATI       A PRESENTATION ON  “Job Recommendation Based on Job Profile Clustering and Job Seeker Behavior”  </vt:lpstr>
      <vt:lpstr>Table of contents</vt:lpstr>
      <vt:lpstr>Introduction</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 RAM MEGHE INSTITUTE OF TECHNOLOGY AND RESEARCH BADNERA, AMRAVATI       A SEMINAR ON  “5 PEN PC TECHNOLOGY”  </dc:title>
  <dc:creator>VaibhavDharmik</dc:creator>
  <cp:lastModifiedBy>VaibhavDharmik</cp:lastModifiedBy>
  <cp:revision>45</cp:revision>
  <dcterms:created xsi:type="dcterms:W3CDTF">2022-05-26T03:47:43Z</dcterms:created>
  <dcterms:modified xsi:type="dcterms:W3CDTF">2022-05-29T17:43:40Z</dcterms:modified>
</cp:coreProperties>
</file>