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Advantage of this 5 pen pc technology:</a:t>
            </a:r>
          </a:p>
          <a:p>
            <a:pPr eaLnBrk="1" hangingPunct="1">
              <a:spcBef>
                <a:spcPct val="0"/>
              </a:spcBef>
            </a:pPr>
            <a:r>
              <a:rPr lang="en-US"/>
              <a:t>It is Portable i.e can be carried</a:t>
            </a:r>
          </a:p>
          <a:p>
            <a:pPr eaLnBrk="1" hangingPunct="1">
              <a:spcBef>
                <a:spcPct val="0"/>
              </a:spcBef>
            </a:pPr>
            <a:r>
              <a:rPr lang="en-US"/>
              <a:t>It is Feasible i.e workable, executable</a:t>
            </a:r>
          </a:p>
          <a:p>
            <a:pPr eaLnBrk="1" hangingPunct="1">
              <a:spcBef>
                <a:spcPct val="0"/>
              </a:spcBef>
            </a:pPr>
            <a:r>
              <a:rPr lang="en-US"/>
              <a:t>Ultimate ubiquitous(being present everywhere at once)</a:t>
            </a:r>
          </a:p>
          <a:p>
            <a:pPr eaLnBrk="1" hangingPunct="1">
              <a:spcBef>
                <a:spcPct val="0"/>
              </a:spcBef>
            </a:pPr>
            <a:r>
              <a:rPr lang="en-US"/>
              <a:t>Support WiFi technology</a:t>
            </a:r>
          </a:p>
          <a:p>
            <a:pPr eaLnBrk="1" hangingPunct="1">
              <a:spcBef>
                <a:spcPct val="0"/>
              </a:spcBef>
            </a:pPr>
            <a:r>
              <a:rPr lang="en-US"/>
              <a:t>Pens produces both the monitor as well as the keyboard on any flat surfaces from where you can carry out functions.</a:t>
            </a:r>
          </a:p>
          <a:p>
            <a:pPr eaLnBrk="1" hangingPunct="1">
              <a:spcBef>
                <a:spcPct val="0"/>
              </a:spcBef>
            </a:pPr>
            <a:endParaRPr lang="en-US"/>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a:latin typeface="Times New Roman" pitchFamily="16" charset="0"/>
                <a:cs typeface="Times New Roman" pitchFamily="16" charset="0"/>
              </a:rPr>
              <a:t>We can expect more such developments in the future.</a:t>
            </a:r>
          </a:p>
          <a:p>
            <a:pPr eaLnBrk="1" hangingPunct="1">
              <a:spcBef>
                <a:spcPct val="0"/>
              </a:spcBef>
            </a:pPr>
            <a:r>
              <a:rPr lang="en-US">
                <a:latin typeface="Times New Roman" pitchFamily="16" charset="0"/>
                <a:cs typeface="Times New Roman" pitchFamily="16" charset="0"/>
              </a:rPr>
              <a:t> </a:t>
            </a:r>
          </a:p>
          <a:p>
            <a:pPr eaLnBrk="1" hangingPunct="1">
              <a:spcBef>
                <a:spcPct val="0"/>
              </a:spcBef>
            </a:pPr>
            <a:endParaRPr lang="en-US"/>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LED Projector:</a:t>
            </a:r>
          </a:p>
          <a:p>
            <a:pPr eaLnBrk="1" hangingPunct="1">
              <a:spcBef>
                <a:spcPct val="0"/>
              </a:spcBef>
            </a:pPr>
            <a:r>
              <a:rPr lang="en-US"/>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Features of virtual keyboards are:</a:t>
            </a:r>
          </a:p>
          <a:p>
            <a:pPr eaLnBrk="1" hangingPunct="1">
              <a:spcBef>
                <a:spcPct val="0"/>
              </a:spcBef>
            </a:pPr>
            <a:r>
              <a:rPr lang="en-US"/>
              <a:t>VKB settings can be changed by Sound: </a:t>
            </a:r>
            <a:br>
              <a:rPr lang="en-US"/>
            </a:br>
            <a:r>
              <a:rPr lang="en-US"/>
              <a:t>Controllable Virtual Keyboard sound effects (key clicks) </a:t>
            </a:r>
            <a:br>
              <a:rPr lang="en-US"/>
            </a:br>
            <a:r>
              <a:rPr lang="en-US"/>
              <a:t>Connection: Connection to the appropriate Laptop/PC port </a:t>
            </a:r>
            <a:br>
              <a:rPr lang="en-US"/>
            </a:br>
            <a:r>
              <a:rPr lang="en-US"/>
              <a:t>Intensity: Intensity of the projected Virtual Keyboard </a:t>
            </a:r>
            <a:br>
              <a:rPr lang="en-US"/>
            </a:br>
            <a:r>
              <a:rPr lang="en-US"/>
              <a:t>Timeouts: coordinated timeouts to conserve the Virtual Keyboard's battery life </a:t>
            </a:r>
            <a:br>
              <a:rPr lang="en-US"/>
            </a:br>
            <a:r>
              <a:rPr lang="en-US"/>
              <a:t>Sensitivity: adjustable sensitivity of the Virtual Keyboard </a:t>
            </a:r>
            <a:br>
              <a:rPr lang="en-US"/>
            </a:br>
            <a:r>
              <a:rPr lang="en-US"/>
              <a:t>Auto-repeat: Allows the VKB to automatically repeat a key based on prescribed parameters. </a:t>
            </a:r>
          </a:p>
          <a:p>
            <a:pPr eaLnBrk="1" hangingPunct="1">
              <a:spcBef>
                <a:spcPct val="0"/>
              </a:spcBef>
            </a:pPr>
            <a:endParaRPr 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Digital Camera:</a:t>
            </a:r>
          </a:p>
          <a:p>
            <a:pPr eaLnBrk="1" hangingPunct="1">
              <a:spcBef>
                <a:spcPct val="0"/>
              </a:spcBef>
            </a:pPr>
            <a:r>
              <a:rPr lang="en-US"/>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a:p>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a:t>Battery:</a:t>
            </a:r>
          </a:p>
          <a:p>
            <a:pPr eaLnBrk="1" hangingPunct="1">
              <a:spcBef>
                <a:spcPct val="0"/>
              </a:spcBef>
            </a:pPr>
            <a:r>
              <a:rPr lang="en-US"/>
              <a:t>The most important part in the portable type of computer is its battery. Usually batteries must be </a:t>
            </a:r>
            <a:r>
              <a:rPr lang="en-US" b="1"/>
              <a:t>small in size and work for longer time</a:t>
            </a:r>
            <a:r>
              <a:rPr lang="en-US"/>
              <a:t>. It comes with a </a:t>
            </a:r>
            <a:r>
              <a:rPr lang="en-US" b="1"/>
              <a:t>battery life of 6+. </a:t>
            </a:r>
            <a:r>
              <a:rPr lang="en-US"/>
              <a:t>For normal use it can be used for </a:t>
            </a:r>
            <a:r>
              <a:rPr lang="en-US" b="1"/>
              <a:t>2 weeks</a:t>
            </a:r>
            <a:r>
              <a:rPr lang="en-US"/>
              <a:t>.</a:t>
            </a:r>
          </a:p>
          <a:p>
            <a:pPr eaLnBrk="1" hangingPunct="1">
              <a:spcBef>
                <a:spcPct val="0"/>
              </a:spcBef>
            </a:pPr>
            <a:endParaRPr lang="en-US"/>
          </a:p>
          <a:p>
            <a:pPr eaLnBrk="1" hangingPunct="1">
              <a:spcBef>
                <a:spcPct val="0"/>
              </a:spcBef>
            </a:pPr>
            <a:r>
              <a:rPr lang="en-US"/>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29-05-2022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AF232A-AFFD-7968-5AF3-7B41B6048094}"/>
              </a:ext>
            </a:extLst>
          </p:cNvPr>
          <p:cNvSpPr txBox="1"/>
          <p:nvPr/>
        </p:nvSpPr>
        <p:spPr>
          <a:xfrm>
            <a:off x="119921" y="179882"/>
            <a:ext cx="11362545" cy="369332"/>
          </a:xfrm>
          <a:prstGeom prst="rect">
            <a:avLst/>
          </a:prstGeom>
          <a:noFill/>
        </p:spPr>
        <p:txBody>
          <a:bodyPr wrap="square" rtlCol="0">
            <a:spAutoFit/>
          </a:bodyPr>
          <a:lstStyle/>
          <a:p>
            <a:r>
              <a:rPr lang="en-US" dirty="0"/>
              <a:t>IMPLIMENTATION AND RESULT </a:t>
            </a:r>
          </a:p>
        </p:txBody>
      </p:sp>
      <p:sp>
        <p:nvSpPr>
          <p:cNvPr id="10" name="TextBox 9">
            <a:extLst>
              <a:ext uri="{FF2B5EF4-FFF2-40B4-BE49-F238E27FC236}">
                <a16:creationId xmlns:a16="http://schemas.microsoft.com/office/drawing/2014/main" id="{131CCEE0-603A-76AB-0EE0-C2E614F9F5BF}"/>
              </a:ext>
            </a:extLst>
          </p:cNvPr>
          <p:cNvSpPr txBox="1"/>
          <p:nvPr/>
        </p:nvSpPr>
        <p:spPr>
          <a:xfrm>
            <a:off x="0" y="549214"/>
            <a:ext cx="11857220" cy="1754326"/>
          </a:xfrm>
          <a:prstGeom prst="rect">
            <a:avLst/>
          </a:prstGeom>
          <a:noFill/>
        </p:spPr>
        <p:txBody>
          <a:bodyPr wrap="square" rtlCol="0">
            <a:spAutoFit/>
          </a:bodyPr>
          <a:lstStyle/>
          <a:p>
            <a:r>
              <a:rPr lang="en-US" dirty="0"/>
              <a:t>5.1 IMPLEMENTATION </a:t>
            </a:r>
          </a:p>
          <a:p>
            <a:r>
              <a:rPr lang="en-US" dirty="0"/>
              <a:t>5.1.1 Database Connectivity to JAVA Application:</a:t>
            </a:r>
          </a:p>
          <a:p>
            <a:r>
              <a:rPr lang="en-US" dirty="0"/>
              <a:t>5.1.2 Web Scrapping: </a:t>
            </a:r>
          </a:p>
          <a:p>
            <a:r>
              <a:rPr lang="en-US" dirty="0"/>
              <a:t>5.1.3 User’s Data / Job’s Comparison: </a:t>
            </a:r>
          </a:p>
          <a:p>
            <a:r>
              <a:rPr lang="en-US" dirty="0"/>
              <a:t>5.1.4 K-Means Clustering Algorithm for Segmentation: </a:t>
            </a:r>
          </a:p>
          <a:p>
            <a:r>
              <a:rPr lang="en-US" dirty="0"/>
              <a:t> </a:t>
            </a:r>
          </a:p>
        </p:txBody>
      </p:sp>
      <p:pic>
        <p:nvPicPr>
          <p:cNvPr id="12" name="Picture 11">
            <a:extLst>
              <a:ext uri="{FF2B5EF4-FFF2-40B4-BE49-F238E27FC236}">
                <a16:creationId xmlns:a16="http://schemas.microsoft.com/office/drawing/2014/main" id="{3BA1B326-3B70-67AA-16BE-42A037D8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135" y="3876206"/>
            <a:ext cx="5314950" cy="2133600"/>
          </a:xfrm>
          <a:prstGeom prst="rect">
            <a:avLst/>
          </a:prstGeom>
        </p:spPr>
      </p:pic>
    </p:spTree>
    <p:extLst>
      <p:ext uri="{BB962C8B-B14F-4D97-AF65-F5344CB8AC3E}">
        <p14:creationId xmlns:p14="http://schemas.microsoft.com/office/powerpoint/2010/main" val="111254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ABBA677-05FE-64BD-10BB-3070E75329C6}"/>
              </a:ext>
            </a:extLst>
          </p:cNvPr>
          <p:cNvSpPr txBox="1"/>
          <p:nvPr/>
        </p:nvSpPr>
        <p:spPr>
          <a:xfrm>
            <a:off x="0" y="194872"/>
            <a:ext cx="12192000" cy="2031325"/>
          </a:xfrm>
          <a:prstGeom prst="rect">
            <a:avLst/>
          </a:prstGeom>
          <a:noFill/>
        </p:spPr>
        <p:txBody>
          <a:bodyPr wrap="square" rtlCol="0">
            <a:spAutoFit/>
          </a:bodyPr>
          <a:lstStyle/>
          <a:p>
            <a:r>
              <a:rPr lang="en-US" dirty="0"/>
              <a:t>• Steps in K-Means algorithm: </a:t>
            </a:r>
          </a:p>
          <a:p>
            <a:pPr marL="342900" indent="-342900">
              <a:buAutoNum type="arabicPeriod"/>
            </a:pPr>
            <a:r>
              <a:rPr lang="en-US" dirty="0"/>
              <a:t>Choose the number of clusters K. </a:t>
            </a:r>
          </a:p>
          <a:p>
            <a:r>
              <a:rPr lang="en-US" dirty="0"/>
              <a:t>2. Select at random K points, the centroids (not necessarily from your dataset). </a:t>
            </a:r>
          </a:p>
          <a:p>
            <a:r>
              <a:rPr lang="en-US" dirty="0"/>
              <a:t>3. Assign each data point to the closest centroid → that forms K clusters. </a:t>
            </a:r>
          </a:p>
          <a:p>
            <a:r>
              <a:rPr lang="en-US" dirty="0"/>
              <a:t>4. Compute and place the new centroid of each cluster. </a:t>
            </a:r>
          </a:p>
          <a:p>
            <a:r>
              <a:rPr lang="en-US" dirty="0"/>
              <a:t>5. Reassign each data point to the new closest centroid. If any reassignment took place, go to step 4, otherwise, the model is ready. </a:t>
            </a:r>
          </a:p>
        </p:txBody>
      </p:sp>
    </p:spTree>
    <p:extLst>
      <p:ext uri="{BB962C8B-B14F-4D97-AF65-F5344CB8AC3E}">
        <p14:creationId xmlns:p14="http://schemas.microsoft.com/office/powerpoint/2010/main" val="210200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8F3C9-BA5A-3910-C716-9B742DDF0BF1}"/>
              </a:ext>
            </a:extLst>
          </p:cNvPr>
          <p:cNvSpPr txBox="1"/>
          <p:nvPr/>
        </p:nvSpPr>
        <p:spPr>
          <a:xfrm>
            <a:off x="359764" y="179882"/>
            <a:ext cx="11497456" cy="2031325"/>
          </a:xfrm>
          <a:prstGeom prst="rect">
            <a:avLst/>
          </a:prstGeom>
          <a:noFill/>
        </p:spPr>
        <p:txBody>
          <a:bodyPr wrap="square" rtlCol="0">
            <a:spAutoFit/>
          </a:bodyPr>
          <a:lstStyle/>
          <a:p>
            <a:r>
              <a:rPr lang="en-US" dirty="0"/>
              <a:t>• Key Features of k-means Clustering Algorithm: </a:t>
            </a:r>
          </a:p>
          <a:p>
            <a:pPr marL="342900" indent="-342900">
              <a:buAutoNum type="arabicPeriod"/>
            </a:pPr>
            <a:r>
              <a:rPr lang="en-US" dirty="0"/>
              <a:t>It is very smooth in terms of interpretation and resolution. </a:t>
            </a:r>
          </a:p>
          <a:p>
            <a:r>
              <a:rPr lang="en-US" dirty="0"/>
              <a:t>2. For a large number of variables present in the dataset, K-means operates quicker than Hierarchical clustering. </a:t>
            </a:r>
          </a:p>
          <a:p>
            <a:r>
              <a:rPr lang="en-US" dirty="0"/>
              <a:t>3. While re-determining the cluster center, an instance can modify the cluster. </a:t>
            </a:r>
          </a:p>
          <a:p>
            <a:r>
              <a:rPr lang="en-US" dirty="0"/>
              <a:t>4. K-means reforms compact clusters. </a:t>
            </a:r>
          </a:p>
          <a:p>
            <a:r>
              <a:rPr lang="en-US" dirty="0"/>
              <a:t>5. It can work on unlabeled numerical data. </a:t>
            </a:r>
          </a:p>
        </p:txBody>
      </p:sp>
    </p:spTree>
    <p:extLst>
      <p:ext uri="{BB962C8B-B14F-4D97-AF65-F5344CB8AC3E}">
        <p14:creationId xmlns:p14="http://schemas.microsoft.com/office/powerpoint/2010/main" val="33435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9A5715-52F9-E83E-FDC7-B906BF2F191F}"/>
              </a:ext>
            </a:extLst>
          </p:cNvPr>
          <p:cNvSpPr txBox="1"/>
          <p:nvPr/>
        </p:nvSpPr>
        <p:spPr>
          <a:xfrm>
            <a:off x="389744" y="269823"/>
            <a:ext cx="11437495" cy="2031325"/>
          </a:xfrm>
          <a:prstGeom prst="rect">
            <a:avLst/>
          </a:prstGeom>
          <a:noFill/>
        </p:spPr>
        <p:txBody>
          <a:bodyPr wrap="square" rtlCol="0">
            <a:spAutoFit/>
          </a:bodyPr>
          <a:lstStyle/>
          <a:p>
            <a:r>
              <a:rPr lang="en-US" dirty="0"/>
              <a:t>• Limitations with K-means: </a:t>
            </a:r>
          </a:p>
          <a:p>
            <a:pPr marL="342900" indent="-342900">
              <a:buAutoNum type="arabicPeriod"/>
            </a:pPr>
            <a:r>
              <a:rPr lang="en-US" dirty="0"/>
              <a:t>Sometimes, it is quite tough to forecast the number of clusters, or the value of k. </a:t>
            </a:r>
          </a:p>
          <a:p>
            <a:r>
              <a:rPr lang="en-US" dirty="0"/>
              <a:t>2. The output is highly influenced by original input, for example, the number of clusters. </a:t>
            </a:r>
          </a:p>
          <a:p>
            <a:r>
              <a:rPr lang="en-US" dirty="0"/>
              <a:t>3. An array of data substantially hits the concluding outcomes. </a:t>
            </a:r>
          </a:p>
          <a:p>
            <a:r>
              <a:rPr lang="en-US" dirty="0"/>
              <a:t>4. In some cases, clusters show complex spatial views, then executing clustering is not a good choice. </a:t>
            </a:r>
          </a:p>
          <a:p>
            <a:r>
              <a:rPr lang="en-US" dirty="0"/>
              <a:t>5. Also, rescaling is sometimes conscious, it can’t be done by normalization or standardization of data points, the output gets changed entirely</a:t>
            </a:r>
          </a:p>
        </p:txBody>
      </p:sp>
    </p:spTree>
    <p:extLst>
      <p:ext uri="{BB962C8B-B14F-4D97-AF65-F5344CB8AC3E}">
        <p14:creationId xmlns:p14="http://schemas.microsoft.com/office/powerpoint/2010/main" val="315074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C4F2E-C0F8-675F-CD31-A3CF3007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08" y="1038225"/>
            <a:ext cx="8019737" cy="4781550"/>
          </a:xfrm>
          <a:prstGeom prst="rect">
            <a:avLst/>
          </a:prstGeom>
        </p:spPr>
      </p:pic>
      <p:sp>
        <p:nvSpPr>
          <p:cNvPr id="4" name="TextBox 3">
            <a:extLst>
              <a:ext uri="{FF2B5EF4-FFF2-40B4-BE49-F238E27FC236}">
                <a16:creationId xmlns:a16="http://schemas.microsoft.com/office/drawing/2014/main" id="{7AFC352C-A768-C2CB-148B-ACE889D0D983}"/>
              </a:ext>
            </a:extLst>
          </p:cNvPr>
          <p:cNvSpPr txBox="1"/>
          <p:nvPr/>
        </p:nvSpPr>
        <p:spPr>
          <a:xfrm>
            <a:off x="1948721" y="5996066"/>
            <a:ext cx="8274571" cy="369332"/>
          </a:xfrm>
          <a:prstGeom prst="rect">
            <a:avLst/>
          </a:prstGeom>
          <a:noFill/>
        </p:spPr>
        <p:txBody>
          <a:bodyPr wrap="square" rtlCol="0">
            <a:spAutoFit/>
          </a:bodyPr>
          <a:lstStyle/>
          <a:p>
            <a:pPr algn="ctr"/>
            <a:r>
              <a:rPr lang="en-US" dirty="0"/>
              <a:t>Entity Relationship Diagram</a:t>
            </a:r>
          </a:p>
        </p:txBody>
      </p:sp>
    </p:spTree>
    <p:extLst>
      <p:ext uri="{BB962C8B-B14F-4D97-AF65-F5344CB8AC3E}">
        <p14:creationId xmlns:p14="http://schemas.microsoft.com/office/powerpoint/2010/main" val="37153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435ED-8FF1-9CF6-A024-E65A80498042}"/>
              </a:ext>
            </a:extLst>
          </p:cNvPr>
          <p:cNvSpPr txBox="1"/>
          <p:nvPr/>
        </p:nvSpPr>
        <p:spPr>
          <a:xfrm>
            <a:off x="134911" y="0"/>
            <a:ext cx="11872210" cy="369332"/>
          </a:xfrm>
          <a:prstGeom prst="rect">
            <a:avLst/>
          </a:prstGeom>
          <a:noFill/>
        </p:spPr>
        <p:txBody>
          <a:bodyPr wrap="square" rtlCol="0">
            <a:spAutoFit/>
          </a:bodyPr>
          <a:lstStyle/>
          <a:p>
            <a:pPr algn="ctr"/>
            <a:r>
              <a:rPr lang="en-US" dirty="0"/>
              <a:t>RESULT </a:t>
            </a:r>
          </a:p>
        </p:txBody>
      </p:sp>
      <p:pic>
        <p:nvPicPr>
          <p:cNvPr id="5" name="Picture 4">
            <a:extLst>
              <a:ext uri="{FF2B5EF4-FFF2-40B4-BE49-F238E27FC236}">
                <a16:creationId xmlns:a16="http://schemas.microsoft.com/office/drawing/2014/main" id="{00EDE5CE-012F-6418-BC73-71D4026B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527"/>
            <a:ext cx="6096000" cy="4532851"/>
          </a:xfrm>
          <a:prstGeom prst="rect">
            <a:avLst/>
          </a:prstGeom>
        </p:spPr>
      </p:pic>
      <p:pic>
        <p:nvPicPr>
          <p:cNvPr id="7" name="Picture 6">
            <a:extLst>
              <a:ext uri="{FF2B5EF4-FFF2-40B4-BE49-F238E27FC236}">
                <a16:creationId xmlns:a16="http://schemas.microsoft.com/office/drawing/2014/main" id="{5A759EB7-D327-73A1-0E61-D2B66C5B9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878" y="719527"/>
            <a:ext cx="5911121" cy="4532851"/>
          </a:xfrm>
          <a:prstGeom prst="rect">
            <a:avLst/>
          </a:prstGeom>
        </p:spPr>
      </p:pic>
      <p:sp>
        <p:nvSpPr>
          <p:cNvPr id="8" name="TextBox 7">
            <a:extLst>
              <a:ext uri="{FF2B5EF4-FFF2-40B4-BE49-F238E27FC236}">
                <a16:creationId xmlns:a16="http://schemas.microsoft.com/office/drawing/2014/main" id="{12D6D0A1-D195-B2DE-26FD-020EF7E10799}"/>
              </a:ext>
            </a:extLst>
          </p:cNvPr>
          <p:cNvSpPr txBox="1"/>
          <p:nvPr/>
        </p:nvSpPr>
        <p:spPr>
          <a:xfrm>
            <a:off x="134911" y="5456420"/>
            <a:ext cx="5961089" cy="369332"/>
          </a:xfrm>
          <a:prstGeom prst="rect">
            <a:avLst/>
          </a:prstGeom>
          <a:noFill/>
        </p:spPr>
        <p:txBody>
          <a:bodyPr wrap="square" rtlCol="0">
            <a:spAutoFit/>
          </a:bodyPr>
          <a:lstStyle/>
          <a:p>
            <a:pPr algn="ctr"/>
            <a:r>
              <a:rPr lang="en-US" dirty="0"/>
              <a:t>Login (User and Admin) </a:t>
            </a:r>
          </a:p>
        </p:txBody>
      </p:sp>
      <p:sp>
        <p:nvSpPr>
          <p:cNvPr id="10" name="TextBox 9">
            <a:extLst>
              <a:ext uri="{FF2B5EF4-FFF2-40B4-BE49-F238E27FC236}">
                <a16:creationId xmlns:a16="http://schemas.microsoft.com/office/drawing/2014/main" id="{D150375F-9E90-2939-DE09-D0B5F846ED00}"/>
              </a:ext>
            </a:extLst>
          </p:cNvPr>
          <p:cNvSpPr txBox="1"/>
          <p:nvPr/>
        </p:nvSpPr>
        <p:spPr>
          <a:xfrm>
            <a:off x="6280878" y="5456420"/>
            <a:ext cx="5911121" cy="369332"/>
          </a:xfrm>
          <a:prstGeom prst="rect">
            <a:avLst/>
          </a:prstGeom>
          <a:noFill/>
        </p:spPr>
        <p:txBody>
          <a:bodyPr wrap="square" rtlCol="0">
            <a:spAutoFit/>
          </a:bodyPr>
          <a:lstStyle/>
          <a:p>
            <a:pPr algn="ctr"/>
            <a:r>
              <a:rPr lang="en-US"/>
              <a:t>User Registration </a:t>
            </a:r>
            <a:endParaRPr lang="en-US" dirty="0"/>
          </a:p>
        </p:txBody>
      </p:sp>
    </p:spTree>
    <p:extLst>
      <p:ext uri="{BB962C8B-B14F-4D97-AF65-F5344CB8AC3E}">
        <p14:creationId xmlns:p14="http://schemas.microsoft.com/office/powerpoint/2010/main" val="82565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08285B-07ED-EE0F-BB60-E4C35F23F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6368"/>
            <a:ext cx="6096001" cy="4795179"/>
          </a:xfrm>
          <a:prstGeom prst="rect">
            <a:avLst/>
          </a:prstGeom>
        </p:spPr>
      </p:pic>
      <p:sp>
        <p:nvSpPr>
          <p:cNvPr id="9" name="TextBox 8">
            <a:extLst>
              <a:ext uri="{FF2B5EF4-FFF2-40B4-BE49-F238E27FC236}">
                <a16:creationId xmlns:a16="http://schemas.microsoft.com/office/drawing/2014/main" id="{D61BF807-5E1A-426E-4832-BDABBCDF5E95}"/>
              </a:ext>
            </a:extLst>
          </p:cNvPr>
          <p:cNvSpPr txBox="1"/>
          <p:nvPr/>
        </p:nvSpPr>
        <p:spPr>
          <a:xfrm>
            <a:off x="0" y="5576341"/>
            <a:ext cx="6096000" cy="369332"/>
          </a:xfrm>
          <a:prstGeom prst="rect">
            <a:avLst/>
          </a:prstGeom>
          <a:noFill/>
        </p:spPr>
        <p:txBody>
          <a:bodyPr wrap="square" rtlCol="0">
            <a:spAutoFit/>
          </a:bodyPr>
          <a:lstStyle/>
          <a:p>
            <a:pPr algn="ctr"/>
            <a:r>
              <a:rPr lang="en-US" dirty="0"/>
              <a:t>User Educational Details </a:t>
            </a:r>
          </a:p>
        </p:txBody>
      </p:sp>
      <p:sp>
        <p:nvSpPr>
          <p:cNvPr id="10" name="TextBox 9">
            <a:extLst>
              <a:ext uri="{FF2B5EF4-FFF2-40B4-BE49-F238E27FC236}">
                <a16:creationId xmlns:a16="http://schemas.microsoft.com/office/drawing/2014/main" id="{67328E18-203E-315D-5F7F-6C8DFD59E2E3}"/>
              </a:ext>
            </a:extLst>
          </p:cNvPr>
          <p:cNvSpPr txBox="1"/>
          <p:nvPr/>
        </p:nvSpPr>
        <p:spPr>
          <a:xfrm>
            <a:off x="6220918" y="5576341"/>
            <a:ext cx="5971082" cy="369332"/>
          </a:xfrm>
          <a:prstGeom prst="rect">
            <a:avLst/>
          </a:prstGeom>
          <a:noFill/>
        </p:spPr>
        <p:txBody>
          <a:bodyPr wrap="square" rtlCol="0">
            <a:spAutoFit/>
          </a:bodyPr>
          <a:lstStyle/>
          <a:p>
            <a:pPr algn="ctr"/>
            <a:r>
              <a:rPr lang="en-US" dirty="0"/>
              <a:t>Admin Registered Users </a:t>
            </a:r>
          </a:p>
        </p:txBody>
      </p:sp>
      <p:pic>
        <p:nvPicPr>
          <p:cNvPr id="16" name="Picture 15">
            <a:extLst>
              <a:ext uri="{FF2B5EF4-FFF2-40B4-BE49-F238E27FC236}">
                <a16:creationId xmlns:a16="http://schemas.microsoft.com/office/drawing/2014/main" id="{E6B2E619-6D8A-C731-07F0-0EE5A6748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16" y="466368"/>
            <a:ext cx="5971083" cy="4795180"/>
          </a:xfrm>
          <a:prstGeom prst="rect">
            <a:avLst/>
          </a:prstGeom>
        </p:spPr>
      </p:pic>
    </p:spTree>
    <p:extLst>
      <p:ext uri="{BB962C8B-B14F-4D97-AF65-F5344CB8AC3E}">
        <p14:creationId xmlns:p14="http://schemas.microsoft.com/office/powerpoint/2010/main" val="167444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8A9B88-5A38-4973-78BD-F7B45DF5C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172"/>
            <a:ext cx="6096000" cy="4510366"/>
          </a:xfrm>
          <a:prstGeom prst="rect">
            <a:avLst/>
          </a:prstGeom>
        </p:spPr>
      </p:pic>
      <p:pic>
        <p:nvPicPr>
          <p:cNvPr id="9" name="Picture 8">
            <a:extLst>
              <a:ext uri="{FF2B5EF4-FFF2-40B4-BE49-F238E27FC236}">
                <a16:creationId xmlns:a16="http://schemas.microsoft.com/office/drawing/2014/main" id="{17E4DCC9-58A1-BFAA-A50B-BCF6388984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908" y="766172"/>
            <a:ext cx="5956092" cy="4510366"/>
          </a:xfrm>
          <a:prstGeom prst="rect">
            <a:avLst/>
          </a:prstGeom>
        </p:spPr>
      </p:pic>
      <p:sp>
        <p:nvSpPr>
          <p:cNvPr id="10" name="TextBox 9">
            <a:extLst>
              <a:ext uri="{FF2B5EF4-FFF2-40B4-BE49-F238E27FC236}">
                <a16:creationId xmlns:a16="http://schemas.microsoft.com/office/drawing/2014/main" id="{392E17FA-EA18-9A0D-88E6-0A17C26B2D54}"/>
              </a:ext>
            </a:extLst>
          </p:cNvPr>
          <p:cNvSpPr txBox="1"/>
          <p:nvPr/>
        </p:nvSpPr>
        <p:spPr>
          <a:xfrm>
            <a:off x="0" y="5651292"/>
            <a:ext cx="6096000" cy="369332"/>
          </a:xfrm>
          <a:prstGeom prst="rect">
            <a:avLst/>
          </a:prstGeom>
          <a:noFill/>
        </p:spPr>
        <p:txBody>
          <a:bodyPr wrap="square" rtlCol="0">
            <a:spAutoFit/>
          </a:bodyPr>
          <a:lstStyle/>
          <a:p>
            <a:pPr algn="ctr"/>
            <a:r>
              <a:rPr lang="en-US" dirty="0"/>
              <a:t>Admin Jobs Registration</a:t>
            </a:r>
          </a:p>
        </p:txBody>
      </p:sp>
      <p:sp>
        <p:nvSpPr>
          <p:cNvPr id="11" name="TextBox 10">
            <a:extLst>
              <a:ext uri="{FF2B5EF4-FFF2-40B4-BE49-F238E27FC236}">
                <a16:creationId xmlns:a16="http://schemas.microsoft.com/office/drawing/2014/main" id="{A9E26A33-C39F-EE4D-111B-5316DB21687B}"/>
              </a:ext>
            </a:extLst>
          </p:cNvPr>
          <p:cNvSpPr txBox="1"/>
          <p:nvPr/>
        </p:nvSpPr>
        <p:spPr>
          <a:xfrm>
            <a:off x="6235908" y="5651292"/>
            <a:ext cx="5956092" cy="369332"/>
          </a:xfrm>
          <a:prstGeom prst="rect">
            <a:avLst/>
          </a:prstGeom>
          <a:noFill/>
        </p:spPr>
        <p:txBody>
          <a:bodyPr wrap="square" rtlCol="0">
            <a:spAutoFit/>
          </a:bodyPr>
          <a:lstStyle/>
          <a:p>
            <a:pPr algn="ctr"/>
            <a:r>
              <a:rPr lang="en-US" dirty="0"/>
              <a:t>Admin Registered Jobs</a:t>
            </a:r>
          </a:p>
        </p:txBody>
      </p:sp>
    </p:spTree>
    <p:extLst>
      <p:ext uri="{BB962C8B-B14F-4D97-AF65-F5344CB8AC3E}">
        <p14:creationId xmlns:p14="http://schemas.microsoft.com/office/powerpoint/2010/main" val="191937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7216F-E78C-00B0-C5EB-C91595C0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54" y="419725"/>
            <a:ext cx="9173980" cy="4661941"/>
          </a:xfrm>
          <a:prstGeom prst="rect">
            <a:avLst/>
          </a:prstGeom>
        </p:spPr>
      </p:pic>
      <p:sp>
        <p:nvSpPr>
          <p:cNvPr id="14" name="TextBox 13">
            <a:extLst>
              <a:ext uri="{FF2B5EF4-FFF2-40B4-BE49-F238E27FC236}">
                <a16:creationId xmlns:a16="http://schemas.microsoft.com/office/drawing/2014/main" id="{FC519AD9-E938-4F2D-DC31-64F5E4BCFB2F}"/>
              </a:ext>
            </a:extLst>
          </p:cNvPr>
          <p:cNvSpPr txBox="1"/>
          <p:nvPr/>
        </p:nvSpPr>
        <p:spPr>
          <a:xfrm>
            <a:off x="419725" y="5306518"/>
            <a:ext cx="11242623" cy="369332"/>
          </a:xfrm>
          <a:prstGeom prst="rect">
            <a:avLst/>
          </a:prstGeom>
          <a:noFill/>
        </p:spPr>
        <p:txBody>
          <a:bodyPr wrap="square" rtlCol="0">
            <a:spAutoFit/>
          </a:bodyPr>
          <a:lstStyle/>
          <a:p>
            <a:pPr algn="ctr"/>
            <a:r>
              <a:rPr lang="en-US" dirty="0"/>
              <a:t>Recommended Jobs to User </a:t>
            </a:r>
          </a:p>
        </p:txBody>
      </p:sp>
    </p:spTree>
    <p:extLst>
      <p:ext uri="{BB962C8B-B14F-4D97-AF65-F5344CB8AC3E}">
        <p14:creationId xmlns:p14="http://schemas.microsoft.com/office/powerpoint/2010/main" val="185701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775C71-00D8-6534-0BCC-01E6706FD19F}"/>
              </a:ext>
            </a:extLst>
          </p:cNvPr>
          <p:cNvSpPr txBox="1"/>
          <p:nvPr/>
        </p:nvSpPr>
        <p:spPr>
          <a:xfrm>
            <a:off x="359764" y="329784"/>
            <a:ext cx="10747947" cy="1477328"/>
          </a:xfrm>
          <a:prstGeom prst="rect">
            <a:avLst/>
          </a:prstGeom>
          <a:noFill/>
        </p:spPr>
        <p:txBody>
          <a:bodyPr wrap="square" rtlCol="0">
            <a:spAutoFit/>
          </a:bodyPr>
          <a:lstStyle/>
          <a:p>
            <a:pPr algn="ctr"/>
            <a:r>
              <a:rPr lang="en-US" sz="3600" dirty="0"/>
              <a:t>CONCLUSION </a:t>
            </a:r>
          </a:p>
          <a:p>
            <a:r>
              <a:rPr lang="en-US" dirty="0"/>
              <a:t>In this Project, we presented a job recommender model aiming to extract meaningful data from job postings using data-clustering methods. As a result, job offers are divided into job clusters based on their common features and job offers are matched to job seekers according to their interactions. </a:t>
            </a:r>
          </a:p>
        </p:txBody>
      </p:sp>
    </p:spTree>
    <p:extLst>
      <p:ext uri="{BB962C8B-B14F-4D97-AF65-F5344CB8AC3E}">
        <p14:creationId xmlns:p14="http://schemas.microsoft.com/office/powerpoint/2010/main" val="205866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800" dirty="0">
                <a:latin typeface="Times New Roman" pitchFamily="18" charset="0"/>
                <a:cs typeface="Times New Roman" pitchFamily="18" charset="0"/>
              </a:rPr>
              <a:t>Introduction</a:t>
            </a:r>
          </a:p>
          <a:p>
            <a:pPr marL="274320" indent="-274320">
              <a:buFont typeface="Wingdings 3"/>
              <a:buChar char=""/>
              <a:defRPr/>
            </a:pPr>
            <a:r>
              <a:rPr lang="en-US" sz="1800" dirty="0">
                <a:latin typeface="Times New Roman" pitchFamily="18" charset="0"/>
                <a:cs typeface="Times New Roman" pitchFamily="18" charset="0"/>
              </a:rPr>
              <a:t>Literature Review</a:t>
            </a:r>
          </a:p>
          <a:p>
            <a:pPr marL="274320" indent="-274320">
              <a:buFont typeface="Wingdings 3"/>
              <a:buChar char=""/>
              <a:defRPr/>
            </a:pPr>
            <a:r>
              <a:rPr lang="en-US" sz="1800" dirty="0">
                <a:latin typeface="Times New Roman" pitchFamily="18" charset="0"/>
                <a:cs typeface="Times New Roman" pitchFamily="18" charset="0"/>
              </a:rPr>
              <a:t>Problem Statement </a:t>
            </a:r>
          </a:p>
          <a:p>
            <a:pPr marL="274320" indent="-274320">
              <a:buFont typeface="Wingdings 3"/>
              <a:buChar char=""/>
              <a:defRPr/>
            </a:pPr>
            <a:r>
              <a:rPr lang="en-US" sz="1800" dirty="0">
                <a:latin typeface="Times New Roman" pitchFamily="18" charset="0"/>
                <a:cs typeface="Times New Roman" pitchFamily="18" charset="0"/>
              </a:rPr>
              <a:t>Problem Objective</a:t>
            </a:r>
          </a:p>
          <a:p>
            <a:pPr marL="274320" indent="-274320">
              <a:buFont typeface="Wingdings 3"/>
              <a:buChar char=""/>
              <a:defRPr/>
            </a:pPr>
            <a:r>
              <a:rPr lang="en-US" sz="1800" dirty="0">
                <a:latin typeface="Times New Roman" pitchFamily="18" charset="0"/>
                <a:cs typeface="Times New Roman" pitchFamily="18" charset="0"/>
              </a:rPr>
              <a:t>Objectives</a:t>
            </a:r>
          </a:p>
          <a:p>
            <a:pPr marL="274320" indent="-274320">
              <a:buFont typeface="Wingdings 3"/>
              <a:buChar char=""/>
              <a:defRPr/>
            </a:pPr>
            <a:r>
              <a:rPr lang="en-US" sz="1800" dirty="0">
                <a:latin typeface="Times New Roman" pitchFamily="18" charset="0"/>
                <a:cs typeface="Times New Roman" pitchFamily="18" charset="0"/>
              </a:rPr>
              <a:t>Software Requirements</a:t>
            </a:r>
          </a:p>
          <a:p>
            <a:pPr marL="274320" indent="-274320">
              <a:buFont typeface="Wingdings 3"/>
              <a:buChar char=""/>
              <a:defRPr/>
            </a:pPr>
            <a:r>
              <a:rPr lang="en-US" sz="1800" dirty="0">
                <a:latin typeface="Times New Roman" pitchFamily="18" charset="0"/>
                <a:cs typeface="Times New Roman" pitchFamily="18" charset="0"/>
              </a:rPr>
              <a:t>Dataflow Diagram</a:t>
            </a:r>
          </a:p>
          <a:p>
            <a:pPr marL="274320" indent="-274320">
              <a:buFont typeface="Wingdings 3"/>
              <a:buChar char=""/>
              <a:defRPr/>
            </a:pPr>
            <a:r>
              <a:rPr lang="en-US" sz="1800" dirty="0">
                <a:latin typeface="Times New Roman" pitchFamily="18" charset="0"/>
                <a:cs typeface="Times New Roman" pitchFamily="18" charset="0"/>
              </a:rPr>
              <a:t>Implementation</a:t>
            </a:r>
          </a:p>
          <a:p>
            <a:pPr marL="274320" indent="-274320">
              <a:buFont typeface="Wingdings 3"/>
              <a:buChar char=""/>
              <a:defRPr/>
            </a:pPr>
            <a:r>
              <a:rPr lang="en-US" sz="1800" dirty="0">
                <a:latin typeface="Times New Roman" pitchFamily="18" charset="0"/>
                <a:cs typeface="Times New Roman" pitchFamily="18" charset="0"/>
              </a:rPr>
              <a:t>Results </a:t>
            </a:r>
          </a:p>
          <a:p>
            <a:pPr marL="274320" indent="-274320">
              <a:buFont typeface="Wingdings 3"/>
              <a:buChar char=""/>
              <a:defRPr/>
            </a:pPr>
            <a:r>
              <a:rPr lang="en-US" sz="1800" dirty="0">
                <a:latin typeface="Times New Roman" pitchFamily="18" charset="0"/>
                <a:cs typeface="Times New Roman" pitchFamily="18" charset="0"/>
              </a:rPr>
              <a:t>Conclusion</a:t>
            </a:r>
          </a:p>
          <a:p>
            <a:pPr marL="274320" indent="-274320">
              <a:buFont typeface="Wingdings 3"/>
              <a:buChar char=""/>
              <a:defRPr/>
            </a:pPr>
            <a:r>
              <a:rPr lang="en-US" sz="1800" dirty="0">
                <a:latin typeface="Times New Roman" pitchFamily="18" charset="0"/>
                <a:cs typeface="Times New Roman" pitchFamily="18" charset="0"/>
              </a:rPr>
              <a:t>Future Scope</a:t>
            </a:r>
          </a:p>
          <a:p>
            <a:pPr marL="274320" indent="-274320">
              <a:buFont typeface="Wingdings 3"/>
              <a:buChar char=""/>
              <a:defRPr/>
            </a:pPr>
            <a:r>
              <a:rPr lang="en-US" sz="1800" dirty="0">
                <a:latin typeface="Times New Roman" pitchFamily="18" charset="0"/>
                <a:cs typeface="Times New Roman" pitchFamily="18" charset="0"/>
              </a:rPr>
              <a:t>References</a:t>
            </a: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8E91B-451A-0AB7-0B38-395080851ACE}"/>
              </a:ext>
            </a:extLst>
          </p:cNvPr>
          <p:cNvSpPr txBox="1"/>
          <p:nvPr/>
        </p:nvSpPr>
        <p:spPr>
          <a:xfrm>
            <a:off x="374754" y="194872"/>
            <a:ext cx="10897849" cy="2031325"/>
          </a:xfrm>
          <a:prstGeom prst="rect">
            <a:avLst/>
          </a:prstGeom>
          <a:noFill/>
        </p:spPr>
        <p:txBody>
          <a:bodyPr wrap="square" rtlCol="0">
            <a:spAutoFit/>
          </a:bodyPr>
          <a:lstStyle/>
          <a:p>
            <a:pPr algn="ctr"/>
            <a:r>
              <a:rPr lang="en-US" sz="3600" dirty="0"/>
              <a:t>FUTURE SCOPE </a:t>
            </a:r>
          </a:p>
          <a:p>
            <a:pPr algn="ctr"/>
            <a:endParaRPr lang="en-US" dirty="0"/>
          </a:p>
          <a:p>
            <a:r>
              <a:rPr lang="en-US" dirty="0"/>
              <a:t>Our future Work will focus on training and evaluating our model using Word2vec method and k -means clustering algorithms used to capture and represent the context of job profiles. Subsequently, it will be easy to match set of job offers to a given job seeker based on its past interactions toward specific job offers. The dataset that will be used is built from scraping job search websites.</a:t>
            </a:r>
          </a:p>
        </p:txBody>
      </p:sp>
    </p:spTree>
    <p:extLst>
      <p:ext uri="{BB962C8B-B14F-4D97-AF65-F5344CB8AC3E}">
        <p14:creationId xmlns:p14="http://schemas.microsoft.com/office/powerpoint/2010/main" val="29307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Tree>
    <p:extLst>
      <p:ext uri="{BB962C8B-B14F-4D97-AF65-F5344CB8AC3E}">
        <p14:creationId xmlns:p14="http://schemas.microsoft.com/office/powerpoint/2010/main" val="212141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normAutofit/>
          </a:bodyPr>
          <a:lstStyle/>
          <a:p>
            <a:pPr algn="ctr" eaLnBrk="1" hangingPunct="1"/>
            <a:r>
              <a:rPr lang="en-US" sz="4800" dirty="0">
                <a:latin typeface="Times New Roman" pitchFamily="16" charset="0"/>
                <a:cs typeface="Times New Roman" pitchFamily="16" charset="0"/>
              </a:rPr>
              <a:t>Literature Review</a:t>
            </a:r>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Tree>
    <p:extLst>
      <p:ext uri="{BB962C8B-B14F-4D97-AF65-F5344CB8AC3E}">
        <p14:creationId xmlns:p14="http://schemas.microsoft.com/office/powerpoint/2010/main" val="29473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1843789"/>
            <a:ext cx="12192000" cy="5014209"/>
          </a:xfrm>
        </p:spPr>
        <p:txBody>
          <a:bodyPr>
            <a:normAutofit/>
          </a:bodyPr>
          <a:lstStyle/>
          <a:p>
            <a:pPr eaLnBrk="1" hangingPunct="1">
              <a:buFont typeface="Wingdings" panose="05000000000000000000" pitchFamily="2" charset="2"/>
              <a:buChar char="Ø"/>
            </a:pPr>
            <a:r>
              <a:rPr lang="en-US" sz="3200" dirty="0"/>
              <a:t>In existing job recommendation sites, job offers which are matching with user’s profile used to recommend user. </a:t>
            </a:r>
          </a:p>
          <a:p>
            <a:pPr eaLnBrk="1" hangingPunct="1">
              <a:buFont typeface="Wingdings" panose="05000000000000000000" pitchFamily="2" charset="2"/>
              <a:buChar char="Ø"/>
            </a:pPr>
            <a:r>
              <a:rPr lang="en-US" sz="3200" dirty="0"/>
              <a:t>To improve this recommendation, we proposed machine learning algorithms which will find user’s preferences and recommend job offers as per the preferences, profile and requirements of the recruiters. </a:t>
            </a: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63EDE0D-324B-4DAA-C6E1-04992ED8BD5A}"/>
              </a:ext>
            </a:extLst>
          </p:cNvPr>
          <p:cNvSpPr txBox="1"/>
          <p:nvPr/>
        </p:nvSpPr>
        <p:spPr>
          <a:xfrm>
            <a:off x="299803" y="209862"/>
            <a:ext cx="11752289" cy="1046440"/>
          </a:xfrm>
          <a:prstGeom prst="rect">
            <a:avLst/>
          </a:prstGeom>
          <a:noFill/>
        </p:spPr>
        <p:txBody>
          <a:bodyPr wrap="square" rtlCol="0">
            <a:spAutoFit/>
          </a:bodyPr>
          <a:lstStyle/>
          <a:p>
            <a:pPr algn="ctr"/>
            <a:r>
              <a:rPr lang="en-US" sz="4400" dirty="0"/>
              <a:t>1.1 Problem Definition </a:t>
            </a:r>
          </a:p>
          <a:p>
            <a:endParaRPr lang="en-US" dirty="0"/>
          </a:p>
        </p:txBody>
      </p:sp>
    </p:spTree>
    <p:extLst>
      <p:ext uri="{BB962C8B-B14F-4D97-AF65-F5344CB8AC3E}">
        <p14:creationId xmlns:p14="http://schemas.microsoft.com/office/powerpoint/2010/main" val="115424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5" name="TextBox 4">
            <a:extLst>
              <a:ext uri="{FF2B5EF4-FFF2-40B4-BE49-F238E27FC236}">
                <a16:creationId xmlns:a16="http://schemas.microsoft.com/office/drawing/2014/main" id="{BBAF9B16-7F71-A06C-16F8-54BECBC3175C}"/>
              </a:ext>
            </a:extLst>
          </p:cNvPr>
          <p:cNvSpPr txBox="1"/>
          <p:nvPr/>
        </p:nvSpPr>
        <p:spPr>
          <a:xfrm rot="10800000" flipV="1">
            <a:off x="0" y="2900245"/>
            <a:ext cx="12306924" cy="2062103"/>
          </a:xfrm>
          <a:prstGeom prst="rect">
            <a:avLst/>
          </a:prstGeom>
          <a:noFill/>
        </p:spPr>
        <p:txBody>
          <a:bodyPr wrap="square">
            <a:spAutoFit/>
          </a:bodyPr>
          <a:lstStyle/>
          <a:p>
            <a:pPr marL="457200" indent="-457200">
              <a:buFont typeface="Arial" panose="020B0604020202020204" pitchFamily="34" charset="0"/>
              <a:buChar char="•"/>
            </a:pPr>
            <a:r>
              <a:rPr lang="en-US" sz="3200" dirty="0"/>
              <a:t>To implement K means clustering algorithm.</a:t>
            </a:r>
          </a:p>
          <a:p>
            <a:pPr marL="457200" indent="-457200">
              <a:buFont typeface="Arial" panose="020B0604020202020204" pitchFamily="34" charset="0"/>
              <a:buChar char="•"/>
            </a:pPr>
            <a:r>
              <a:rPr lang="en-US" sz="3200" dirty="0"/>
              <a:t>To develop an online job recommendation application for job seekers .</a:t>
            </a:r>
          </a:p>
          <a:p>
            <a:pPr marL="457200" indent="-457200">
              <a:buFont typeface="Arial" panose="020B0604020202020204" pitchFamily="34" charset="0"/>
              <a:buChar char="•"/>
            </a:pPr>
            <a:r>
              <a:rPr lang="en-US" sz="3200" dirty="0"/>
              <a:t>To implement recommendation model .</a:t>
            </a:r>
          </a:p>
        </p:txBody>
      </p:sp>
      <p:sp>
        <p:nvSpPr>
          <p:cNvPr id="2" name="TextBox 1">
            <a:extLst>
              <a:ext uri="{FF2B5EF4-FFF2-40B4-BE49-F238E27FC236}">
                <a16:creationId xmlns:a16="http://schemas.microsoft.com/office/drawing/2014/main" id="{F6469D3D-4753-429A-14F8-AD61D19CF12C}"/>
              </a:ext>
            </a:extLst>
          </p:cNvPr>
          <p:cNvSpPr txBox="1"/>
          <p:nvPr/>
        </p:nvSpPr>
        <p:spPr>
          <a:xfrm>
            <a:off x="839449" y="464695"/>
            <a:ext cx="9904751" cy="830997"/>
          </a:xfrm>
          <a:prstGeom prst="rect">
            <a:avLst/>
          </a:prstGeom>
          <a:noFill/>
        </p:spPr>
        <p:txBody>
          <a:bodyPr wrap="square" rtlCol="0">
            <a:spAutoFit/>
          </a:bodyPr>
          <a:lstStyle/>
          <a:p>
            <a:pPr algn="ctr"/>
            <a:r>
              <a:rPr lang="en-US" sz="4800" dirty="0"/>
              <a:t>1.2 Problem Objectives </a:t>
            </a:r>
          </a:p>
        </p:txBody>
      </p:sp>
    </p:spTree>
    <p:extLst>
      <p:ext uri="{BB962C8B-B14F-4D97-AF65-F5344CB8AC3E}">
        <p14:creationId xmlns:p14="http://schemas.microsoft.com/office/powerpoint/2010/main" val="221245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a:bodyPr>
          <a:lstStyle/>
          <a:p>
            <a:pPr algn="ctr" eaLnBrk="1" hangingPunct="1"/>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6" name="TextBox 5">
            <a:extLst>
              <a:ext uri="{FF2B5EF4-FFF2-40B4-BE49-F238E27FC236}">
                <a16:creationId xmlns:a16="http://schemas.microsoft.com/office/drawing/2014/main" id="{33D0236F-5760-C0DC-1391-938952B2B6BB}"/>
              </a:ext>
            </a:extLst>
          </p:cNvPr>
          <p:cNvSpPr txBox="1"/>
          <p:nvPr/>
        </p:nvSpPr>
        <p:spPr>
          <a:xfrm>
            <a:off x="104931" y="189158"/>
            <a:ext cx="10972800" cy="646331"/>
          </a:xfrm>
          <a:prstGeom prst="rect">
            <a:avLst/>
          </a:prstGeom>
          <a:noFill/>
        </p:spPr>
        <p:txBody>
          <a:bodyPr wrap="square" rtlCol="0">
            <a:spAutoFit/>
          </a:bodyPr>
          <a:lstStyle/>
          <a:p>
            <a:pPr algn="ctr"/>
            <a:r>
              <a:rPr lang="en-US" sz="3600" dirty="0"/>
              <a:t>SYSTEM REQUIREMENTS: </a:t>
            </a:r>
          </a:p>
        </p:txBody>
      </p:sp>
      <p:sp>
        <p:nvSpPr>
          <p:cNvPr id="9" name="TextBox 8">
            <a:extLst>
              <a:ext uri="{FF2B5EF4-FFF2-40B4-BE49-F238E27FC236}">
                <a16:creationId xmlns:a16="http://schemas.microsoft.com/office/drawing/2014/main" id="{044D56B2-4003-2F99-F088-3F2431FEFDC6}"/>
              </a:ext>
            </a:extLst>
          </p:cNvPr>
          <p:cNvSpPr txBox="1"/>
          <p:nvPr/>
        </p:nvSpPr>
        <p:spPr>
          <a:xfrm>
            <a:off x="659568" y="1257327"/>
            <a:ext cx="11212642" cy="2031325"/>
          </a:xfrm>
          <a:prstGeom prst="rect">
            <a:avLst/>
          </a:prstGeom>
          <a:noFill/>
        </p:spPr>
        <p:txBody>
          <a:bodyPr wrap="square" rtlCol="0">
            <a:spAutoFit/>
          </a:bodyPr>
          <a:lstStyle/>
          <a:p>
            <a:r>
              <a:rPr lang="en-US" dirty="0"/>
              <a:t>1 Eclipse Software:</a:t>
            </a:r>
          </a:p>
          <a:p>
            <a:r>
              <a:rPr lang="en-US" dirty="0"/>
              <a:t>2 Apache Tomcat Server:</a:t>
            </a:r>
          </a:p>
          <a:p>
            <a:r>
              <a:rPr lang="en-US" dirty="0"/>
              <a:t>3 MySQL </a:t>
            </a:r>
          </a:p>
          <a:p>
            <a:r>
              <a:rPr lang="sv-SE" dirty="0"/>
              <a:t>4 Jakarta Server Pages (JSP):</a:t>
            </a:r>
          </a:p>
          <a:p>
            <a:r>
              <a:rPr lang="en-US" dirty="0"/>
              <a:t>5 Bootstrap: </a:t>
            </a:r>
          </a:p>
          <a:p>
            <a:r>
              <a:rPr lang="en-US" dirty="0"/>
              <a:t>6 JavaScript </a:t>
            </a:r>
          </a:p>
          <a:p>
            <a:r>
              <a:rPr lang="en-US" b="1" dirty="0"/>
              <a:t>7 </a:t>
            </a:r>
            <a:r>
              <a:rPr lang="en-US" dirty="0"/>
              <a:t>Spring MVC </a:t>
            </a:r>
            <a:endParaRPr lang="en-US" b="1" dirty="0"/>
          </a:p>
        </p:txBody>
      </p:sp>
    </p:spTree>
    <p:extLst>
      <p:ext uri="{BB962C8B-B14F-4D97-AF65-F5344CB8AC3E}">
        <p14:creationId xmlns:p14="http://schemas.microsoft.com/office/powerpoint/2010/main" val="328181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3600" dirty="0"/>
              <a:t>SYSTEM ARCHITECTURE </a:t>
            </a:r>
            <a:endParaRPr lang="en-US" sz="4800" dirty="0"/>
          </a:p>
        </p:txBody>
      </p:sp>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r>
              <a:rPr lang="en-US" dirty="0"/>
              <a:t>1 K-MEANS CLUSTERING: </a:t>
            </a:r>
          </a:p>
        </p:txBody>
      </p:sp>
      <p:sp>
        <p:nvSpPr>
          <p:cNvPr id="3" name="TextBox 2">
            <a:extLst>
              <a:ext uri="{FF2B5EF4-FFF2-40B4-BE49-F238E27FC236}">
                <a16:creationId xmlns:a16="http://schemas.microsoft.com/office/drawing/2014/main" id="{93B9DB40-4329-E4D1-0B40-C9760F9DE041}"/>
              </a:ext>
            </a:extLst>
          </p:cNvPr>
          <p:cNvSpPr txBox="1"/>
          <p:nvPr/>
        </p:nvSpPr>
        <p:spPr>
          <a:xfrm>
            <a:off x="269823" y="1858780"/>
            <a:ext cx="11527436" cy="1477328"/>
          </a:xfrm>
          <a:prstGeom prst="rect">
            <a:avLst/>
          </a:prstGeom>
          <a:noFill/>
        </p:spPr>
        <p:txBody>
          <a:bodyPr wrap="square" rtlCol="0">
            <a:spAutoFit/>
          </a:bodyPr>
          <a:lstStyle/>
          <a:p>
            <a:r>
              <a:rPr lang="en-US" dirty="0"/>
              <a:t>1: An initial clustering is created by choosing k random centroids from the dataset. </a:t>
            </a:r>
          </a:p>
          <a:p>
            <a:r>
              <a:rPr lang="en-US" dirty="0"/>
              <a:t>2: For each data point, calculate the distance from all centroids, and assign its membership to the nearest centroid. </a:t>
            </a:r>
          </a:p>
          <a:p>
            <a:r>
              <a:rPr lang="en-US" dirty="0"/>
              <a:t>3: Recalculate the new cluster centroids by the average of all data points that are assigned to the clusters. </a:t>
            </a:r>
          </a:p>
          <a:p>
            <a:r>
              <a:rPr lang="en-US" dirty="0"/>
              <a:t>4: Repeat step 2 until convergence.</a:t>
            </a:r>
          </a:p>
        </p:txBody>
      </p:sp>
    </p:spTree>
    <p:extLst>
      <p:ext uri="{BB962C8B-B14F-4D97-AF65-F5344CB8AC3E}">
        <p14:creationId xmlns:p14="http://schemas.microsoft.com/office/powerpoint/2010/main" val="48407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ACEBBF-63FB-F750-4E0C-9CD33A73054D}"/>
              </a:ext>
            </a:extLst>
          </p:cNvPr>
          <p:cNvSpPr txBox="1"/>
          <p:nvPr/>
        </p:nvSpPr>
        <p:spPr>
          <a:xfrm>
            <a:off x="254833" y="0"/>
            <a:ext cx="11782269" cy="369332"/>
          </a:xfrm>
          <a:prstGeom prst="rect">
            <a:avLst/>
          </a:prstGeom>
          <a:noFill/>
        </p:spPr>
        <p:txBody>
          <a:bodyPr wrap="square" rtlCol="0">
            <a:spAutoFit/>
          </a:bodyPr>
          <a:lstStyle/>
          <a:p>
            <a:r>
              <a:rPr lang="en-US" dirty="0"/>
              <a:t>Algorithm 1 K-Means Clustering</a:t>
            </a:r>
          </a:p>
        </p:txBody>
      </p:sp>
      <p:pic>
        <p:nvPicPr>
          <p:cNvPr id="5" name="Picture 4">
            <a:extLst>
              <a:ext uri="{FF2B5EF4-FFF2-40B4-BE49-F238E27FC236}">
                <a16:creationId xmlns:a16="http://schemas.microsoft.com/office/drawing/2014/main" id="{B9597FFE-EE60-35FB-0F86-820179E7F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21" y="584616"/>
            <a:ext cx="9698635" cy="5336499"/>
          </a:xfrm>
          <a:prstGeom prst="rect">
            <a:avLst/>
          </a:prstGeom>
        </p:spPr>
      </p:pic>
      <p:sp>
        <p:nvSpPr>
          <p:cNvPr id="7" name="TextBox 6">
            <a:extLst>
              <a:ext uri="{FF2B5EF4-FFF2-40B4-BE49-F238E27FC236}">
                <a16:creationId xmlns:a16="http://schemas.microsoft.com/office/drawing/2014/main" id="{88177F15-F00F-B44D-EDF5-1A861BA0E93B}"/>
              </a:ext>
            </a:extLst>
          </p:cNvPr>
          <p:cNvSpPr txBox="1"/>
          <p:nvPr/>
        </p:nvSpPr>
        <p:spPr>
          <a:xfrm>
            <a:off x="1573967" y="6041036"/>
            <a:ext cx="9263922" cy="369332"/>
          </a:xfrm>
          <a:prstGeom prst="rect">
            <a:avLst/>
          </a:prstGeom>
          <a:noFill/>
        </p:spPr>
        <p:txBody>
          <a:bodyPr wrap="square" rtlCol="0">
            <a:spAutoFit/>
          </a:bodyPr>
          <a:lstStyle/>
          <a:p>
            <a:pPr algn="ctr"/>
            <a:r>
              <a:rPr lang="en-US" dirty="0"/>
              <a:t>Working of K-means clustering algorithm </a:t>
            </a:r>
          </a:p>
        </p:txBody>
      </p:sp>
    </p:spTree>
    <p:extLst>
      <p:ext uri="{BB962C8B-B14F-4D97-AF65-F5344CB8AC3E}">
        <p14:creationId xmlns:p14="http://schemas.microsoft.com/office/powerpoint/2010/main" val="1783537398"/>
      </p:ext>
    </p:extLst>
  </p:cSld>
  <p:clrMapOvr>
    <a:masterClrMapping/>
  </p:clrMapOvr>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2799</TotalTime>
  <Words>1173</Words>
  <Application>Microsoft Office PowerPoint</Application>
  <PresentationFormat>Widescreen</PresentationFormat>
  <Paragraphs>118</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Introduction</vt:lpstr>
      <vt:lpstr>Literature Review</vt:lpstr>
      <vt:lpstr>PowerPoint Presentation</vt:lpstr>
      <vt:lpstr>PowerPoint Presentation</vt:lpstr>
      <vt:lpstr> </vt:lpstr>
      <vt:lpstr>SYSTEM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Sanket Gulhane</cp:lastModifiedBy>
  <cp:revision>24</cp:revision>
  <dcterms:created xsi:type="dcterms:W3CDTF">2022-05-26T03:47:43Z</dcterms:created>
  <dcterms:modified xsi:type="dcterms:W3CDTF">2022-05-29T13:14:41Z</dcterms:modified>
</cp:coreProperties>
</file>