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Advantage of this 5 pen pc technology:</a:t>
            </a:r>
          </a:p>
          <a:p>
            <a:pPr eaLnBrk="1" hangingPunct="1">
              <a:spcBef>
                <a:spcPct val="0"/>
              </a:spcBef>
            </a:pPr>
            <a:r>
              <a:rPr lang="en-US"/>
              <a:t>It is Portable i.e can be carried</a:t>
            </a:r>
          </a:p>
          <a:p>
            <a:pPr eaLnBrk="1" hangingPunct="1">
              <a:spcBef>
                <a:spcPct val="0"/>
              </a:spcBef>
            </a:pPr>
            <a:r>
              <a:rPr lang="en-US"/>
              <a:t>It is Feasible i.e workable, executable</a:t>
            </a:r>
          </a:p>
          <a:p>
            <a:pPr eaLnBrk="1" hangingPunct="1">
              <a:spcBef>
                <a:spcPct val="0"/>
              </a:spcBef>
            </a:pPr>
            <a:r>
              <a:rPr lang="en-US"/>
              <a:t>Ultimate ubiquitous(being present everywhere at once)</a:t>
            </a:r>
          </a:p>
          <a:p>
            <a:pPr eaLnBrk="1" hangingPunct="1">
              <a:spcBef>
                <a:spcPct val="0"/>
              </a:spcBef>
            </a:pPr>
            <a:r>
              <a:rPr lang="en-US"/>
              <a:t>Support WiFi technology</a:t>
            </a:r>
          </a:p>
          <a:p>
            <a:pPr eaLnBrk="1" hangingPunct="1">
              <a:spcBef>
                <a:spcPct val="0"/>
              </a:spcBef>
            </a:pPr>
            <a:r>
              <a:rPr lang="en-US"/>
              <a:t>Pens produces both the monitor as well as the keyboard on any flat surfaces from where you can carry out functions.</a:t>
            </a:r>
          </a:p>
          <a:p>
            <a:pPr eaLnBrk="1" hangingPunct="1">
              <a:spcBef>
                <a:spcPct val="0"/>
              </a:spcBef>
            </a:pPr>
            <a:endParaRPr lang="en-US"/>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6022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b="1">
                <a:latin typeface="Times New Roman" pitchFamily="16" charset="0"/>
                <a:cs typeface="Times New Roman" pitchFamily="16" charset="0"/>
              </a:rPr>
              <a:t>The communication devices are becoming smaller and compact. This is only an example for the start of this new technology. </a:t>
            </a:r>
          </a:p>
          <a:p>
            <a:pPr eaLnBrk="1" hangingPunct="1">
              <a:spcBef>
                <a:spcPct val="0"/>
              </a:spcBef>
            </a:pPr>
            <a:r>
              <a:rPr lang="en-US" sz="2000" b="1">
                <a:latin typeface="Times New Roman" pitchFamily="16" charset="0"/>
                <a:cs typeface="Times New Roman" pitchFamily="16" charset="0"/>
              </a:rPr>
              <a:t>We can expect more such developments in the future.</a:t>
            </a:r>
          </a:p>
          <a:p>
            <a:pPr eaLnBrk="1" hangingPunct="1">
              <a:spcBef>
                <a:spcPct val="0"/>
              </a:spcBef>
            </a:pPr>
            <a:r>
              <a:rPr lang="en-US">
                <a:latin typeface="Times New Roman" pitchFamily="16" charset="0"/>
                <a:cs typeface="Times New Roman" pitchFamily="16" charset="0"/>
              </a:rPr>
              <a:t> </a:t>
            </a:r>
          </a:p>
          <a:p>
            <a:pPr eaLnBrk="1" hangingPunct="1">
              <a:spcBef>
                <a:spcPct val="0"/>
              </a:spcBef>
            </a:pPr>
            <a:endParaRPr lang="en-US"/>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8497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LED Projector:</a:t>
            </a:r>
          </a:p>
          <a:p>
            <a:pPr eaLnBrk="1" hangingPunct="1">
              <a:spcBef>
                <a:spcPct val="0"/>
              </a:spcBef>
            </a:pPr>
            <a:r>
              <a:rPr lang="en-US"/>
              <a:t>The role of monitor is taken by LED Projector which projects on the screen. The size of the projector is of A4 size. It has the approximate resolution capacity of 1024 X 768. Thus it is gives more clarity and good picture.</a:t>
            </a:r>
          </a:p>
          <a:p>
            <a:pPr eaLnBrk="1" hangingPunct="1">
              <a:spcBef>
                <a:spcPct val="0"/>
              </a:spcBef>
            </a:pPr>
            <a:endParaRPr 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51B68-89E1-497B-8219-FFC3B03319BD}"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27016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Features of virtual keyboards are:</a:t>
            </a:r>
          </a:p>
          <a:p>
            <a:pPr eaLnBrk="1" hangingPunct="1">
              <a:spcBef>
                <a:spcPct val="0"/>
              </a:spcBef>
            </a:pPr>
            <a:r>
              <a:rPr lang="en-US"/>
              <a:t>VKB settings can be changed by Sound: </a:t>
            </a:r>
            <a:br>
              <a:rPr lang="en-US"/>
            </a:br>
            <a:r>
              <a:rPr lang="en-US"/>
              <a:t>Controllable Virtual Keyboard sound effects (key clicks) </a:t>
            </a:r>
            <a:br>
              <a:rPr lang="en-US"/>
            </a:br>
            <a:r>
              <a:rPr lang="en-US"/>
              <a:t>Connection: Connection to the appropriate Laptop/PC port </a:t>
            </a:r>
            <a:br>
              <a:rPr lang="en-US"/>
            </a:br>
            <a:r>
              <a:rPr lang="en-US"/>
              <a:t>Intensity: Intensity of the projected Virtual Keyboard </a:t>
            </a:r>
            <a:br>
              <a:rPr lang="en-US"/>
            </a:br>
            <a:r>
              <a:rPr lang="en-US"/>
              <a:t>Timeouts: coordinated timeouts to conserve the Virtual Keyboard's battery life </a:t>
            </a:r>
            <a:br>
              <a:rPr lang="en-US"/>
            </a:br>
            <a:r>
              <a:rPr lang="en-US"/>
              <a:t>Sensitivity: adjustable sensitivity of the Virtual Keyboard </a:t>
            </a:r>
            <a:br>
              <a:rPr lang="en-US"/>
            </a:br>
            <a:r>
              <a:rPr lang="en-US"/>
              <a:t>Auto-repeat: Allows the VKB to automatically repeat a key based on prescribed parameters. </a:t>
            </a:r>
          </a:p>
          <a:p>
            <a:pPr eaLnBrk="1" hangingPunct="1">
              <a:spcBef>
                <a:spcPct val="0"/>
              </a:spcBef>
            </a:pPr>
            <a:endParaRPr lang="en-US"/>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1584DD-4715-4335-89DD-91CDB7EE2B1E}"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37955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Digital Camera:</a:t>
            </a:r>
          </a:p>
          <a:p>
            <a:pPr eaLnBrk="1" hangingPunct="1">
              <a:spcBef>
                <a:spcPct val="0"/>
              </a:spcBef>
            </a:pPr>
            <a:r>
              <a:rPr lang="en-US"/>
              <a:t>We had digital camera in the shape of pen. It is useful in video recording, video conferencing, simply it is called as web cam. It is also connected with other devices through Bluetooth. The major advantage it is small which is easily portable. It is a 360-Degree Visual Communication Device. We have seen video phones hundreds of times in movies. However, why can't we act naturally in front of videophone cameras? Conventional visual communications at a distance have been limited due to the display devices and terminals. This terminal enables showing of the surrounding atmosphere and group-to-group communication with a round display and a central super-wide-angle camera.</a:t>
            </a:r>
            <a:endParaRPr lang="en-US" b="1"/>
          </a:p>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D0C09-C4A2-4A62-9B23-A21730BBBEC1}"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406458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Battery:</a:t>
            </a:r>
          </a:p>
          <a:p>
            <a:pPr eaLnBrk="1" hangingPunct="1">
              <a:spcBef>
                <a:spcPct val="0"/>
              </a:spcBef>
            </a:pPr>
            <a:r>
              <a:rPr lang="en-US"/>
              <a:t>The most important part in the portable type of computer is its battery. Usually batteries must be </a:t>
            </a:r>
            <a:r>
              <a:rPr lang="en-US" b="1"/>
              <a:t>small in size and work for longer time</a:t>
            </a:r>
            <a:r>
              <a:rPr lang="en-US"/>
              <a:t>. It comes with a </a:t>
            </a:r>
            <a:r>
              <a:rPr lang="en-US" b="1"/>
              <a:t>battery life of 6+. </a:t>
            </a:r>
            <a:r>
              <a:rPr lang="en-US"/>
              <a:t>For normal use it can be used for </a:t>
            </a:r>
            <a:r>
              <a:rPr lang="en-US" b="1"/>
              <a:t>2 weeks</a:t>
            </a:r>
            <a:r>
              <a:rPr lang="en-US"/>
              <a:t>.</a:t>
            </a:r>
          </a:p>
          <a:p>
            <a:pPr eaLnBrk="1" hangingPunct="1">
              <a:spcBef>
                <a:spcPct val="0"/>
              </a:spcBef>
            </a:pPr>
            <a:endParaRPr lang="en-US"/>
          </a:p>
          <a:p>
            <a:pPr eaLnBrk="1" hangingPunct="1">
              <a:spcBef>
                <a:spcPct val="0"/>
              </a:spcBef>
            </a:pPr>
            <a:r>
              <a:rPr lang="en-US"/>
              <a:t>This 'pen sort of instrument' produces both the monitor as well as the keyboard on any flat surfaces from where you can carry out functions you would normally do on your desktop computer.</a:t>
            </a:r>
          </a:p>
          <a:p>
            <a:pPr eaLnBrk="1" hangingPunct="1">
              <a:spcBef>
                <a:spcPct val="0"/>
              </a:spcBef>
            </a:pPr>
            <a:endParaRPr lang="en-US"/>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5710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29-05-2022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RAM MEGHE INSTITUTE OF TECHNOLOGY AND RESEARCH BADNERA, AMRAVATI</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PRESENTATION ON</a:t>
            </a:r>
            <a:br>
              <a:rPr lang="en-US" sz="1800" dirty="0">
                <a:latin typeface="Times New Roman" panose="02020603050405020304" pitchFamily="18" charset="0"/>
                <a:cs typeface="Times New Roman" panose="02020603050405020304" pitchFamily="18" charset="0"/>
              </a:rPr>
            </a:b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Based on Job Profile Clustering and Job Seeker Behavior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DESHMUKH</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a:t>2021-2022</a:t>
            </a:r>
            <a:endParaRPr lang="en-IN" dirty="0"/>
          </a:p>
        </p:txBody>
      </p:sp>
    </p:spTree>
    <p:extLst>
      <p:ext uri="{BB962C8B-B14F-4D97-AF65-F5344CB8AC3E}">
        <p14:creationId xmlns:p14="http://schemas.microsoft.com/office/powerpoint/2010/main" val="74170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AF232A-AFFD-7968-5AF3-7B41B6048094}"/>
              </a:ext>
            </a:extLst>
          </p:cNvPr>
          <p:cNvSpPr txBox="1"/>
          <p:nvPr/>
        </p:nvSpPr>
        <p:spPr>
          <a:xfrm>
            <a:off x="119921" y="179882"/>
            <a:ext cx="11362545" cy="369332"/>
          </a:xfrm>
          <a:prstGeom prst="rect">
            <a:avLst/>
          </a:prstGeom>
          <a:noFill/>
        </p:spPr>
        <p:txBody>
          <a:bodyPr wrap="square" rtlCol="0">
            <a:spAutoFit/>
          </a:bodyPr>
          <a:lstStyle/>
          <a:p>
            <a:r>
              <a:rPr lang="en-US" dirty="0"/>
              <a:t>IMPLIMENTATION AND RESULT </a:t>
            </a:r>
          </a:p>
        </p:txBody>
      </p:sp>
      <p:sp>
        <p:nvSpPr>
          <p:cNvPr id="10" name="TextBox 9">
            <a:extLst>
              <a:ext uri="{FF2B5EF4-FFF2-40B4-BE49-F238E27FC236}">
                <a16:creationId xmlns:a16="http://schemas.microsoft.com/office/drawing/2014/main" id="{131CCEE0-603A-76AB-0EE0-C2E614F9F5BF}"/>
              </a:ext>
            </a:extLst>
          </p:cNvPr>
          <p:cNvSpPr txBox="1"/>
          <p:nvPr/>
        </p:nvSpPr>
        <p:spPr>
          <a:xfrm>
            <a:off x="0" y="549214"/>
            <a:ext cx="11857220" cy="1754326"/>
          </a:xfrm>
          <a:prstGeom prst="rect">
            <a:avLst/>
          </a:prstGeom>
          <a:noFill/>
        </p:spPr>
        <p:txBody>
          <a:bodyPr wrap="square" rtlCol="0">
            <a:spAutoFit/>
          </a:bodyPr>
          <a:lstStyle/>
          <a:p>
            <a:r>
              <a:rPr lang="en-US" dirty="0"/>
              <a:t>5.1 IMPLEMENTATION </a:t>
            </a:r>
          </a:p>
          <a:p>
            <a:r>
              <a:rPr lang="en-US" dirty="0"/>
              <a:t>5.1.1 Database Connectivity to JAVA Application:</a:t>
            </a:r>
          </a:p>
          <a:p>
            <a:r>
              <a:rPr lang="en-US" dirty="0"/>
              <a:t>5.1.2 Web Scrapping: </a:t>
            </a:r>
          </a:p>
          <a:p>
            <a:r>
              <a:rPr lang="en-US" dirty="0"/>
              <a:t>5.1.3 User’s Data / Job’s Comparison: </a:t>
            </a:r>
          </a:p>
          <a:p>
            <a:r>
              <a:rPr lang="en-US" dirty="0"/>
              <a:t>5.1.4 K-Means Clustering Algorithm for Segmentation: </a:t>
            </a:r>
          </a:p>
          <a:p>
            <a:r>
              <a:rPr lang="en-US" dirty="0"/>
              <a:t> </a:t>
            </a:r>
          </a:p>
        </p:txBody>
      </p:sp>
      <p:pic>
        <p:nvPicPr>
          <p:cNvPr id="12" name="Picture 11">
            <a:extLst>
              <a:ext uri="{FF2B5EF4-FFF2-40B4-BE49-F238E27FC236}">
                <a16:creationId xmlns:a16="http://schemas.microsoft.com/office/drawing/2014/main" id="{3BA1B326-3B70-67AA-16BE-42A037D84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135" y="3876206"/>
            <a:ext cx="5314950" cy="2133600"/>
          </a:xfrm>
          <a:prstGeom prst="rect">
            <a:avLst/>
          </a:prstGeom>
        </p:spPr>
      </p:pic>
    </p:spTree>
    <p:extLst>
      <p:ext uri="{BB962C8B-B14F-4D97-AF65-F5344CB8AC3E}">
        <p14:creationId xmlns:p14="http://schemas.microsoft.com/office/powerpoint/2010/main" val="111254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ABBA677-05FE-64BD-10BB-3070E75329C6}"/>
              </a:ext>
            </a:extLst>
          </p:cNvPr>
          <p:cNvSpPr txBox="1"/>
          <p:nvPr/>
        </p:nvSpPr>
        <p:spPr>
          <a:xfrm>
            <a:off x="0" y="194872"/>
            <a:ext cx="12192000" cy="2031325"/>
          </a:xfrm>
          <a:prstGeom prst="rect">
            <a:avLst/>
          </a:prstGeom>
          <a:noFill/>
        </p:spPr>
        <p:txBody>
          <a:bodyPr wrap="square" rtlCol="0">
            <a:spAutoFit/>
          </a:bodyPr>
          <a:lstStyle/>
          <a:p>
            <a:r>
              <a:rPr lang="en-US" dirty="0"/>
              <a:t>• Steps in K-Means algorithm: </a:t>
            </a:r>
          </a:p>
          <a:p>
            <a:pPr marL="342900" indent="-342900">
              <a:buAutoNum type="arabicPeriod"/>
            </a:pPr>
            <a:r>
              <a:rPr lang="en-US" dirty="0"/>
              <a:t>Choose the number of clusters K. </a:t>
            </a:r>
          </a:p>
          <a:p>
            <a:r>
              <a:rPr lang="en-US" dirty="0"/>
              <a:t>2. Select at random K points, the centroids (not necessarily from your dataset). </a:t>
            </a:r>
          </a:p>
          <a:p>
            <a:r>
              <a:rPr lang="en-US" dirty="0"/>
              <a:t>3. Assign each data point to the closest centroid → that forms K clusters. </a:t>
            </a:r>
          </a:p>
          <a:p>
            <a:r>
              <a:rPr lang="en-US" dirty="0"/>
              <a:t>4. Compute and place the new centroid of each cluster. </a:t>
            </a:r>
          </a:p>
          <a:p>
            <a:r>
              <a:rPr lang="en-US" dirty="0"/>
              <a:t>5. Reassign each data point to the new closest centroid. If any reassignment took place, go to step 4, otherwise, the model is ready. </a:t>
            </a:r>
          </a:p>
        </p:txBody>
      </p:sp>
    </p:spTree>
    <p:extLst>
      <p:ext uri="{BB962C8B-B14F-4D97-AF65-F5344CB8AC3E}">
        <p14:creationId xmlns:p14="http://schemas.microsoft.com/office/powerpoint/2010/main" val="210200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8F3C9-BA5A-3910-C716-9B742DDF0BF1}"/>
              </a:ext>
            </a:extLst>
          </p:cNvPr>
          <p:cNvSpPr txBox="1"/>
          <p:nvPr/>
        </p:nvSpPr>
        <p:spPr>
          <a:xfrm>
            <a:off x="359764" y="179882"/>
            <a:ext cx="11497456" cy="2031325"/>
          </a:xfrm>
          <a:prstGeom prst="rect">
            <a:avLst/>
          </a:prstGeom>
          <a:noFill/>
        </p:spPr>
        <p:txBody>
          <a:bodyPr wrap="square" rtlCol="0">
            <a:spAutoFit/>
          </a:bodyPr>
          <a:lstStyle/>
          <a:p>
            <a:r>
              <a:rPr lang="en-US" dirty="0"/>
              <a:t>• Key Features of k-means Clustering Algorithm: </a:t>
            </a:r>
          </a:p>
          <a:p>
            <a:pPr marL="342900" indent="-342900">
              <a:buAutoNum type="arabicPeriod"/>
            </a:pPr>
            <a:r>
              <a:rPr lang="en-US" dirty="0"/>
              <a:t>It is very smooth in terms of interpretation and resolution. </a:t>
            </a:r>
          </a:p>
          <a:p>
            <a:r>
              <a:rPr lang="en-US" dirty="0"/>
              <a:t>2. For a large number of variables present in the dataset, K-means operates quicker than Hierarchical clustering. </a:t>
            </a:r>
          </a:p>
          <a:p>
            <a:r>
              <a:rPr lang="en-US" dirty="0"/>
              <a:t>3. While re-determining the cluster center, an instance can modify the cluster. </a:t>
            </a:r>
          </a:p>
          <a:p>
            <a:r>
              <a:rPr lang="en-US" dirty="0"/>
              <a:t>4. K-means reforms compact clusters. </a:t>
            </a:r>
          </a:p>
          <a:p>
            <a:r>
              <a:rPr lang="en-US" dirty="0"/>
              <a:t>5. It can work on unlabeled numerical data. </a:t>
            </a:r>
          </a:p>
        </p:txBody>
      </p:sp>
    </p:spTree>
    <p:extLst>
      <p:ext uri="{BB962C8B-B14F-4D97-AF65-F5344CB8AC3E}">
        <p14:creationId xmlns:p14="http://schemas.microsoft.com/office/powerpoint/2010/main" val="33435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9A5715-52F9-E83E-FDC7-B906BF2F191F}"/>
              </a:ext>
            </a:extLst>
          </p:cNvPr>
          <p:cNvSpPr txBox="1"/>
          <p:nvPr/>
        </p:nvSpPr>
        <p:spPr>
          <a:xfrm>
            <a:off x="389744" y="269823"/>
            <a:ext cx="11437495" cy="2031325"/>
          </a:xfrm>
          <a:prstGeom prst="rect">
            <a:avLst/>
          </a:prstGeom>
          <a:noFill/>
        </p:spPr>
        <p:txBody>
          <a:bodyPr wrap="square" rtlCol="0">
            <a:spAutoFit/>
          </a:bodyPr>
          <a:lstStyle/>
          <a:p>
            <a:r>
              <a:rPr lang="en-US" dirty="0"/>
              <a:t>• Limitations with K-means: </a:t>
            </a:r>
          </a:p>
          <a:p>
            <a:pPr marL="342900" indent="-342900">
              <a:buAutoNum type="arabicPeriod"/>
            </a:pPr>
            <a:r>
              <a:rPr lang="en-US" dirty="0"/>
              <a:t>Sometimes, it is quite tough to forecast the number of clusters, or the value of k. </a:t>
            </a:r>
          </a:p>
          <a:p>
            <a:r>
              <a:rPr lang="en-US" dirty="0"/>
              <a:t>2. The output is highly influenced by original input, for example, the number of clusters. </a:t>
            </a:r>
          </a:p>
          <a:p>
            <a:r>
              <a:rPr lang="en-US" dirty="0"/>
              <a:t>3. An array of data substantially hits the concluding outcomes. </a:t>
            </a:r>
          </a:p>
          <a:p>
            <a:r>
              <a:rPr lang="en-US" dirty="0"/>
              <a:t>4. In some cases, clusters show complex spatial views, then executing clustering is not a good choice. </a:t>
            </a:r>
          </a:p>
          <a:p>
            <a:r>
              <a:rPr lang="en-US" dirty="0"/>
              <a:t>5. Also, rescaling is sometimes conscious, it can’t be done by normalization or standardization of data points, the output gets changed entirely</a:t>
            </a:r>
          </a:p>
        </p:txBody>
      </p:sp>
    </p:spTree>
    <p:extLst>
      <p:ext uri="{BB962C8B-B14F-4D97-AF65-F5344CB8AC3E}">
        <p14:creationId xmlns:p14="http://schemas.microsoft.com/office/powerpoint/2010/main" val="315074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C4F2E-C0F8-675F-CD31-A3CF3007E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08" y="1038225"/>
            <a:ext cx="8019737" cy="4781550"/>
          </a:xfrm>
          <a:prstGeom prst="rect">
            <a:avLst/>
          </a:prstGeom>
        </p:spPr>
      </p:pic>
      <p:sp>
        <p:nvSpPr>
          <p:cNvPr id="4" name="TextBox 3">
            <a:extLst>
              <a:ext uri="{FF2B5EF4-FFF2-40B4-BE49-F238E27FC236}">
                <a16:creationId xmlns:a16="http://schemas.microsoft.com/office/drawing/2014/main" id="{7AFC352C-A768-C2CB-148B-ACE889D0D983}"/>
              </a:ext>
            </a:extLst>
          </p:cNvPr>
          <p:cNvSpPr txBox="1"/>
          <p:nvPr/>
        </p:nvSpPr>
        <p:spPr>
          <a:xfrm>
            <a:off x="1948721" y="5996066"/>
            <a:ext cx="8274571" cy="369332"/>
          </a:xfrm>
          <a:prstGeom prst="rect">
            <a:avLst/>
          </a:prstGeom>
          <a:noFill/>
        </p:spPr>
        <p:txBody>
          <a:bodyPr wrap="square" rtlCol="0">
            <a:spAutoFit/>
          </a:bodyPr>
          <a:lstStyle/>
          <a:p>
            <a:pPr algn="ctr"/>
            <a:r>
              <a:rPr lang="en-US" dirty="0"/>
              <a:t>Entity Relationship Diagram</a:t>
            </a:r>
          </a:p>
        </p:txBody>
      </p:sp>
    </p:spTree>
    <p:extLst>
      <p:ext uri="{BB962C8B-B14F-4D97-AF65-F5344CB8AC3E}">
        <p14:creationId xmlns:p14="http://schemas.microsoft.com/office/powerpoint/2010/main" val="371539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435ED-8FF1-9CF6-A024-E65A80498042}"/>
              </a:ext>
            </a:extLst>
          </p:cNvPr>
          <p:cNvSpPr txBox="1"/>
          <p:nvPr/>
        </p:nvSpPr>
        <p:spPr>
          <a:xfrm>
            <a:off x="134911" y="0"/>
            <a:ext cx="11872210" cy="369332"/>
          </a:xfrm>
          <a:prstGeom prst="rect">
            <a:avLst/>
          </a:prstGeom>
          <a:noFill/>
        </p:spPr>
        <p:txBody>
          <a:bodyPr wrap="square" rtlCol="0">
            <a:spAutoFit/>
          </a:bodyPr>
          <a:lstStyle/>
          <a:p>
            <a:pPr algn="ctr"/>
            <a:r>
              <a:rPr lang="en-US" dirty="0"/>
              <a:t>RESULT </a:t>
            </a:r>
          </a:p>
        </p:txBody>
      </p:sp>
      <p:pic>
        <p:nvPicPr>
          <p:cNvPr id="5" name="Picture 4">
            <a:extLst>
              <a:ext uri="{FF2B5EF4-FFF2-40B4-BE49-F238E27FC236}">
                <a16:creationId xmlns:a16="http://schemas.microsoft.com/office/drawing/2014/main" id="{00EDE5CE-012F-6418-BC73-71D4026B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9527"/>
            <a:ext cx="6096000" cy="4532851"/>
          </a:xfrm>
          <a:prstGeom prst="rect">
            <a:avLst/>
          </a:prstGeom>
        </p:spPr>
      </p:pic>
      <p:pic>
        <p:nvPicPr>
          <p:cNvPr id="7" name="Picture 6">
            <a:extLst>
              <a:ext uri="{FF2B5EF4-FFF2-40B4-BE49-F238E27FC236}">
                <a16:creationId xmlns:a16="http://schemas.microsoft.com/office/drawing/2014/main" id="{5A759EB7-D327-73A1-0E61-D2B66C5B9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878" y="719527"/>
            <a:ext cx="5911121" cy="4532851"/>
          </a:xfrm>
          <a:prstGeom prst="rect">
            <a:avLst/>
          </a:prstGeom>
        </p:spPr>
      </p:pic>
      <p:sp>
        <p:nvSpPr>
          <p:cNvPr id="8" name="TextBox 7">
            <a:extLst>
              <a:ext uri="{FF2B5EF4-FFF2-40B4-BE49-F238E27FC236}">
                <a16:creationId xmlns:a16="http://schemas.microsoft.com/office/drawing/2014/main" id="{12D6D0A1-D195-B2DE-26FD-020EF7E10799}"/>
              </a:ext>
            </a:extLst>
          </p:cNvPr>
          <p:cNvSpPr txBox="1"/>
          <p:nvPr/>
        </p:nvSpPr>
        <p:spPr>
          <a:xfrm>
            <a:off x="134911" y="5456420"/>
            <a:ext cx="5961089" cy="369332"/>
          </a:xfrm>
          <a:prstGeom prst="rect">
            <a:avLst/>
          </a:prstGeom>
          <a:noFill/>
        </p:spPr>
        <p:txBody>
          <a:bodyPr wrap="square" rtlCol="0">
            <a:spAutoFit/>
          </a:bodyPr>
          <a:lstStyle/>
          <a:p>
            <a:pPr algn="ctr"/>
            <a:r>
              <a:rPr lang="en-US" dirty="0"/>
              <a:t>Login (User and Admin) </a:t>
            </a:r>
          </a:p>
        </p:txBody>
      </p:sp>
      <p:sp>
        <p:nvSpPr>
          <p:cNvPr id="10" name="TextBox 9">
            <a:extLst>
              <a:ext uri="{FF2B5EF4-FFF2-40B4-BE49-F238E27FC236}">
                <a16:creationId xmlns:a16="http://schemas.microsoft.com/office/drawing/2014/main" id="{D150375F-9E90-2939-DE09-D0B5F846ED00}"/>
              </a:ext>
            </a:extLst>
          </p:cNvPr>
          <p:cNvSpPr txBox="1"/>
          <p:nvPr/>
        </p:nvSpPr>
        <p:spPr>
          <a:xfrm>
            <a:off x="6280878" y="5456420"/>
            <a:ext cx="5911121" cy="369332"/>
          </a:xfrm>
          <a:prstGeom prst="rect">
            <a:avLst/>
          </a:prstGeom>
          <a:noFill/>
        </p:spPr>
        <p:txBody>
          <a:bodyPr wrap="square" rtlCol="0">
            <a:spAutoFit/>
          </a:bodyPr>
          <a:lstStyle/>
          <a:p>
            <a:pPr algn="ctr"/>
            <a:r>
              <a:rPr lang="en-US"/>
              <a:t>User Registration </a:t>
            </a:r>
            <a:endParaRPr lang="en-US" dirty="0"/>
          </a:p>
        </p:txBody>
      </p:sp>
    </p:spTree>
    <p:extLst>
      <p:ext uri="{BB962C8B-B14F-4D97-AF65-F5344CB8AC3E}">
        <p14:creationId xmlns:p14="http://schemas.microsoft.com/office/powerpoint/2010/main" val="82565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08285B-07ED-EE0F-BB60-E4C35F23F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6368"/>
            <a:ext cx="6096001" cy="4795179"/>
          </a:xfrm>
          <a:prstGeom prst="rect">
            <a:avLst/>
          </a:prstGeom>
        </p:spPr>
      </p:pic>
      <p:sp>
        <p:nvSpPr>
          <p:cNvPr id="9" name="TextBox 8">
            <a:extLst>
              <a:ext uri="{FF2B5EF4-FFF2-40B4-BE49-F238E27FC236}">
                <a16:creationId xmlns:a16="http://schemas.microsoft.com/office/drawing/2014/main" id="{D61BF807-5E1A-426E-4832-BDABBCDF5E95}"/>
              </a:ext>
            </a:extLst>
          </p:cNvPr>
          <p:cNvSpPr txBox="1"/>
          <p:nvPr/>
        </p:nvSpPr>
        <p:spPr>
          <a:xfrm>
            <a:off x="0" y="5576341"/>
            <a:ext cx="6096000" cy="369332"/>
          </a:xfrm>
          <a:prstGeom prst="rect">
            <a:avLst/>
          </a:prstGeom>
          <a:noFill/>
        </p:spPr>
        <p:txBody>
          <a:bodyPr wrap="square" rtlCol="0">
            <a:spAutoFit/>
          </a:bodyPr>
          <a:lstStyle/>
          <a:p>
            <a:pPr algn="ctr"/>
            <a:r>
              <a:rPr lang="en-US" dirty="0"/>
              <a:t>User Educational Details </a:t>
            </a:r>
          </a:p>
        </p:txBody>
      </p:sp>
      <p:sp>
        <p:nvSpPr>
          <p:cNvPr id="10" name="TextBox 9">
            <a:extLst>
              <a:ext uri="{FF2B5EF4-FFF2-40B4-BE49-F238E27FC236}">
                <a16:creationId xmlns:a16="http://schemas.microsoft.com/office/drawing/2014/main" id="{67328E18-203E-315D-5F7F-6C8DFD59E2E3}"/>
              </a:ext>
            </a:extLst>
          </p:cNvPr>
          <p:cNvSpPr txBox="1"/>
          <p:nvPr/>
        </p:nvSpPr>
        <p:spPr>
          <a:xfrm>
            <a:off x="6220918" y="5576341"/>
            <a:ext cx="5971082" cy="369332"/>
          </a:xfrm>
          <a:prstGeom prst="rect">
            <a:avLst/>
          </a:prstGeom>
          <a:noFill/>
        </p:spPr>
        <p:txBody>
          <a:bodyPr wrap="square" rtlCol="0">
            <a:spAutoFit/>
          </a:bodyPr>
          <a:lstStyle/>
          <a:p>
            <a:pPr algn="ctr"/>
            <a:r>
              <a:rPr lang="en-US" dirty="0"/>
              <a:t>Admin Registered Users </a:t>
            </a:r>
          </a:p>
        </p:txBody>
      </p:sp>
      <p:pic>
        <p:nvPicPr>
          <p:cNvPr id="16" name="Picture 15">
            <a:extLst>
              <a:ext uri="{FF2B5EF4-FFF2-40B4-BE49-F238E27FC236}">
                <a16:creationId xmlns:a16="http://schemas.microsoft.com/office/drawing/2014/main" id="{E6B2E619-6D8A-C731-07F0-0EE5A6748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16" y="466368"/>
            <a:ext cx="5971083" cy="4795180"/>
          </a:xfrm>
          <a:prstGeom prst="rect">
            <a:avLst/>
          </a:prstGeom>
        </p:spPr>
      </p:pic>
    </p:spTree>
    <p:extLst>
      <p:ext uri="{BB962C8B-B14F-4D97-AF65-F5344CB8AC3E}">
        <p14:creationId xmlns:p14="http://schemas.microsoft.com/office/powerpoint/2010/main" val="167444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8A9B88-5A38-4973-78BD-F7B45DF5C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172"/>
            <a:ext cx="6096000" cy="4510366"/>
          </a:xfrm>
          <a:prstGeom prst="rect">
            <a:avLst/>
          </a:prstGeom>
        </p:spPr>
      </p:pic>
      <p:pic>
        <p:nvPicPr>
          <p:cNvPr id="9" name="Picture 8">
            <a:extLst>
              <a:ext uri="{FF2B5EF4-FFF2-40B4-BE49-F238E27FC236}">
                <a16:creationId xmlns:a16="http://schemas.microsoft.com/office/drawing/2014/main" id="{17E4DCC9-58A1-BFAA-A50B-BCF6388984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908" y="766172"/>
            <a:ext cx="5956092" cy="4510366"/>
          </a:xfrm>
          <a:prstGeom prst="rect">
            <a:avLst/>
          </a:prstGeom>
        </p:spPr>
      </p:pic>
      <p:sp>
        <p:nvSpPr>
          <p:cNvPr id="10" name="TextBox 9">
            <a:extLst>
              <a:ext uri="{FF2B5EF4-FFF2-40B4-BE49-F238E27FC236}">
                <a16:creationId xmlns:a16="http://schemas.microsoft.com/office/drawing/2014/main" id="{392E17FA-EA18-9A0D-88E6-0A17C26B2D54}"/>
              </a:ext>
            </a:extLst>
          </p:cNvPr>
          <p:cNvSpPr txBox="1"/>
          <p:nvPr/>
        </p:nvSpPr>
        <p:spPr>
          <a:xfrm>
            <a:off x="0" y="5651292"/>
            <a:ext cx="6096000" cy="369332"/>
          </a:xfrm>
          <a:prstGeom prst="rect">
            <a:avLst/>
          </a:prstGeom>
          <a:noFill/>
        </p:spPr>
        <p:txBody>
          <a:bodyPr wrap="square" rtlCol="0">
            <a:spAutoFit/>
          </a:bodyPr>
          <a:lstStyle/>
          <a:p>
            <a:pPr algn="ctr"/>
            <a:r>
              <a:rPr lang="en-US" dirty="0"/>
              <a:t>Admin Jobs Registration</a:t>
            </a:r>
          </a:p>
        </p:txBody>
      </p:sp>
      <p:sp>
        <p:nvSpPr>
          <p:cNvPr id="11" name="TextBox 10">
            <a:extLst>
              <a:ext uri="{FF2B5EF4-FFF2-40B4-BE49-F238E27FC236}">
                <a16:creationId xmlns:a16="http://schemas.microsoft.com/office/drawing/2014/main" id="{A9E26A33-C39F-EE4D-111B-5316DB21687B}"/>
              </a:ext>
            </a:extLst>
          </p:cNvPr>
          <p:cNvSpPr txBox="1"/>
          <p:nvPr/>
        </p:nvSpPr>
        <p:spPr>
          <a:xfrm>
            <a:off x="6235908" y="5651292"/>
            <a:ext cx="5956092" cy="369332"/>
          </a:xfrm>
          <a:prstGeom prst="rect">
            <a:avLst/>
          </a:prstGeom>
          <a:noFill/>
        </p:spPr>
        <p:txBody>
          <a:bodyPr wrap="square" rtlCol="0">
            <a:spAutoFit/>
          </a:bodyPr>
          <a:lstStyle/>
          <a:p>
            <a:pPr algn="ctr"/>
            <a:r>
              <a:rPr lang="en-US" dirty="0"/>
              <a:t>Admin Registered Jobs</a:t>
            </a:r>
          </a:p>
        </p:txBody>
      </p:sp>
    </p:spTree>
    <p:extLst>
      <p:ext uri="{BB962C8B-B14F-4D97-AF65-F5344CB8AC3E}">
        <p14:creationId xmlns:p14="http://schemas.microsoft.com/office/powerpoint/2010/main" val="191937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7216F-E78C-00B0-C5EB-C91595C0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154" y="419725"/>
            <a:ext cx="9173980" cy="4661941"/>
          </a:xfrm>
          <a:prstGeom prst="rect">
            <a:avLst/>
          </a:prstGeom>
        </p:spPr>
      </p:pic>
      <p:sp>
        <p:nvSpPr>
          <p:cNvPr id="14" name="TextBox 13">
            <a:extLst>
              <a:ext uri="{FF2B5EF4-FFF2-40B4-BE49-F238E27FC236}">
                <a16:creationId xmlns:a16="http://schemas.microsoft.com/office/drawing/2014/main" id="{FC519AD9-E938-4F2D-DC31-64F5E4BCFB2F}"/>
              </a:ext>
            </a:extLst>
          </p:cNvPr>
          <p:cNvSpPr txBox="1"/>
          <p:nvPr/>
        </p:nvSpPr>
        <p:spPr>
          <a:xfrm>
            <a:off x="419725" y="5306518"/>
            <a:ext cx="11242623" cy="369332"/>
          </a:xfrm>
          <a:prstGeom prst="rect">
            <a:avLst/>
          </a:prstGeom>
          <a:noFill/>
        </p:spPr>
        <p:txBody>
          <a:bodyPr wrap="square" rtlCol="0">
            <a:spAutoFit/>
          </a:bodyPr>
          <a:lstStyle/>
          <a:p>
            <a:pPr algn="ctr"/>
            <a:r>
              <a:rPr lang="en-US" dirty="0"/>
              <a:t>Recommended Jobs to User </a:t>
            </a:r>
          </a:p>
        </p:txBody>
      </p:sp>
    </p:spTree>
    <p:extLst>
      <p:ext uri="{BB962C8B-B14F-4D97-AF65-F5344CB8AC3E}">
        <p14:creationId xmlns:p14="http://schemas.microsoft.com/office/powerpoint/2010/main" val="185701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775C71-00D8-6534-0BCC-01E6706FD19F}"/>
              </a:ext>
            </a:extLst>
          </p:cNvPr>
          <p:cNvSpPr txBox="1"/>
          <p:nvPr/>
        </p:nvSpPr>
        <p:spPr>
          <a:xfrm>
            <a:off x="359764" y="329784"/>
            <a:ext cx="10747947" cy="1477328"/>
          </a:xfrm>
          <a:prstGeom prst="rect">
            <a:avLst/>
          </a:prstGeom>
          <a:noFill/>
        </p:spPr>
        <p:txBody>
          <a:bodyPr wrap="square" rtlCol="0">
            <a:spAutoFit/>
          </a:bodyPr>
          <a:lstStyle/>
          <a:p>
            <a:pPr algn="ctr"/>
            <a:r>
              <a:rPr lang="en-US" sz="3600" dirty="0"/>
              <a:t>CONCLUSION </a:t>
            </a:r>
          </a:p>
          <a:p>
            <a:r>
              <a:rPr lang="en-US" dirty="0"/>
              <a:t>In this Project, we presented a job recommender model aiming to extract meaningful data from job postings using data-clustering methods. As a result, job offers are divided into job clusters based on their common features and job offers are matched to job seekers according to their interactions. </a:t>
            </a:r>
          </a:p>
        </p:txBody>
      </p:sp>
    </p:spTree>
    <p:extLst>
      <p:ext uri="{BB962C8B-B14F-4D97-AF65-F5344CB8AC3E}">
        <p14:creationId xmlns:p14="http://schemas.microsoft.com/office/powerpoint/2010/main" val="205866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800" dirty="0">
                <a:latin typeface="Times New Roman" pitchFamily="18" charset="0"/>
                <a:cs typeface="Times New Roman" pitchFamily="18" charset="0"/>
              </a:rPr>
              <a:t>Introduction</a:t>
            </a:r>
          </a:p>
          <a:p>
            <a:pPr marL="274320" indent="-274320">
              <a:buFont typeface="Wingdings 3"/>
              <a:buChar char=""/>
              <a:defRPr/>
            </a:pPr>
            <a:r>
              <a:rPr lang="en-US" sz="1800" dirty="0">
                <a:latin typeface="Times New Roman" pitchFamily="18" charset="0"/>
                <a:cs typeface="Times New Roman" pitchFamily="18" charset="0"/>
              </a:rPr>
              <a:t>Literature Review</a:t>
            </a:r>
          </a:p>
          <a:p>
            <a:pPr marL="274320" indent="-274320">
              <a:buFont typeface="Wingdings 3"/>
              <a:buChar char=""/>
              <a:defRPr/>
            </a:pPr>
            <a:r>
              <a:rPr lang="en-US" sz="1800" dirty="0">
                <a:latin typeface="Times New Roman" pitchFamily="18" charset="0"/>
                <a:cs typeface="Times New Roman" pitchFamily="18" charset="0"/>
              </a:rPr>
              <a:t>Problem Statement </a:t>
            </a:r>
          </a:p>
          <a:p>
            <a:pPr marL="274320" indent="-274320">
              <a:buFont typeface="Wingdings 3"/>
              <a:buChar char=""/>
              <a:defRPr/>
            </a:pPr>
            <a:r>
              <a:rPr lang="en-US" sz="1800" dirty="0">
                <a:latin typeface="Times New Roman" pitchFamily="18" charset="0"/>
                <a:cs typeface="Times New Roman" pitchFamily="18" charset="0"/>
              </a:rPr>
              <a:t>Problem Objective</a:t>
            </a:r>
          </a:p>
          <a:p>
            <a:pPr marL="274320" indent="-274320">
              <a:buFont typeface="Wingdings 3"/>
              <a:buChar char=""/>
              <a:defRPr/>
            </a:pPr>
            <a:r>
              <a:rPr lang="en-US" sz="1800" dirty="0">
                <a:latin typeface="Times New Roman" pitchFamily="18" charset="0"/>
                <a:cs typeface="Times New Roman" pitchFamily="18" charset="0"/>
              </a:rPr>
              <a:t>Objectives</a:t>
            </a:r>
          </a:p>
          <a:p>
            <a:pPr marL="274320" indent="-274320">
              <a:buFont typeface="Wingdings 3"/>
              <a:buChar char=""/>
              <a:defRPr/>
            </a:pPr>
            <a:r>
              <a:rPr lang="en-US" sz="1800" dirty="0">
                <a:latin typeface="Times New Roman" pitchFamily="18" charset="0"/>
                <a:cs typeface="Times New Roman" pitchFamily="18" charset="0"/>
              </a:rPr>
              <a:t>Software Requirements</a:t>
            </a:r>
          </a:p>
          <a:p>
            <a:pPr marL="274320" indent="-274320">
              <a:buFont typeface="Wingdings 3"/>
              <a:buChar char=""/>
              <a:defRPr/>
            </a:pPr>
            <a:r>
              <a:rPr lang="en-US" sz="1800" dirty="0">
                <a:latin typeface="Times New Roman" pitchFamily="18" charset="0"/>
                <a:cs typeface="Times New Roman" pitchFamily="18" charset="0"/>
              </a:rPr>
              <a:t>Dataflow Diagram</a:t>
            </a:r>
          </a:p>
          <a:p>
            <a:pPr marL="274320" indent="-274320">
              <a:buFont typeface="Wingdings 3"/>
              <a:buChar char=""/>
              <a:defRPr/>
            </a:pPr>
            <a:r>
              <a:rPr lang="en-US" sz="1800" dirty="0">
                <a:latin typeface="Times New Roman" pitchFamily="18" charset="0"/>
                <a:cs typeface="Times New Roman" pitchFamily="18" charset="0"/>
              </a:rPr>
              <a:t>Implementation</a:t>
            </a:r>
          </a:p>
          <a:p>
            <a:pPr marL="274320" indent="-274320">
              <a:buFont typeface="Wingdings 3"/>
              <a:buChar char=""/>
              <a:defRPr/>
            </a:pPr>
            <a:r>
              <a:rPr lang="en-US" sz="1800" dirty="0">
                <a:latin typeface="Times New Roman" pitchFamily="18" charset="0"/>
                <a:cs typeface="Times New Roman" pitchFamily="18" charset="0"/>
              </a:rPr>
              <a:t>Results </a:t>
            </a:r>
          </a:p>
          <a:p>
            <a:pPr marL="274320" indent="-274320">
              <a:buFont typeface="Wingdings 3"/>
              <a:buChar char=""/>
              <a:defRPr/>
            </a:pPr>
            <a:r>
              <a:rPr lang="en-US" sz="1800" dirty="0">
                <a:latin typeface="Times New Roman" pitchFamily="18" charset="0"/>
                <a:cs typeface="Times New Roman" pitchFamily="18" charset="0"/>
              </a:rPr>
              <a:t>Conclusion</a:t>
            </a:r>
          </a:p>
          <a:p>
            <a:pPr marL="274320" indent="-274320">
              <a:buFont typeface="Wingdings 3"/>
              <a:buChar char=""/>
              <a:defRPr/>
            </a:pPr>
            <a:r>
              <a:rPr lang="en-US" sz="1800" dirty="0">
                <a:latin typeface="Times New Roman" pitchFamily="18" charset="0"/>
                <a:cs typeface="Times New Roman" pitchFamily="18" charset="0"/>
              </a:rPr>
              <a:t>Future Scope</a:t>
            </a:r>
          </a:p>
          <a:p>
            <a:pPr marL="274320" indent="-274320">
              <a:buFont typeface="Wingdings 3"/>
              <a:buChar char=""/>
              <a:defRPr/>
            </a:pPr>
            <a:r>
              <a:rPr lang="en-US" sz="1800" dirty="0">
                <a:latin typeface="Times New Roman" pitchFamily="18" charset="0"/>
                <a:cs typeface="Times New Roman" pitchFamily="18" charset="0"/>
              </a:rPr>
              <a:t>References</a:t>
            </a: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8E91B-451A-0AB7-0B38-395080851ACE}"/>
              </a:ext>
            </a:extLst>
          </p:cNvPr>
          <p:cNvSpPr txBox="1"/>
          <p:nvPr/>
        </p:nvSpPr>
        <p:spPr>
          <a:xfrm>
            <a:off x="374754" y="194872"/>
            <a:ext cx="10897849" cy="2031325"/>
          </a:xfrm>
          <a:prstGeom prst="rect">
            <a:avLst/>
          </a:prstGeom>
          <a:noFill/>
        </p:spPr>
        <p:txBody>
          <a:bodyPr wrap="square" rtlCol="0">
            <a:spAutoFit/>
          </a:bodyPr>
          <a:lstStyle/>
          <a:p>
            <a:pPr algn="ctr"/>
            <a:r>
              <a:rPr lang="en-US" sz="3600" dirty="0"/>
              <a:t>FUTURE SCOPE </a:t>
            </a:r>
          </a:p>
          <a:p>
            <a:pPr algn="ctr"/>
            <a:endParaRPr lang="en-US" dirty="0"/>
          </a:p>
          <a:p>
            <a:r>
              <a:rPr lang="en-US" dirty="0"/>
              <a:t>Our future Work will focus on training and evaluating our model using Word2vec method and k -means clustering algorithms used to capture and represent the context of job profiles. Subsequently, it will be easy to match set of job offers to a given job seeker based on its past interactions toward specific job offers. The dataset that will be used is built from scraping job search websites.</a:t>
            </a:r>
          </a:p>
        </p:txBody>
      </p:sp>
    </p:spTree>
    <p:extLst>
      <p:ext uri="{BB962C8B-B14F-4D97-AF65-F5344CB8AC3E}">
        <p14:creationId xmlns:p14="http://schemas.microsoft.com/office/powerpoint/2010/main" val="293078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90800"/>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92924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2" name="TextBox 1">
            <a:extLst>
              <a:ext uri="{FF2B5EF4-FFF2-40B4-BE49-F238E27FC236}">
                <a16:creationId xmlns:a16="http://schemas.microsoft.com/office/drawing/2014/main" id="{80966698-5B30-1362-DD90-538A4A1ED17B}"/>
              </a:ext>
            </a:extLst>
          </p:cNvPr>
          <p:cNvSpPr txBox="1"/>
          <p:nvPr/>
        </p:nvSpPr>
        <p:spPr>
          <a:xfrm>
            <a:off x="0" y="1184223"/>
            <a:ext cx="121920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 highly competitive and dynamic nature of the job market as well as personal preferences and goals lead individuals to change their jobs at some point in their lives. </a:t>
            </a:r>
          </a:p>
          <a:p>
            <a:pPr marL="285750" indent="-285750">
              <a:buFont typeface="Wingdings" panose="05000000000000000000" pitchFamily="2" charset="2"/>
              <a:buChar char="Ø"/>
            </a:pPr>
            <a:r>
              <a:rPr lang="en-US" dirty="0"/>
              <a:t>Moving to a new job, however, is not an easy decision, which may depend on many factors, such as salary, job description, and geographical location. </a:t>
            </a:r>
          </a:p>
          <a:p>
            <a:pPr marL="285750" indent="-285750">
              <a:buFont typeface="Wingdings" panose="05000000000000000000" pitchFamily="2" charset="2"/>
              <a:buChar char="Ø"/>
            </a:pPr>
            <a:r>
              <a:rPr lang="en-US" dirty="0"/>
              <a:t>Making successful job transitions is essential for a successful professional career. In this work, we build an automated system that can recommend jobs to people based on their past job histories in order to facilitate the process of selecting a new job. We believe that such a system can successfully exploit the job transitions performed by other employees.</a:t>
            </a:r>
          </a:p>
          <a:p>
            <a:endParaRPr lang="en-US" dirty="0"/>
          </a:p>
        </p:txBody>
      </p:sp>
    </p:spTree>
    <p:extLst>
      <p:ext uri="{BB962C8B-B14F-4D97-AF65-F5344CB8AC3E}">
        <p14:creationId xmlns:p14="http://schemas.microsoft.com/office/powerpoint/2010/main" val="212141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normAutofit/>
          </a:bodyPr>
          <a:lstStyle/>
          <a:p>
            <a:pPr algn="ctr" eaLnBrk="1" hangingPunct="1"/>
            <a:r>
              <a:rPr lang="en-US" sz="4800" dirty="0">
                <a:latin typeface="Times New Roman" pitchFamily="16" charset="0"/>
                <a:cs typeface="Times New Roman" pitchFamily="16" charset="0"/>
              </a:rPr>
              <a:t>Literature Review</a:t>
            </a:r>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2" name="TextBox 1">
            <a:extLst>
              <a:ext uri="{FF2B5EF4-FFF2-40B4-BE49-F238E27FC236}">
                <a16:creationId xmlns:a16="http://schemas.microsoft.com/office/drawing/2014/main" id="{2B555AE2-BF15-40DE-6311-17111F567FFE}"/>
              </a:ext>
            </a:extLst>
          </p:cNvPr>
          <p:cNvSpPr txBox="1"/>
          <p:nvPr/>
        </p:nvSpPr>
        <p:spPr>
          <a:xfrm>
            <a:off x="134911" y="1364105"/>
            <a:ext cx="12057089"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According to Narendra Nathan that the identification of the parameters of interest is achieved by a priori specification of the distribution of wage-vacancies, as required by the applicants.</a:t>
            </a:r>
          </a:p>
          <a:p>
            <a:pPr marL="285750" indent="-285750">
              <a:buFont typeface="Wingdings" panose="05000000000000000000" pitchFamily="2" charset="2"/>
              <a:buChar char="Ø"/>
            </a:pPr>
            <a:r>
              <a:rPr lang="en-US" dirty="0"/>
              <a:t>Previous research related to applications such as the </a:t>
            </a:r>
            <a:r>
              <a:rPr lang="en-US" dirty="0" err="1"/>
              <a:t>Puspasari</a:t>
            </a:r>
            <a:r>
              <a:rPr lang="en-US" dirty="0"/>
              <a:t> research, where the use of applications can increase efficiency and data information on special processes that are displayed.</a:t>
            </a:r>
          </a:p>
          <a:p>
            <a:pPr marL="285750" indent="-285750">
              <a:buFont typeface="Wingdings" panose="05000000000000000000" pitchFamily="2" charset="2"/>
              <a:buChar char="Ø"/>
            </a:pPr>
            <a:r>
              <a:rPr lang="en-US" dirty="0"/>
              <a:t>Data Clustering is one of the Data Mining methods that is unsupervised. There are two types of data clustering that are often used in the data grouping process, namely hierarchical (hierarchical) data clustering and non-hierarchical (nonhierarchical) data clustering.</a:t>
            </a:r>
          </a:p>
          <a:p>
            <a:pPr marL="285750" indent="-285750">
              <a:buFont typeface="Wingdings" panose="05000000000000000000" pitchFamily="2" charset="2"/>
              <a:buChar char="Ø"/>
            </a:pPr>
            <a:r>
              <a:rPr lang="en-US" dirty="0"/>
              <a:t>This method partitions data into clusters so that data with the same characteristics are grouped into the same cluster and data with different characteristics are grouped into other groups.</a:t>
            </a:r>
          </a:p>
          <a:p>
            <a:endParaRPr lang="en-US" dirty="0"/>
          </a:p>
        </p:txBody>
      </p:sp>
    </p:spTree>
    <p:extLst>
      <p:ext uri="{BB962C8B-B14F-4D97-AF65-F5344CB8AC3E}">
        <p14:creationId xmlns:p14="http://schemas.microsoft.com/office/powerpoint/2010/main" val="294737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p:cNvSpPr>
            <a:spLocks noGrp="1"/>
          </p:cNvSpPr>
          <p:nvPr>
            <p:ph sz="half" idx="4294967295"/>
          </p:nvPr>
        </p:nvSpPr>
        <p:spPr>
          <a:xfrm>
            <a:off x="0" y="1843789"/>
            <a:ext cx="12192000" cy="5014209"/>
          </a:xfrm>
        </p:spPr>
        <p:txBody>
          <a:bodyPr>
            <a:normAutofit/>
          </a:bodyPr>
          <a:lstStyle/>
          <a:p>
            <a:pPr eaLnBrk="1" hangingPunct="1">
              <a:buFont typeface="Wingdings" panose="05000000000000000000" pitchFamily="2" charset="2"/>
              <a:buChar char="Ø"/>
            </a:pPr>
            <a:r>
              <a:rPr lang="en-US" sz="3200" dirty="0"/>
              <a:t>In existing job recommendation sites, job offers which are matching with user’s profile used to recommend user. </a:t>
            </a:r>
          </a:p>
          <a:p>
            <a:pPr eaLnBrk="1" hangingPunct="1">
              <a:buFont typeface="Wingdings" panose="05000000000000000000" pitchFamily="2" charset="2"/>
              <a:buChar char="Ø"/>
            </a:pPr>
            <a:r>
              <a:rPr lang="en-US" sz="3200" dirty="0"/>
              <a:t>To improve this recommendation, we proposed machine learning algorithms which will find user’s preferences and recommend job offers as per the preferences, profile and requirements of the recruiters. </a:t>
            </a: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63EDE0D-324B-4DAA-C6E1-04992ED8BD5A}"/>
              </a:ext>
            </a:extLst>
          </p:cNvPr>
          <p:cNvSpPr txBox="1"/>
          <p:nvPr/>
        </p:nvSpPr>
        <p:spPr>
          <a:xfrm>
            <a:off x="299803" y="209862"/>
            <a:ext cx="11752289" cy="1046440"/>
          </a:xfrm>
          <a:prstGeom prst="rect">
            <a:avLst/>
          </a:prstGeom>
          <a:noFill/>
        </p:spPr>
        <p:txBody>
          <a:bodyPr wrap="square" rtlCol="0">
            <a:spAutoFit/>
          </a:bodyPr>
          <a:lstStyle/>
          <a:p>
            <a:pPr algn="ctr"/>
            <a:r>
              <a:rPr lang="en-US" sz="4400" dirty="0"/>
              <a:t>1.1 Problem Definition </a:t>
            </a:r>
          </a:p>
          <a:p>
            <a:endParaRPr lang="en-US" dirty="0"/>
          </a:p>
        </p:txBody>
      </p:sp>
    </p:spTree>
    <p:extLst>
      <p:ext uri="{BB962C8B-B14F-4D97-AF65-F5344CB8AC3E}">
        <p14:creationId xmlns:p14="http://schemas.microsoft.com/office/powerpoint/2010/main" val="115424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 y="0"/>
            <a:ext cx="12306925" cy="6858000"/>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800" dirty="0">
              <a:latin typeface="Times New Roman" pitchFamily="16" charset="0"/>
              <a:cs typeface="Times New Roman" pitchFamily="16" charset="0"/>
            </a:endParaRPr>
          </a:p>
        </p:txBody>
      </p:sp>
      <p:sp>
        <p:nvSpPr>
          <p:cNvPr id="5" name="TextBox 4">
            <a:extLst>
              <a:ext uri="{FF2B5EF4-FFF2-40B4-BE49-F238E27FC236}">
                <a16:creationId xmlns:a16="http://schemas.microsoft.com/office/drawing/2014/main" id="{BBAF9B16-7F71-A06C-16F8-54BECBC3175C}"/>
              </a:ext>
            </a:extLst>
          </p:cNvPr>
          <p:cNvSpPr txBox="1"/>
          <p:nvPr/>
        </p:nvSpPr>
        <p:spPr>
          <a:xfrm rot="10800000" flipV="1">
            <a:off x="0" y="2900245"/>
            <a:ext cx="12306924" cy="2062103"/>
          </a:xfrm>
          <a:prstGeom prst="rect">
            <a:avLst/>
          </a:prstGeom>
          <a:noFill/>
        </p:spPr>
        <p:txBody>
          <a:bodyPr wrap="square">
            <a:spAutoFit/>
          </a:bodyPr>
          <a:lstStyle/>
          <a:p>
            <a:pPr marL="457200" indent="-457200">
              <a:buFont typeface="Arial" panose="020B0604020202020204" pitchFamily="34" charset="0"/>
              <a:buChar char="•"/>
            </a:pPr>
            <a:r>
              <a:rPr lang="en-US" sz="3200" dirty="0"/>
              <a:t>To implement K means clustering algorithm.</a:t>
            </a:r>
          </a:p>
          <a:p>
            <a:pPr marL="457200" indent="-457200">
              <a:buFont typeface="Arial" panose="020B0604020202020204" pitchFamily="34" charset="0"/>
              <a:buChar char="•"/>
            </a:pPr>
            <a:r>
              <a:rPr lang="en-US" sz="3200" dirty="0"/>
              <a:t>To develop an online job recommendation application for job seekers .</a:t>
            </a:r>
          </a:p>
          <a:p>
            <a:pPr marL="457200" indent="-457200">
              <a:buFont typeface="Arial" panose="020B0604020202020204" pitchFamily="34" charset="0"/>
              <a:buChar char="•"/>
            </a:pPr>
            <a:r>
              <a:rPr lang="en-US" sz="3200" dirty="0"/>
              <a:t>To implement recommendation model .</a:t>
            </a:r>
          </a:p>
        </p:txBody>
      </p:sp>
      <p:sp>
        <p:nvSpPr>
          <p:cNvPr id="2" name="TextBox 1">
            <a:extLst>
              <a:ext uri="{FF2B5EF4-FFF2-40B4-BE49-F238E27FC236}">
                <a16:creationId xmlns:a16="http://schemas.microsoft.com/office/drawing/2014/main" id="{F6469D3D-4753-429A-14F8-AD61D19CF12C}"/>
              </a:ext>
            </a:extLst>
          </p:cNvPr>
          <p:cNvSpPr txBox="1"/>
          <p:nvPr/>
        </p:nvSpPr>
        <p:spPr>
          <a:xfrm>
            <a:off x="839449" y="464695"/>
            <a:ext cx="9904751" cy="830997"/>
          </a:xfrm>
          <a:prstGeom prst="rect">
            <a:avLst/>
          </a:prstGeom>
          <a:noFill/>
        </p:spPr>
        <p:txBody>
          <a:bodyPr wrap="square" rtlCol="0">
            <a:spAutoFit/>
          </a:bodyPr>
          <a:lstStyle/>
          <a:p>
            <a:pPr algn="ctr"/>
            <a:r>
              <a:rPr lang="en-US" sz="4800" dirty="0"/>
              <a:t>1.2 Problem Objectives </a:t>
            </a:r>
          </a:p>
        </p:txBody>
      </p:sp>
    </p:spTree>
    <p:extLst>
      <p:ext uri="{BB962C8B-B14F-4D97-AF65-F5344CB8AC3E}">
        <p14:creationId xmlns:p14="http://schemas.microsoft.com/office/powerpoint/2010/main" val="221245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600" y="189158"/>
            <a:ext cx="8229600" cy="1143000"/>
          </a:xfrm>
        </p:spPr>
        <p:txBody>
          <a:bodyPr>
            <a:normAutofit/>
          </a:bodyPr>
          <a:lstStyle/>
          <a:p>
            <a:pPr algn="ctr" eaLnBrk="1" hangingPunct="1"/>
            <a:br>
              <a:rPr lang="en-US" sz="2800" dirty="0">
                <a:latin typeface="Times New Roman" pitchFamily="16" charset="0"/>
                <a:cs typeface="Times New Roman" pitchFamily="16" charset="0"/>
              </a:rPr>
            </a:br>
            <a:endParaRPr lang="en-US" sz="2800" dirty="0">
              <a:latin typeface="Times New Roman" pitchFamily="16" charset="0"/>
              <a:cs typeface="Times New Roman" pitchFamily="16" charset="0"/>
            </a:endParaRPr>
          </a:p>
        </p:txBody>
      </p:sp>
      <p:sp>
        <p:nvSpPr>
          <p:cNvPr id="6" name="TextBox 5">
            <a:extLst>
              <a:ext uri="{FF2B5EF4-FFF2-40B4-BE49-F238E27FC236}">
                <a16:creationId xmlns:a16="http://schemas.microsoft.com/office/drawing/2014/main" id="{33D0236F-5760-C0DC-1391-938952B2B6BB}"/>
              </a:ext>
            </a:extLst>
          </p:cNvPr>
          <p:cNvSpPr txBox="1"/>
          <p:nvPr/>
        </p:nvSpPr>
        <p:spPr>
          <a:xfrm>
            <a:off x="104931" y="189158"/>
            <a:ext cx="10972800" cy="646331"/>
          </a:xfrm>
          <a:prstGeom prst="rect">
            <a:avLst/>
          </a:prstGeom>
          <a:noFill/>
        </p:spPr>
        <p:txBody>
          <a:bodyPr wrap="square" rtlCol="0">
            <a:spAutoFit/>
          </a:bodyPr>
          <a:lstStyle/>
          <a:p>
            <a:pPr algn="ctr"/>
            <a:r>
              <a:rPr lang="en-US" sz="3600" dirty="0"/>
              <a:t>SYSTEM REQUIREMENTS: </a:t>
            </a:r>
          </a:p>
        </p:txBody>
      </p:sp>
      <p:sp>
        <p:nvSpPr>
          <p:cNvPr id="9" name="TextBox 8">
            <a:extLst>
              <a:ext uri="{FF2B5EF4-FFF2-40B4-BE49-F238E27FC236}">
                <a16:creationId xmlns:a16="http://schemas.microsoft.com/office/drawing/2014/main" id="{044D56B2-4003-2F99-F088-3F2431FEFDC6}"/>
              </a:ext>
            </a:extLst>
          </p:cNvPr>
          <p:cNvSpPr txBox="1"/>
          <p:nvPr/>
        </p:nvSpPr>
        <p:spPr>
          <a:xfrm>
            <a:off x="659568" y="1257327"/>
            <a:ext cx="11212642" cy="2031325"/>
          </a:xfrm>
          <a:prstGeom prst="rect">
            <a:avLst/>
          </a:prstGeom>
          <a:noFill/>
        </p:spPr>
        <p:txBody>
          <a:bodyPr wrap="square" rtlCol="0">
            <a:spAutoFit/>
          </a:bodyPr>
          <a:lstStyle/>
          <a:p>
            <a:r>
              <a:rPr lang="en-US" dirty="0"/>
              <a:t>1 Eclipse Software:</a:t>
            </a:r>
          </a:p>
          <a:p>
            <a:r>
              <a:rPr lang="en-US" dirty="0"/>
              <a:t>2 Apache Tomcat Server:</a:t>
            </a:r>
          </a:p>
          <a:p>
            <a:r>
              <a:rPr lang="en-US" dirty="0"/>
              <a:t>3 MySQL </a:t>
            </a:r>
          </a:p>
          <a:p>
            <a:r>
              <a:rPr lang="sv-SE" dirty="0"/>
              <a:t>4 Jakarta Server Pages (JSP):</a:t>
            </a:r>
          </a:p>
          <a:p>
            <a:r>
              <a:rPr lang="en-US" dirty="0"/>
              <a:t>5 Bootstrap: </a:t>
            </a:r>
          </a:p>
          <a:p>
            <a:r>
              <a:rPr lang="en-US" dirty="0"/>
              <a:t>6 JavaScript </a:t>
            </a:r>
          </a:p>
          <a:p>
            <a:r>
              <a:rPr lang="en-US" b="1" dirty="0"/>
              <a:t>7 </a:t>
            </a:r>
            <a:r>
              <a:rPr lang="en-US" dirty="0"/>
              <a:t>Spring MVC </a:t>
            </a:r>
            <a:endParaRPr lang="en-US" b="1" dirty="0"/>
          </a:p>
        </p:txBody>
      </p:sp>
    </p:spTree>
    <p:extLst>
      <p:ext uri="{BB962C8B-B14F-4D97-AF65-F5344CB8AC3E}">
        <p14:creationId xmlns:p14="http://schemas.microsoft.com/office/powerpoint/2010/main" val="328181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96096" y="381000"/>
            <a:ext cx="8229600" cy="1295400"/>
          </a:xfrm>
        </p:spPr>
        <p:txBody>
          <a:bodyPr>
            <a:normAutofit/>
          </a:bodyPr>
          <a:lstStyle/>
          <a:p>
            <a:pPr algn="ctr" eaLnBrk="1" hangingPunct="1"/>
            <a:r>
              <a:rPr lang="en-US" sz="3600" dirty="0"/>
              <a:t>SYSTEM ARCHITECTURE </a:t>
            </a:r>
            <a:endParaRPr lang="en-US" sz="4800" dirty="0"/>
          </a:p>
        </p:txBody>
      </p:sp>
      <p:sp>
        <p:nvSpPr>
          <p:cNvPr id="2" name="TextBox 1">
            <a:extLst>
              <a:ext uri="{FF2B5EF4-FFF2-40B4-BE49-F238E27FC236}">
                <a16:creationId xmlns:a16="http://schemas.microsoft.com/office/drawing/2014/main" id="{F98D90D0-4284-D13D-C5B3-B4375A4456CB}"/>
              </a:ext>
            </a:extLst>
          </p:cNvPr>
          <p:cNvSpPr txBox="1"/>
          <p:nvPr/>
        </p:nvSpPr>
        <p:spPr>
          <a:xfrm>
            <a:off x="269823" y="1259174"/>
            <a:ext cx="11782269" cy="369332"/>
          </a:xfrm>
          <a:prstGeom prst="rect">
            <a:avLst/>
          </a:prstGeom>
          <a:noFill/>
        </p:spPr>
        <p:txBody>
          <a:bodyPr wrap="square" rtlCol="0">
            <a:spAutoFit/>
          </a:bodyPr>
          <a:lstStyle/>
          <a:p>
            <a:r>
              <a:rPr lang="en-US" dirty="0"/>
              <a:t>1 K-MEANS CLUSTERING: </a:t>
            </a:r>
          </a:p>
        </p:txBody>
      </p:sp>
      <p:sp>
        <p:nvSpPr>
          <p:cNvPr id="3" name="TextBox 2">
            <a:extLst>
              <a:ext uri="{FF2B5EF4-FFF2-40B4-BE49-F238E27FC236}">
                <a16:creationId xmlns:a16="http://schemas.microsoft.com/office/drawing/2014/main" id="{93B9DB40-4329-E4D1-0B40-C9760F9DE041}"/>
              </a:ext>
            </a:extLst>
          </p:cNvPr>
          <p:cNvSpPr txBox="1"/>
          <p:nvPr/>
        </p:nvSpPr>
        <p:spPr>
          <a:xfrm>
            <a:off x="269823" y="1858780"/>
            <a:ext cx="11527436" cy="1477328"/>
          </a:xfrm>
          <a:prstGeom prst="rect">
            <a:avLst/>
          </a:prstGeom>
          <a:noFill/>
        </p:spPr>
        <p:txBody>
          <a:bodyPr wrap="square" rtlCol="0">
            <a:spAutoFit/>
          </a:bodyPr>
          <a:lstStyle/>
          <a:p>
            <a:r>
              <a:rPr lang="en-US" dirty="0"/>
              <a:t>1: An initial clustering is created by choosing k random centroids from the dataset. </a:t>
            </a:r>
          </a:p>
          <a:p>
            <a:r>
              <a:rPr lang="en-US" dirty="0"/>
              <a:t>2: For each data point, calculate the distance from all centroids, and assign its membership to the nearest centroid. </a:t>
            </a:r>
          </a:p>
          <a:p>
            <a:r>
              <a:rPr lang="en-US" dirty="0"/>
              <a:t>3: Recalculate the new cluster centroids by the average of all data points that are assigned to the clusters. </a:t>
            </a:r>
          </a:p>
          <a:p>
            <a:r>
              <a:rPr lang="en-US" dirty="0"/>
              <a:t>4: Repeat step 2 until convergence.</a:t>
            </a:r>
          </a:p>
        </p:txBody>
      </p:sp>
    </p:spTree>
    <p:extLst>
      <p:ext uri="{BB962C8B-B14F-4D97-AF65-F5344CB8AC3E}">
        <p14:creationId xmlns:p14="http://schemas.microsoft.com/office/powerpoint/2010/main" val="48407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ACEBBF-63FB-F750-4E0C-9CD33A73054D}"/>
              </a:ext>
            </a:extLst>
          </p:cNvPr>
          <p:cNvSpPr txBox="1"/>
          <p:nvPr/>
        </p:nvSpPr>
        <p:spPr>
          <a:xfrm>
            <a:off x="254833" y="0"/>
            <a:ext cx="11782269" cy="369332"/>
          </a:xfrm>
          <a:prstGeom prst="rect">
            <a:avLst/>
          </a:prstGeom>
          <a:noFill/>
        </p:spPr>
        <p:txBody>
          <a:bodyPr wrap="square" rtlCol="0">
            <a:spAutoFit/>
          </a:bodyPr>
          <a:lstStyle/>
          <a:p>
            <a:r>
              <a:rPr lang="en-US" dirty="0"/>
              <a:t>Algorithm 1 K-Means Clustering</a:t>
            </a:r>
          </a:p>
        </p:txBody>
      </p:sp>
      <p:pic>
        <p:nvPicPr>
          <p:cNvPr id="5" name="Picture 4">
            <a:extLst>
              <a:ext uri="{FF2B5EF4-FFF2-40B4-BE49-F238E27FC236}">
                <a16:creationId xmlns:a16="http://schemas.microsoft.com/office/drawing/2014/main" id="{B9597FFE-EE60-35FB-0F86-820179E7F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21" y="584616"/>
            <a:ext cx="9698635" cy="5336499"/>
          </a:xfrm>
          <a:prstGeom prst="rect">
            <a:avLst/>
          </a:prstGeom>
        </p:spPr>
      </p:pic>
      <p:sp>
        <p:nvSpPr>
          <p:cNvPr id="7" name="TextBox 6">
            <a:extLst>
              <a:ext uri="{FF2B5EF4-FFF2-40B4-BE49-F238E27FC236}">
                <a16:creationId xmlns:a16="http://schemas.microsoft.com/office/drawing/2014/main" id="{88177F15-F00F-B44D-EDF5-1A861BA0E93B}"/>
              </a:ext>
            </a:extLst>
          </p:cNvPr>
          <p:cNvSpPr txBox="1"/>
          <p:nvPr/>
        </p:nvSpPr>
        <p:spPr>
          <a:xfrm>
            <a:off x="1573967" y="6041036"/>
            <a:ext cx="9263922" cy="369332"/>
          </a:xfrm>
          <a:prstGeom prst="rect">
            <a:avLst/>
          </a:prstGeom>
          <a:noFill/>
        </p:spPr>
        <p:txBody>
          <a:bodyPr wrap="square" rtlCol="0">
            <a:spAutoFit/>
          </a:bodyPr>
          <a:lstStyle/>
          <a:p>
            <a:pPr algn="ctr"/>
            <a:r>
              <a:rPr lang="en-US" dirty="0"/>
              <a:t>Working of K-means clustering algorithm </a:t>
            </a:r>
          </a:p>
        </p:txBody>
      </p:sp>
    </p:spTree>
    <p:extLst>
      <p:ext uri="{BB962C8B-B14F-4D97-AF65-F5344CB8AC3E}">
        <p14:creationId xmlns:p14="http://schemas.microsoft.com/office/powerpoint/2010/main" val="1783537398"/>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2803</TotalTime>
  <Words>1431</Words>
  <Application>Microsoft Office PowerPoint</Application>
  <PresentationFormat>Widescreen</PresentationFormat>
  <Paragraphs>125</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Gill Sans MT</vt:lpstr>
      <vt:lpstr>Times New Roman</vt:lpstr>
      <vt:lpstr>Trebuchet MS</vt:lpstr>
      <vt:lpstr>Wingdings</vt:lpstr>
      <vt:lpstr>Wingdings 3</vt:lpstr>
      <vt:lpstr>Theme1</vt:lpstr>
      <vt:lpstr>PROF. RAM MEGHE INSTITUTE OF TECHNOLOGY AND RESEARCH BADNERA, AMRAVATI       A PRESENTATION ON  “Job Recommendation Based on Job Profile Clustering and Job Seeker Behavior”  </vt:lpstr>
      <vt:lpstr>Table of contents</vt:lpstr>
      <vt:lpstr>Introduction</vt:lpstr>
      <vt:lpstr>Literature Review</vt:lpstr>
      <vt:lpstr>PowerPoint Presentation</vt:lpstr>
      <vt:lpstr>PowerPoint Presentation</vt:lpstr>
      <vt:lpstr> </vt:lpstr>
      <vt:lpstr>SYSTEM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Sanket Gulhane</cp:lastModifiedBy>
  <cp:revision>26</cp:revision>
  <dcterms:created xsi:type="dcterms:W3CDTF">2022-05-26T03:47:43Z</dcterms:created>
  <dcterms:modified xsi:type="dcterms:W3CDTF">2022-05-29T13:51:23Z</dcterms:modified>
</cp:coreProperties>
</file>