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70BE0-BF05-4CF0-9DB8-666FF0CBBF8A}" type="datetimeFigureOut">
              <a:rPr lang="en-IN" smtClean="0"/>
              <a:t>29-05-2022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15DDE-66B2-4F0E-8C54-4E77005994AB}" type="slidenum">
              <a:rPr lang="en-IN" smtClean="0"/>
              <a:t>‹#›</a:t>
            </a:fld>
            <a:endParaRPr lang="en-IN"/>
          </a:p>
        </p:txBody>
      </p:sp>
    </p:spTree>
    <p:extLst>
      <p:ext uri="{BB962C8B-B14F-4D97-AF65-F5344CB8AC3E}">
        <p14:creationId xmlns:p14="http://schemas.microsoft.com/office/powerpoint/2010/main" val="160938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915DDE-66B2-4F0E-8C54-4E77005994AB}" type="slidenum">
              <a:rPr lang="en-IN" smtClean="0"/>
              <a:t>1</a:t>
            </a:fld>
            <a:endParaRPr lang="en-IN"/>
          </a:p>
        </p:txBody>
      </p:sp>
    </p:spTree>
    <p:extLst>
      <p:ext uri="{BB962C8B-B14F-4D97-AF65-F5344CB8AC3E}">
        <p14:creationId xmlns:p14="http://schemas.microsoft.com/office/powerpoint/2010/main" val="2034839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Advantage of this 5 pen pc technology:</a:t>
            </a:r>
          </a:p>
          <a:p>
            <a:pPr eaLnBrk="1" hangingPunct="1">
              <a:spcBef>
                <a:spcPct val="0"/>
              </a:spcBef>
            </a:pPr>
            <a:r>
              <a:rPr lang="en-US"/>
              <a:t>It is Portable i.e can be carried</a:t>
            </a:r>
          </a:p>
          <a:p>
            <a:pPr eaLnBrk="1" hangingPunct="1">
              <a:spcBef>
                <a:spcPct val="0"/>
              </a:spcBef>
            </a:pPr>
            <a:r>
              <a:rPr lang="en-US"/>
              <a:t>It is Feasible i.e workable, executable</a:t>
            </a:r>
          </a:p>
          <a:p>
            <a:pPr eaLnBrk="1" hangingPunct="1">
              <a:spcBef>
                <a:spcPct val="0"/>
              </a:spcBef>
            </a:pPr>
            <a:r>
              <a:rPr lang="en-US"/>
              <a:t>Ultimate ubiquitous(being present everywhere at once)</a:t>
            </a:r>
          </a:p>
          <a:p>
            <a:pPr eaLnBrk="1" hangingPunct="1">
              <a:spcBef>
                <a:spcPct val="0"/>
              </a:spcBef>
            </a:pPr>
            <a:r>
              <a:rPr lang="en-US"/>
              <a:t>Support WiFi technology</a:t>
            </a:r>
          </a:p>
          <a:p>
            <a:pPr eaLnBrk="1" hangingPunct="1">
              <a:spcBef>
                <a:spcPct val="0"/>
              </a:spcBef>
            </a:pPr>
            <a:r>
              <a:rPr lang="en-US"/>
              <a:t>Pens produces both the monitor as well as the keyboard on any flat surfaces from where you can carry out functions.</a:t>
            </a:r>
          </a:p>
          <a:p>
            <a:pPr eaLnBrk="1" hangingPunct="1">
              <a:spcBef>
                <a:spcPct val="0"/>
              </a:spcBef>
            </a:pPr>
            <a:endParaRPr lang="en-US"/>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228DC-B8C6-4FF8-9C77-903BC1BE559B}"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160226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2000" b="1">
                <a:latin typeface="Times New Roman" pitchFamily="16" charset="0"/>
                <a:cs typeface="Times New Roman" pitchFamily="16" charset="0"/>
              </a:rPr>
              <a:t>The communication devices are becoming smaller and compact. This is only an example for the start of this new technology. </a:t>
            </a:r>
          </a:p>
          <a:p>
            <a:pPr eaLnBrk="1" hangingPunct="1">
              <a:spcBef>
                <a:spcPct val="0"/>
              </a:spcBef>
            </a:pPr>
            <a:r>
              <a:rPr lang="en-US" sz="2000" b="1">
                <a:latin typeface="Times New Roman" pitchFamily="16" charset="0"/>
                <a:cs typeface="Times New Roman" pitchFamily="16" charset="0"/>
              </a:rPr>
              <a:t>We can expect more such developments in the future.</a:t>
            </a:r>
          </a:p>
          <a:p>
            <a:pPr eaLnBrk="1" hangingPunct="1">
              <a:spcBef>
                <a:spcPct val="0"/>
              </a:spcBef>
            </a:pPr>
            <a:r>
              <a:rPr lang="en-US">
                <a:latin typeface="Times New Roman" pitchFamily="16" charset="0"/>
                <a:cs typeface="Times New Roman" pitchFamily="16" charset="0"/>
              </a:rPr>
              <a:t> </a:t>
            </a:r>
          </a:p>
          <a:p>
            <a:pPr eaLnBrk="1" hangingPunct="1">
              <a:spcBef>
                <a:spcPct val="0"/>
              </a:spcBef>
            </a:pPr>
            <a:endParaRPr lang="en-US"/>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D9C4FB-8EA7-429B-BBEB-9D0CEB3C852E}"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84977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696767-B766-4221-A32D-ED1D76AC1CD2}"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140327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A1EE3-6E71-4B97-A63B-C21832C5217F}"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280722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4AAA7-3657-484A-8559-E5D87831BDE7}"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162530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7D205-30C2-452B-A113-5EF4FCFD6DC3}"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219948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LED Projector:</a:t>
            </a:r>
          </a:p>
          <a:p>
            <a:pPr eaLnBrk="1" hangingPunct="1">
              <a:spcBef>
                <a:spcPct val="0"/>
              </a:spcBef>
            </a:pPr>
            <a:r>
              <a:rPr lang="en-US"/>
              <a:t>The role of monitor is taken by LED Projector which projects on the screen. The size of the projector is of A4 size. It has the approximate resolution capacity of 1024 X 768. Thus it is gives more clarity and good picture.</a:t>
            </a:r>
          </a:p>
          <a:p>
            <a:pPr eaLnBrk="1" hangingPunct="1">
              <a:spcBef>
                <a:spcPct val="0"/>
              </a:spcBef>
            </a:pPr>
            <a:endParaRPr lang="en-US"/>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C51B68-89E1-497B-8219-FFC3B03319BD}"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127016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Features of virtual keyboards are:</a:t>
            </a:r>
          </a:p>
          <a:p>
            <a:pPr eaLnBrk="1" hangingPunct="1">
              <a:spcBef>
                <a:spcPct val="0"/>
              </a:spcBef>
            </a:pPr>
            <a:r>
              <a:rPr lang="en-US"/>
              <a:t>VKB settings can be changed by Sound: </a:t>
            </a:r>
            <a:br>
              <a:rPr lang="en-US"/>
            </a:br>
            <a:r>
              <a:rPr lang="en-US"/>
              <a:t>Controllable Virtual Keyboard sound effects (key clicks) </a:t>
            </a:r>
            <a:br>
              <a:rPr lang="en-US"/>
            </a:br>
            <a:r>
              <a:rPr lang="en-US"/>
              <a:t>Connection: Connection to the appropriate Laptop/PC port </a:t>
            </a:r>
            <a:br>
              <a:rPr lang="en-US"/>
            </a:br>
            <a:r>
              <a:rPr lang="en-US"/>
              <a:t>Intensity: Intensity of the projected Virtual Keyboard </a:t>
            </a:r>
            <a:br>
              <a:rPr lang="en-US"/>
            </a:br>
            <a:r>
              <a:rPr lang="en-US"/>
              <a:t>Timeouts: coordinated timeouts to conserve the Virtual Keyboard's battery life </a:t>
            </a:r>
            <a:br>
              <a:rPr lang="en-US"/>
            </a:br>
            <a:r>
              <a:rPr lang="en-US"/>
              <a:t>Sensitivity: adjustable sensitivity of the Virtual Keyboard </a:t>
            </a:r>
            <a:br>
              <a:rPr lang="en-US"/>
            </a:br>
            <a:r>
              <a:rPr lang="en-US"/>
              <a:t>Auto-repeat: Allows the VKB to automatically repeat a key based on prescribed parameters. </a:t>
            </a:r>
          </a:p>
          <a:p>
            <a:pPr eaLnBrk="1" hangingPunct="1">
              <a:spcBef>
                <a:spcPct val="0"/>
              </a:spcBef>
            </a:pPr>
            <a:endParaRPr lang="en-US"/>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1584DD-4715-4335-89DD-91CDB7EE2B1E}"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3795555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Digital Camera:</a:t>
            </a:r>
          </a:p>
          <a:p>
            <a:pPr eaLnBrk="1" hangingPunct="1">
              <a:spcBef>
                <a:spcPct val="0"/>
              </a:spcBef>
            </a:pPr>
            <a:r>
              <a:rPr lang="en-US"/>
              <a:t>We had digital camera in the shape of pen. It is useful in video recording, video conferencing, simply it is called as web cam. It is also connected with other devices through Bluetooth. The major advantage it is small which is easily portable. It is a 360-Degree Visual Communication Device. We have seen video phones hundreds of times in movies. However, why can't we act naturally in front of videophone cameras? Conventional visual communications at a distance have been limited due to the display devices and terminals. This terminal enables showing of the surrounding atmosphere and group-to-group communication with a round display and a central super-wide-angle camera.</a:t>
            </a:r>
            <a:endParaRPr lang="en-US" b="1"/>
          </a:p>
          <a:p>
            <a:pPr eaLnBrk="1" hangingPunct="1">
              <a:spcBef>
                <a:spcPct val="0"/>
              </a:spcBef>
            </a:pPr>
            <a:endParaRPr lang="en-US"/>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2D0C09-C4A2-4A62-9B23-A21730BBBEC1}"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406458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Battery:</a:t>
            </a:r>
          </a:p>
          <a:p>
            <a:pPr eaLnBrk="1" hangingPunct="1">
              <a:spcBef>
                <a:spcPct val="0"/>
              </a:spcBef>
            </a:pPr>
            <a:r>
              <a:rPr lang="en-US"/>
              <a:t>The most important part in the portable type of computer is its battery. Usually batteries must be </a:t>
            </a:r>
            <a:r>
              <a:rPr lang="en-US" b="1"/>
              <a:t>small in size and work for longer time</a:t>
            </a:r>
            <a:r>
              <a:rPr lang="en-US"/>
              <a:t>. It comes with a </a:t>
            </a:r>
            <a:r>
              <a:rPr lang="en-US" b="1"/>
              <a:t>battery life of 6+. </a:t>
            </a:r>
            <a:r>
              <a:rPr lang="en-US"/>
              <a:t>For normal use it can be used for </a:t>
            </a:r>
            <a:r>
              <a:rPr lang="en-US" b="1"/>
              <a:t>2 weeks</a:t>
            </a:r>
            <a:r>
              <a:rPr lang="en-US"/>
              <a:t>.</a:t>
            </a:r>
          </a:p>
          <a:p>
            <a:pPr eaLnBrk="1" hangingPunct="1">
              <a:spcBef>
                <a:spcPct val="0"/>
              </a:spcBef>
            </a:pPr>
            <a:endParaRPr lang="en-US"/>
          </a:p>
          <a:p>
            <a:pPr eaLnBrk="1" hangingPunct="1">
              <a:spcBef>
                <a:spcPct val="0"/>
              </a:spcBef>
            </a:pPr>
            <a:r>
              <a:rPr lang="en-US"/>
              <a:t>This 'pen sort of instrument' produces both the monitor as well as the keyboard on any flat surfaces from where you can carry out functions you would normally do on your desktop computer.</a:t>
            </a:r>
          </a:p>
          <a:p>
            <a:pPr eaLnBrk="1" hangingPunct="1">
              <a:spcBef>
                <a:spcPct val="0"/>
              </a:spcBef>
            </a:pPr>
            <a:endParaRPr lang="en-US"/>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A7640D-A6D7-4B19-B2A7-7854DA08DB0D}"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357100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4443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3974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22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946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3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1419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010281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3342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30378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414344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81765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FA8481-49B5-4554-8783-D82DF5D35915}"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498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FA8481-49B5-4554-8783-D82DF5D35915}"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578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A8481-49B5-4554-8783-D82DF5D35915}"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8940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63418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Tree>
    <p:extLst>
      <p:ext uri="{BB962C8B-B14F-4D97-AF65-F5344CB8AC3E}">
        <p14:creationId xmlns:p14="http://schemas.microsoft.com/office/powerpoint/2010/main" val="19722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32FA8481-49B5-4554-8783-D82DF5D35915}" type="datetimeFigureOut">
              <a:rPr lang="en-IN" smtClean="0"/>
              <a:t>29-05-2022</a:t>
            </a:fld>
            <a:endParaRPr lang="en-IN"/>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675">
                <a:solidFill>
                  <a:schemeClr val="accent1"/>
                </a:solidFill>
              </a:defRPr>
            </a:lvl1pPr>
          </a:lstStyle>
          <a:p>
            <a:fld id="{1D256509-01DD-4815-AFDA-BF4E4196757D}" type="slidenum">
              <a:rPr lang="en-IN" smtClean="0"/>
              <a:t>‹#›</a:t>
            </a:fld>
            <a:endParaRPr lang="en-IN"/>
          </a:p>
        </p:txBody>
      </p:sp>
    </p:spTree>
    <p:extLst>
      <p:ext uri="{BB962C8B-B14F-4D97-AF65-F5344CB8AC3E}">
        <p14:creationId xmlns:p14="http://schemas.microsoft.com/office/powerpoint/2010/main" val="2767335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studymafia.org/" TargetMode="External"/><Relationship Id="rId4" Type="http://schemas.openxmlformats.org/officeDocument/2006/relationships/hyperlink" Target="https://www.ijser.org/researchpaper/5-Pen-PC-Technology.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8611" y="527320"/>
            <a:ext cx="6447501" cy="990600"/>
          </a:xfrm>
        </p:spPr>
        <p:txBody>
          <a:bodyPr>
            <a:normAutofit fontScale="90000"/>
          </a:bodyPr>
          <a:lstStyle/>
          <a:p>
            <a:pPr algn="ctr"/>
            <a:r>
              <a:rPr lang="en-US" sz="1800" b="1" dirty="0">
                <a:latin typeface="Times New Roman" panose="02020603050405020304" pitchFamily="18" charset="0"/>
                <a:cs typeface="Times New Roman" panose="02020603050405020304" pitchFamily="18" charset="0"/>
              </a:rPr>
              <a:t>PROF. RAM MEGHE INSTITUTE OF TECHNOLOGY AND RESEARCH BADNERA, AMRAVATI</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PRESENTATION ON</a:t>
            </a:r>
            <a:br>
              <a:rPr lang="en-US" sz="1800" dirty="0">
                <a:latin typeface="Times New Roman" panose="02020603050405020304" pitchFamily="18" charset="0"/>
                <a:cs typeface="Times New Roman" panose="02020603050405020304" pitchFamily="18" charset="0"/>
              </a:rPr>
            </a:b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b="1" dirty="0">
                <a:solidFill>
                  <a:schemeClr val="tx1">
                    <a:lumMod val="95000"/>
                    <a:lumOff val="5000"/>
                  </a:schemeClr>
                </a:solidFill>
              </a:rPr>
              <a:t>Job Recommendation Based on Job Profile Clustering and Job Seeker Behavior</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t>
            </a:r>
            <a:br>
              <a:rPr lang="en-US" sz="1800"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1500" b="1"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1096" y="1213686"/>
            <a:ext cx="1062530" cy="1042944"/>
          </a:xfrm>
        </p:spPr>
      </p:pic>
      <p:sp>
        <p:nvSpPr>
          <p:cNvPr id="7" name="Rectangle 6"/>
          <p:cNvSpPr/>
          <p:nvPr/>
        </p:nvSpPr>
        <p:spPr>
          <a:xfrm>
            <a:off x="4128980" y="5082182"/>
            <a:ext cx="5292436" cy="147732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VAIBHAV SANJAYRAO DHARMIK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SANKET RAMBHAU GULHANE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DEVENDRA BABASAHEB TALHANDE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GIRISH SUDAKAR SAWSUNDAR</a:t>
            </a:r>
          </a:p>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3616361" y="3881853"/>
            <a:ext cx="4572000" cy="1200329"/>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GUIDED BY</a:t>
            </a:r>
            <a:br>
              <a:rPr lang="en-US" dirty="0">
                <a:solidFill>
                  <a:schemeClr val="accent1"/>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DR. V. H. DESHMUKH</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IN" dirty="0"/>
          </a:p>
        </p:txBody>
      </p:sp>
      <p:sp>
        <p:nvSpPr>
          <p:cNvPr id="10" name="Rectangle 9"/>
          <p:cNvSpPr/>
          <p:nvPr/>
        </p:nvSpPr>
        <p:spPr>
          <a:xfrm>
            <a:off x="586573" y="5356745"/>
            <a:ext cx="4572001" cy="646331"/>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PRESENTED BY</a:t>
            </a:r>
          </a:p>
          <a:p>
            <a:pPr algn="ctr"/>
            <a:r>
              <a:rPr lang="en-US" dirty="0">
                <a:latin typeface="Times New Roman" panose="02020603050405020304" pitchFamily="18" charset="0"/>
                <a:cs typeface="Times New Roman" panose="02020603050405020304" pitchFamily="18" charset="0"/>
              </a:rPr>
              <a:t>C11 BATCH</a:t>
            </a:r>
          </a:p>
        </p:txBody>
      </p:sp>
      <p:sp>
        <p:nvSpPr>
          <p:cNvPr id="11" name="TextBox 10"/>
          <p:cNvSpPr txBox="1"/>
          <p:nvPr/>
        </p:nvSpPr>
        <p:spPr>
          <a:xfrm>
            <a:off x="9919855" y="6192982"/>
            <a:ext cx="1244251" cy="369332"/>
          </a:xfrm>
          <a:prstGeom prst="rect">
            <a:avLst/>
          </a:prstGeom>
          <a:noFill/>
        </p:spPr>
        <p:txBody>
          <a:bodyPr wrap="none" rtlCol="0">
            <a:spAutoFit/>
          </a:bodyPr>
          <a:lstStyle/>
          <a:p>
            <a:r>
              <a:rPr lang="en-US" dirty="0"/>
              <a:t>2021-2022</a:t>
            </a:r>
            <a:endParaRPr lang="en-IN" dirty="0"/>
          </a:p>
        </p:txBody>
      </p:sp>
    </p:spTree>
    <p:extLst>
      <p:ext uri="{BB962C8B-B14F-4D97-AF65-F5344CB8AC3E}">
        <p14:creationId xmlns:p14="http://schemas.microsoft.com/office/powerpoint/2010/main" val="74170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29600" cy="1143000"/>
          </a:xfrm>
        </p:spPr>
        <p:txBody>
          <a:bodyPr>
            <a:normAutofit fontScale="90000"/>
          </a:bodyPr>
          <a:lstStyle/>
          <a:p>
            <a:pPr algn="ctr">
              <a:defRPr/>
            </a:pPr>
            <a:r>
              <a:rPr lang="en-US" sz="5300" dirty="0">
                <a:latin typeface="Times New Roman" pitchFamily="18" charset="0"/>
                <a:cs typeface="Times New Roman" pitchFamily="18" charset="0"/>
              </a:rPr>
              <a:t>Communication Pen</a:t>
            </a:r>
            <a:br>
              <a:rPr lang="pl-PL" dirty="0"/>
            </a:br>
            <a:endParaRPr lang="en-US" dirty="0"/>
          </a:p>
        </p:txBody>
      </p:sp>
      <p:sp>
        <p:nvSpPr>
          <p:cNvPr id="18435" name="Content Placeholder 2"/>
          <p:cNvSpPr>
            <a:spLocks noGrp="1"/>
          </p:cNvSpPr>
          <p:nvPr>
            <p:ph sz="half" idx="1"/>
          </p:nvPr>
        </p:nvSpPr>
        <p:spPr>
          <a:xfrm>
            <a:off x="1981200" y="1920876"/>
            <a:ext cx="4953000" cy="4632325"/>
          </a:xfrm>
        </p:spPr>
        <p:txBody>
          <a:bodyPr>
            <a:normAutofit/>
          </a:bodyPr>
          <a:lstStyle/>
          <a:p>
            <a:pPr eaLnBrk="1" hangingPunct="1"/>
            <a:r>
              <a:rPr lang="en-US" sz="2600" dirty="0">
                <a:latin typeface="Times New Roman" pitchFamily="16" charset="0"/>
                <a:cs typeface="Times New Roman" pitchFamily="16" charset="0"/>
              </a:rPr>
              <a:t>Wireless Bluetooth Technology.</a:t>
            </a:r>
          </a:p>
          <a:p>
            <a:pPr eaLnBrk="1" hangingPunct="1"/>
            <a:r>
              <a:rPr lang="en-US" sz="2600" dirty="0">
                <a:latin typeface="Times New Roman" pitchFamily="16" charset="0"/>
                <a:cs typeface="Times New Roman" pitchFamily="16" charset="0"/>
              </a:rPr>
              <a:t>Connected to internet</a:t>
            </a:r>
          </a:p>
          <a:p>
            <a:pPr eaLnBrk="1" hangingPunct="1">
              <a:buFont typeface="Wingdings 3" pitchFamily="18" charset="2"/>
              <a:buNone/>
            </a:pPr>
            <a:r>
              <a:rPr lang="en-US" sz="2600" dirty="0">
                <a:latin typeface="Times New Roman" pitchFamily="16" charset="0"/>
                <a:cs typeface="Times New Roman" pitchFamily="16" charset="0"/>
              </a:rPr>
              <a:t>    through cellular phone </a:t>
            </a:r>
          </a:p>
          <a:p>
            <a:pPr eaLnBrk="1" hangingPunct="1">
              <a:buFont typeface="Wingdings 3" pitchFamily="18" charset="2"/>
              <a:buNone/>
            </a:pPr>
            <a:r>
              <a:rPr lang="en-US" sz="2600" dirty="0">
                <a:latin typeface="Times New Roman" pitchFamily="16" charset="0"/>
                <a:cs typeface="Times New Roman" pitchFamily="16" charset="0"/>
              </a:rPr>
              <a:t>    function.</a:t>
            </a:r>
          </a:p>
          <a:p>
            <a:pPr eaLnBrk="1" hangingPunct="1"/>
            <a:r>
              <a:rPr lang="en-US" sz="2600" dirty="0">
                <a:latin typeface="Times New Roman" pitchFamily="16" charset="0"/>
                <a:cs typeface="Times New Roman" pitchFamily="16" charset="0"/>
              </a:rPr>
              <a:t>Uses Wi-Fi technology.</a:t>
            </a:r>
          </a:p>
          <a:p>
            <a:pPr eaLnBrk="1" hangingPunct="1"/>
            <a:r>
              <a:rPr lang="en-US" sz="2600" dirty="0">
                <a:latin typeface="Times New Roman" pitchFamily="16" charset="0"/>
                <a:cs typeface="Times New Roman" pitchFamily="16" charset="0"/>
              </a:rPr>
              <a:t>Exchange information      </a:t>
            </a:r>
          </a:p>
          <a:p>
            <a:pPr eaLnBrk="1" hangingPunct="1">
              <a:buFont typeface="Wingdings 3" pitchFamily="18" charset="2"/>
              <a:buNone/>
            </a:pPr>
            <a:r>
              <a:rPr lang="en-US" sz="2600" dirty="0">
                <a:latin typeface="Times New Roman" pitchFamily="16" charset="0"/>
                <a:cs typeface="Times New Roman" pitchFamily="16" charset="0"/>
              </a:rPr>
              <a:t>    with wireless connection.</a:t>
            </a:r>
          </a:p>
          <a:p>
            <a:pPr eaLnBrk="1" hangingPunct="1">
              <a:buFont typeface="Wingdings 3" pitchFamily="18" charset="2"/>
              <a:buNone/>
            </a:pPr>
            <a:br>
              <a:rPr lang="en-US" dirty="0">
                <a:latin typeface="Times New Roman" pitchFamily="16" charset="0"/>
                <a:cs typeface="Times New Roman" pitchFamily="16" charset="0"/>
              </a:rPr>
            </a:br>
            <a:endParaRPr lang="en-US" dirty="0">
              <a:latin typeface="Times New Roman" pitchFamily="16" charset="0"/>
              <a:cs typeface="Times New Roman" pitchFamily="16" charset="0"/>
            </a:endParaRPr>
          </a:p>
        </p:txBody>
      </p:sp>
      <p:pic>
        <p:nvPicPr>
          <p:cNvPr id="18436" name="Content Placeholder 5" descr="commpen.jpg"/>
          <p:cNvPicPr>
            <a:picLocks noGrp="1" noChangeAspect="1"/>
          </p:cNvPicPr>
          <p:nvPr>
            <p:ph sz="half" idx="2"/>
          </p:nvPr>
        </p:nvPicPr>
        <p:blipFill>
          <a:blip r:embed="rId2" cstate="print"/>
          <a:srcRect/>
          <a:stretch>
            <a:fillRect/>
          </a:stretch>
        </p:blipFill>
        <p:spPr>
          <a:xfrm>
            <a:off x="6629400" y="1828800"/>
            <a:ext cx="2667000" cy="3962400"/>
          </a:xfrm>
        </p:spPr>
      </p:pic>
    </p:spTree>
    <p:extLst>
      <p:ext uri="{BB962C8B-B14F-4D97-AF65-F5344CB8AC3E}">
        <p14:creationId xmlns:p14="http://schemas.microsoft.com/office/powerpoint/2010/main" val="111254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032001" y="228600"/>
            <a:ext cx="8229600" cy="1066800"/>
          </a:xfrm>
        </p:spPr>
        <p:txBody>
          <a:bodyPr>
            <a:normAutofit fontScale="90000"/>
          </a:bodyPr>
          <a:lstStyle/>
          <a:p>
            <a:pPr algn="ctr" eaLnBrk="1" hangingPunct="1"/>
            <a:r>
              <a:rPr lang="en-US" sz="4800" dirty="0">
                <a:latin typeface="Times New Roman" pitchFamily="16" charset="0"/>
                <a:cs typeface="Times New Roman" pitchFamily="16" charset="0"/>
              </a:rPr>
              <a:t>LED Projector</a:t>
            </a:r>
            <a:br>
              <a:rPr lang="en-US" sz="4800" dirty="0">
                <a:latin typeface="Times New Roman" pitchFamily="16" charset="0"/>
                <a:cs typeface="Times New Roman" pitchFamily="16" charset="0"/>
              </a:rPr>
            </a:br>
            <a:endParaRPr lang="en-US" sz="4800" dirty="0">
              <a:latin typeface="Times New Roman" pitchFamily="16" charset="0"/>
              <a:cs typeface="Times New Roman" pitchFamily="16" charset="0"/>
            </a:endParaRPr>
          </a:p>
        </p:txBody>
      </p:sp>
      <p:sp>
        <p:nvSpPr>
          <p:cNvPr id="19459" name="Content Placeholder 2"/>
          <p:cNvSpPr>
            <a:spLocks noGrp="1"/>
          </p:cNvSpPr>
          <p:nvPr>
            <p:ph sz="half" idx="1"/>
          </p:nvPr>
        </p:nvSpPr>
        <p:spPr>
          <a:xfrm>
            <a:off x="2032001" y="1828800"/>
            <a:ext cx="3138026" cy="3880772"/>
          </a:xfrm>
        </p:spPr>
        <p:txBody>
          <a:bodyPr/>
          <a:lstStyle/>
          <a:p>
            <a:pPr eaLnBrk="1" hangingPunct="1"/>
            <a:r>
              <a:rPr lang="en-US" sz="2000" dirty="0">
                <a:latin typeface="Times New Roman" pitchFamily="16" charset="0"/>
                <a:cs typeface="Times New Roman" pitchFamily="16" charset="0"/>
              </a:rPr>
              <a:t>Monitor is LED Projector.</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Size is A4.</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Resolution capacity is1024x768 approx.</a:t>
            </a:r>
          </a:p>
          <a:p>
            <a:pPr eaLnBrk="1" hangingPunct="1"/>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It gives more clarity and good picture.</a:t>
            </a:r>
          </a:p>
          <a:p>
            <a:pPr eaLnBrk="1" hangingPunct="1">
              <a:buFont typeface="Wingdings 3" pitchFamily="18" charset="2"/>
              <a:buNone/>
            </a:pPr>
            <a:endParaRPr lang="en-US" dirty="0">
              <a:latin typeface="Times New Roman" pitchFamily="16" charset="0"/>
              <a:cs typeface="Times New Roman" pitchFamily="16" charset="0"/>
            </a:endParaRPr>
          </a:p>
        </p:txBody>
      </p:sp>
      <p:pic>
        <p:nvPicPr>
          <p:cNvPr id="19460" name="Content Placeholder 7" descr="pen-computer-4.jpg"/>
          <p:cNvPicPr>
            <a:picLocks noGrp="1" noChangeAspect="1"/>
          </p:cNvPicPr>
          <p:nvPr>
            <p:ph sz="half" idx="2"/>
          </p:nvPr>
        </p:nvPicPr>
        <p:blipFill>
          <a:blip r:embed="rId3" cstate="print"/>
          <a:stretch>
            <a:fillRect/>
          </a:stretch>
        </p:blipFill>
        <p:spPr>
          <a:xfrm>
            <a:off x="6146801" y="2667000"/>
            <a:ext cx="3136900" cy="2403856"/>
          </a:xfrm>
        </p:spPr>
      </p:pic>
    </p:spTree>
    <p:extLst>
      <p:ext uri="{BB962C8B-B14F-4D97-AF65-F5344CB8AC3E}">
        <p14:creationId xmlns:p14="http://schemas.microsoft.com/office/powerpoint/2010/main" val="210200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828800" y="228600"/>
            <a:ext cx="8229600" cy="1143000"/>
          </a:xfrm>
        </p:spPr>
        <p:txBody>
          <a:bodyPr/>
          <a:lstStyle/>
          <a:p>
            <a:pPr algn="ctr" eaLnBrk="1" hangingPunct="1"/>
            <a:r>
              <a:rPr lang="en-US" sz="4800" dirty="0">
                <a:latin typeface="Times New Roman" pitchFamily="16" charset="0"/>
                <a:cs typeface="Times New Roman" pitchFamily="16" charset="0"/>
              </a:rPr>
              <a:t>Virtual Keyboard</a:t>
            </a:r>
          </a:p>
        </p:txBody>
      </p:sp>
      <p:sp>
        <p:nvSpPr>
          <p:cNvPr id="20483" name="Content Placeholder 2"/>
          <p:cNvSpPr>
            <a:spLocks noGrp="1"/>
          </p:cNvSpPr>
          <p:nvPr>
            <p:ph sz="half" idx="1"/>
          </p:nvPr>
        </p:nvSpPr>
        <p:spPr>
          <a:xfrm>
            <a:off x="1981200" y="1905001"/>
            <a:ext cx="4038600" cy="4435475"/>
          </a:xfrm>
        </p:spPr>
        <p:txBody>
          <a:bodyPr/>
          <a:lstStyle/>
          <a:p>
            <a:pPr eaLnBrk="1" hangingPunct="1"/>
            <a:r>
              <a:rPr lang="en-US" sz="2400">
                <a:latin typeface="Times New Roman" pitchFamily="16" charset="0"/>
                <a:cs typeface="Times New Roman" pitchFamily="16" charset="0"/>
              </a:rPr>
              <a:t>Virtual laser keyboard is a new gadget.</a:t>
            </a:r>
          </a:p>
          <a:p>
            <a:pPr eaLnBrk="1" hangingPunct="1">
              <a:buFont typeface="Wingdings 3" pitchFamily="18" charset="2"/>
              <a:buNone/>
            </a:pPr>
            <a:endParaRPr lang="en-US" sz="2400">
              <a:latin typeface="Times New Roman" pitchFamily="16" charset="0"/>
              <a:cs typeface="Times New Roman" pitchFamily="16" charset="0"/>
            </a:endParaRPr>
          </a:p>
          <a:p>
            <a:pPr eaLnBrk="1" hangingPunct="1"/>
            <a:r>
              <a:rPr lang="en-US" sz="2400">
                <a:latin typeface="Times New Roman" pitchFamily="16" charset="0"/>
                <a:cs typeface="Times New Roman" pitchFamily="16" charset="0"/>
              </a:rPr>
              <a:t>It emits laser on desk.</a:t>
            </a:r>
          </a:p>
          <a:p>
            <a:pPr eaLnBrk="1" hangingPunct="1">
              <a:buFont typeface="Wingdings 3" pitchFamily="18" charset="2"/>
              <a:buNone/>
            </a:pPr>
            <a:endParaRPr lang="en-US" sz="2400">
              <a:latin typeface="Times New Roman" pitchFamily="16" charset="0"/>
              <a:cs typeface="Times New Roman" pitchFamily="16" charset="0"/>
            </a:endParaRPr>
          </a:p>
          <a:p>
            <a:pPr eaLnBrk="1" hangingPunct="1"/>
            <a:r>
              <a:rPr lang="en-US" sz="2400">
                <a:latin typeface="Times New Roman" pitchFamily="16" charset="0"/>
                <a:cs typeface="Times New Roman" pitchFamily="16" charset="0"/>
              </a:rPr>
              <a:t>Uses laser beam to generate full-size  perfect keyboard</a:t>
            </a:r>
            <a:r>
              <a:rPr lang="en-US" sz="2400"/>
              <a:t>.</a:t>
            </a:r>
          </a:p>
          <a:p>
            <a:pPr eaLnBrk="1" hangingPunct="1">
              <a:buFont typeface="Wingdings 3" pitchFamily="18" charset="2"/>
              <a:buNone/>
            </a:pPr>
            <a:endParaRPr lang="en-US" sz="2400"/>
          </a:p>
          <a:p>
            <a:pPr eaLnBrk="1" hangingPunct="1"/>
            <a:r>
              <a:rPr lang="en-US" sz="2400"/>
              <a:t>VKB settings can be changed. </a:t>
            </a:r>
          </a:p>
        </p:txBody>
      </p:sp>
      <p:pic>
        <p:nvPicPr>
          <p:cNvPr id="20484" name="Content Placeholder 4" descr="pen-computer-5.jpg"/>
          <p:cNvPicPr>
            <a:picLocks noGrp="1" noChangeAspect="1"/>
          </p:cNvPicPr>
          <p:nvPr>
            <p:ph sz="half" idx="2"/>
          </p:nvPr>
        </p:nvPicPr>
        <p:blipFill>
          <a:blip r:embed="rId3" cstate="print"/>
          <a:stretch>
            <a:fillRect/>
          </a:stretch>
        </p:blipFill>
        <p:spPr>
          <a:xfrm>
            <a:off x="6248400" y="2362200"/>
            <a:ext cx="3136900" cy="2674620"/>
          </a:xfrm>
        </p:spPr>
      </p:pic>
    </p:spTree>
    <p:extLst>
      <p:ext uri="{BB962C8B-B14F-4D97-AF65-F5344CB8AC3E}">
        <p14:creationId xmlns:p14="http://schemas.microsoft.com/office/powerpoint/2010/main" val="334355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97299" y="228600"/>
            <a:ext cx="8229600" cy="1143000"/>
          </a:xfrm>
        </p:spPr>
        <p:txBody>
          <a:bodyPr/>
          <a:lstStyle/>
          <a:p>
            <a:pPr algn="ctr" eaLnBrk="1" hangingPunct="1"/>
            <a:r>
              <a:rPr lang="en-US" sz="4800" dirty="0">
                <a:latin typeface="Times New Roman" pitchFamily="16" charset="0"/>
                <a:cs typeface="Times New Roman" pitchFamily="16" charset="0"/>
              </a:rPr>
              <a:t>Digital Camera</a:t>
            </a:r>
          </a:p>
        </p:txBody>
      </p:sp>
      <p:sp>
        <p:nvSpPr>
          <p:cNvPr id="21507" name="Content Placeholder 2"/>
          <p:cNvSpPr>
            <a:spLocks noGrp="1"/>
          </p:cNvSpPr>
          <p:nvPr>
            <p:ph sz="half" idx="1"/>
          </p:nvPr>
        </p:nvSpPr>
        <p:spPr>
          <a:xfrm>
            <a:off x="1981200" y="1920876"/>
            <a:ext cx="5105400" cy="3184525"/>
          </a:xfrm>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It is useful in video recording , video conferencing simply as a webcam.</a:t>
            </a:r>
          </a:p>
          <a:p>
            <a:pPr eaLnBrk="1" hangingPunct="1"/>
            <a:r>
              <a:rPr lang="en-US" sz="2400" dirty="0">
                <a:latin typeface="Times New Roman" panose="02020603050405020304" pitchFamily="18" charset="0"/>
                <a:cs typeface="Times New Roman" panose="02020603050405020304" pitchFamily="18" charset="0"/>
              </a:rPr>
              <a:t>Connected with other devices.</a:t>
            </a:r>
          </a:p>
          <a:p>
            <a:pPr eaLnBrk="1" hangingPunct="1"/>
            <a:r>
              <a:rPr lang="en-US" sz="2400" dirty="0">
                <a:latin typeface="Times New Roman" panose="02020603050405020304" pitchFamily="18" charset="0"/>
                <a:cs typeface="Times New Roman" panose="02020603050405020304" pitchFamily="18" charset="0"/>
              </a:rPr>
              <a:t>portable.</a:t>
            </a:r>
          </a:p>
          <a:p>
            <a:pPr eaLnBrk="1" hangingPunct="1"/>
            <a:r>
              <a:rPr lang="en-US" sz="2400" dirty="0">
                <a:latin typeface="Times New Roman" panose="02020603050405020304" pitchFamily="18" charset="0"/>
                <a:cs typeface="Times New Roman" panose="02020603050405020304" pitchFamily="18" charset="0"/>
              </a:rPr>
              <a:t>360 degree visual communication device.</a:t>
            </a:r>
          </a:p>
        </p:txBody>
      </p:sp>
      <p:pic>
        <p:nvPicPr>
          <p:cNvPr id="21508" name="Content Placeholder 4" descr="camera.jpg"/>
          <p:cNvPicPr>
            <a:picLocks noGrp="1" noChangeAspect="1"/>
          </p:cNvPicPr>
          <p:nvPr>
            <p:ph sz="half" idx="2"/>
          </p:nvPr>
        </p:nvPicPr>
        <p:blipFill>
          <a:blip r:embed="rId3" cstate="print"/>
          <a:stretch>
            <a:fillRect/>
          </a:stretch>
        </p:blipFill>
        <p:spPr>
          <a:xfrm>
            <a:off x="7086600" y="2315369"/>
            <a:ext cx="1104900" cy="3644900"/>
          </a:xfrm>
        </p:spPr>
      </p:pic>
    </p:spTree>
    <p:extLst>
      <p:ext uri="{BB962C8B-B14F-4D97-AF65-F5344CB8AC3E}">
        <p14:creationId xmlns:p14="http://schemas.microsoft.com/office/powerpoint/2010/main" val="315074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0" y="152400"/>
            <a:ext cx="8229600" cy="1143000"/>
          </a:xfrm>
        </p:spPr>
        <p:txBody>
          <a:bodyPr/>
          <a:lstStyle/>
          <a:p>
            <a:pPr algn="ctr" eaLnBrk="1" hangingPunct="1"/>
            <a:r>
              <a:rPr lang="en-US" sz="4800" dirty="0">
                <a:latin typeface="Times New Roman" pitchFamily="16" charset="0"/>
                <a:cs typeface="Times New Roman" pitchFamily="16" charset="0"/>
              </a:rPr>
              <a:t>Battery</a:t>
            </a:r>
          </a:p>
        </p:txBody>
      </p:sp>
      <p:sp>
        <p:nvSpPr>
          <p:cNvPr id="22531" name="Content Placeholder 4"/>
          <p:cNvSpPr>
            <a:spLocks noGrp="1"/>
          </p:cNvSpPr>
          <p:nvPr>
            <p:ph idx="1"/>
          </p:nvPr>
        </p:nvSpPr>
        <p:spPr>
          <a:xfrm>
            <a:off x="1905000" y="1524001"/>
            <a:ext cx="8153400" cy="4937125"/>
          </a:xfrm>
        </p:spPr>
        <p:txBody>
          <a:bodyPr>
            <a:normAutofit/>
          </a:bodyPr>
          <a:lstStyle/>
          <a:p>
            <a:pPr eaLnBrk="1" hangingPunct="1"/>
            <a:r>
              <a:rPr lang="en-US" sz="2600" dirty="0">
                <a:latin typeface="Times New Roman" pitchFamily="16" charset="0"/>
                <a:cs typeface="Times New Roman" pitchFamily="16" charset="0"/>
              </a:rPr>
              <a:t>It is the most important part in the portable type of computers.</a:t>
            </a:r>
          </a:p>
          <a:p>
            <a:pPr eaLnBrk="1" hangingPunct="1"/>
            <a:r>
              <a:rPr lang="en-US" sz="2600" dirty="0">
                <a:latin typeface="Times New Roman" pitchFamily="16" charset="0"/>
                <a:cs typeface="Times New Roman" pitchFamily="16" charset="0"/>
              </a:rPr>
              <a:t>Usually batteries are small in size and work for a long time.</a:t>
            </a:r>
          </a:p>
          <a:p>
            <a:pPr eaLnBrk="1" hangingPunct="1"/>
            <a:r>
              <a:rPr lang="en-US" sz="2600" dirty="0">
                <a:latin typeface="Times New Roman" pitchFamily="16" charset="0"/>
                <a:cs typeface="Times New Roman" pitchFamily="16" charset="0"/>
              </a:rPr>
              <a:t>It comes with a battery life of 6+ (i.e. 6 days).</a:t>
            </a:r>
          </a:p>
          <a:p>
            <a:pPr eaLnBrk="1" hangingPunct="1"/>
            <a:r>
              <a:rPr lang="en-US" sz="2600" dirty="0">
                <a:latin typeface="Times New Roman" pitchFamily="16" charset="0"/>
                <a:cs typeface="Times New Roman" pitchFamily="16" charset="0"/>
              </a:rPr>
              <a:t>For normal use it can be used for 2 weeks.</a:t>
            </a:r>
          </a:p>
          <a:p>
            <a:pPr eaLnBrk="1" hangingPunct="1">
              <a:buFont typeface="Wingdings 3" pitchFamily="18" charset="2"/>
              <a:buNone/>
            </a:pPr>
            <a:endParaRPr lang="en-US" sz="2600" dirty="0"/>
          </a:p>
        </p:txBody>
      </p:sp>
    </p:spTree>
    <p:extLst>
      <p:ext uri="{BB962C8B-B14F-4D97-AF65-F5344CB8AC3E}">
        <p14:creationId xmlns:p14="http://schemas.microsoft.com/office/powerpoint/2010/main" val="371539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024650" y="457200"/>
            <a:ext cx="6447501" cy="1320800"/>
          </a:xfrm>
        </p:spPr>
        <p:txBody>
          <a:bodyPr/>
          <a:lstStyle/>
          <a:p>
            <a:pPr eaLnBrk="1" hangingPunct="1"/>
            <a:r>
              <a:rPr lang="en-US" sz="4000" dirty="0"/>
              <a:t>How it takes input</a:t>
            </a:r>
          </a:p>
        </p:txBody>
      </p:sp>
      <p:sp>
        <p:nvSpPr>
          <p:cNvPr id="3" name="Content Placeholder 2"/>
          <p:cNvSpPr>
            <a:spLocks noGrp="1"/>
          </p:cNvSpPr>
          <p:nvPr>
            <p:ph idx="1"/>
          </p:nvPr>
        </p:nvSpPr>
        <p:spPr>
          <a:xfrm>
            <a:off x="2133600" y="1965817"/>
            <a:ext cx="8229600" cy="1996583"/>
          </a:xfrm>
        </p:spPr>
        <p:txBody>
          <a:bodyPr>
            <a:noAutofit/>
          </a:bodyPr>
          <a:lstStyle/>
          <a:p>
            <a:pPr marL="274320" indent="-274320">
              <a:buNone/>
              <a:defRPr/>
            </a:pPr>
            <a:r>
              <a:rPr lang="en-US" sz="2600" dirty="0">
                <a:latin typeface="Times New Roman" panose="02020603050405020304" pitchFamily="18" charset="0"/>
                <a:cs typeface="Times New Roman" panose="02020603050405020304" pitchFamily="18" charset="0"/>
              </a:rPr>
              <a:t>It has two methods for input</a:t>
            </a:r>
          </a:p>
          <a:p>
            <a:pPr marL="514350" indent="-514350">
              <a:buFont typeface="Wingdings 3"/>
              <a:buAutoNum type="arabicPeriod"/>
              <a:defRPr/>
            </a:pPr>
            <a:r>
              <a:rPr lang="en-US" sz="2600" dirty="0">
                <a:latin typeface="Times New Roman" panose="02020603050405020304" pitchFamily="18" charset="0"/>
                <a:cs typeface="Times New Roman" panose="02020603050405020304" pitchFamily="18" charset="0"/>
              </a:rPr>
              <a:t>With the virtual keyboard.</a:t>
            </a:r>
          </a:p>
          <a:p>
            <a:pPr marL="514350" indent="-514350">
              <a:buFont typeface="Wingdings 3"/>
              <a:buAutoNum type="arabicPeriod"/>
              <a:defRPr/>
            </a:pPr>
            <a:r>
              <a:rPr lang="en-US" sz="2600" dirty="0">
                <a:latin typeface="Times New Roman" panose="02020603050405020304" pitchFamily="18" charset="0"/>
                <a:cs typeface="Times New Roman" panose="02020603050405020304" pitchFamily="18" charset="0"/>
              </a:rPr>
              <a:t>With digital camera.</a:t>
            </a:r>
          </a:p>
        </p:txBody>
      </p:sp>
    </p:spTree>
    <p:extLst>
      <p:ext uri="{BB962C8B-B14F-4D97-AF65-F5344CB8AC3E}">
        <p14:creationId xmlns:p14="http://schemas.microsoft.com/office/powerpoint/2010/main" val="82565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1" y="372772"/>
            <a:ext cx="6447501" cy="1320800"/>
          </a:xfrm>
        </p:spPr>
        <p:txBody>
          <a:bodyPr>
            <a:normAutofit/>
          </a:bodyPr>
          <a:lstStyle/>
          <a:p>
            <a:pPr>
              <a:defRPr/>
            </a:pPr>
            <a:r>
              <a:rPr lang="en-US" sz="3200" b="1" i="1" dirty="0"/>
              <a:t>Connectivity 802.11B/G and Bluetooth</a:t>
            </a:r>
            <a:endParaRPr lang="en-US" sz="3200" dirty="0"/>
          </a:p>
        </p:txBody>
      </p:sp>
      <p:pic>
        <p:nvPicPr>
          <p:cNvPr id="25603" name="BLOGGER_PHOTO_ID_5188162530137773378" descr="http://2.bp.blogspot.com/_aLo580BGJNs/SAAOVUXalUI/AAAAAAAAADQ/Z3KhHysS7cc/s400/clip_image002.gif"/>
          <p:cNvPicPr>
            <a:picLocks noChangeAspect="1" noChangeArrowheads="1"/>
          </p:cNvPicPr>
          <p:nvPr/>
        </p:nvPicPr>
        <p:blipFill>
          <a:blip r:embed="rId2" cstate="print"/>
          <a:srcRect/>
          <a:stretch>
            <a:fillRect/>
          </a:stretch>
        </p:blipFill>
        <p:spPr bwMode="auto">
          <a:xfrm>
            <a:off x="2032001" y="1676400"/>
            <a:ext cx="7848600" cy="4730750"/>
          </a:xfrm>
          <a:prstGeom prst="rect">
            <a:avLst/>
          </a:prstGeom>
          <a:noFill/>
          <a:ln w="9525">
            <a:noFill/>
            <a:miter lim="800000"/>
            <a:headEnd/>
            <a:tailEnd/>
          </a:ln>
        </p:spPr>
      </p:pic>
    </p:spTree>
    <p:extLst>
      <p:ext uri="{BB962C8B-B14F-4D97-AF65-F5344CB8AC3E}">
        <p14:creationId xmlns:p14="http://schemas.microsoft.com/office/powerpoint/2010/main" val="1674442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44392" y="228600"/>
            <a:ext cx="8229600" cy="1143000"/>
          </a:xfrm>
        </p:spPr>
        <p:txBody>
          <a:bodyPr/>
          <a:lstStyle/>
          <a:p>
            <a:pPr algn="ctr" eaLnBrk="1" hangingPunct="1"/>
            <a:r>
              <a:rPr lang="en-US" sz="4800" dirty="0">
                <a:latin typeface="Times New Roman" pitchFamily="16" charset="0"/>
                <a:cs typeface="Times New Roman" pitchFamily="16" charset="0"/>
              </a:rPr>
              <a:t>Merits</a:t>
            </a:r>
          </a:p>
        </p:txBody>
      </p:sp>
      <p:sp>
        <p:nvSpPr>
          <p:cNvPr id="26627" name="Content Placeholder 2"/>
          <p:cNvSpPr>
            <a:spLocks noGrp="1"/>
          </p:cNvSpPr>
          <p:nvPr>
            <p:ph idx="1"/>
          </p:nvPr>
        </p:nvSpPr>
        <p:spPr>
          <a:xfrm>
            <a:off x="2057401" y="1752601"/>
            <a:ext cx="6447501" cy="3880773"/>
          </a:xfrm>
        </p:spPr>
        <p:txBody>
          <a:bodyPr/>
          <a:lstStyle/>
          <a:p>
            <a:pPr eaLnBrk="1" hangingPunct="1">
              <a:buFont typeface="Wingdings" charset="2"/>
              <a:buChar char="Ø"/>
            </a:pPr>
            <a:r>
              <a:rPr lang="en-US" dirty="0">
                <a:latin typeface="Times New Roman" pitchFamily="16" charset="0"/>
                <a:cs typeface="Times New Roman" pitchFamily="16" charset="0"/>
              </a:rPr>
              <a:t>Portable</a:t>
            </a:r>
          </a:p>
          <a:p>
            <a:pPr eaLnBrk="1" hangingPunct="1">
              <a:buFont typeface="Wingdings" charset="2"/>
              <a:buChar char="Ø"/>
            </a:pPr>
            <a:r>
              <a:rPr lang="en-US" dirty="0">
                <a:latin typeface="Times New Roman" pitchFamily="16" charset="0"/>
                <a:cs typeface="Times New Roman" pitchFamily="16" charset="0"/>
              </a:rPr>
              <a:t>Feasible</a:t>
            </a:r>
          </a:p>
          <a:p>
            <a:pPr eaLnBrk="1" hangingPunct="1">
              <a:buFont typeface="Wingdings" charset="2"/>
              <a:buChar char="Ø"/>
            </a:pPr>
            <a:r>
              <a:rPr lang="en-US" dirty="0">
                <a:latin typeface="Times New Roman" pitchFamily="16" charset="0"/>
                <a:cs typeface="Times New Roman" pitchFamily="16" charset="0"/>
              </a:rPr>
              <a:t>Ubiquitous computing is done</a:t>
            </a:r>
          </a:p>
          <a:p>
            <a:pPr eaLnBrk="1" hangingPunct="1">
              <a:buFont typeface="Wingdings" charset="2"/>
              <a:buChar char="Ø"/>
            </a:pPr>
            <a:r>
              <a:rPr lang="en-US" dirty="0">
                <a:latin typeface="Times New Roman" pitchFamily="16" charset="0"/>
                <a:cs typeface="Times New Roman" pitchFamily="16" charset="0"/>
              </a:rPr>
              <a:t>Wi-Fi technology</a:t>
            </a:r>
          </a:p>
          <a:p>
            <a:pPr eaLnBrk="1" hangingPunct="1">
              <a:buFont typeface="Wingdings" charset="2"/>
              <a:buChar char="Ø"/>
            </a:pPr>
            <a:r>
              <a:rPr lang="en-US" dirty="0">
                <a:latin typeface="Times New Roman" pitchFamily="16" charset="0"/>
                <a:cs typeface="Times New Roman" pitchFamily="16" charset="0"/>
              </a:rPr>
              <a:t>Pens produces both the monitor as well as the keyboard on any flat surfaces from where you can carry out functions.</a:t>
            </a:r>
          </a:p>
          <a:p>
            <a:pPr eaLnBrk="1" hangingPunct="1">
              <a:buFont typeface="Wingdings" charset="2"/>
              <a:buChar char="Ø"/>
            </a:pPr>
            <a:endParaRPr lang="en-US" dirty="0">
              <a:latin typeface="Times New Roman" pitchFamily="16" charset="0"/>
              <a:cs typeface="Times New Roman" pitchFamily="16" charset="0"/>
            </a:endParaRPr>
          </a:p>
        </p:txBody>
      </p:sp>
    </p:spTree>
    <p:extLst>
      <p:ext uri="{BB962C8B-B14F-4D97-AF65-F5344CB8AC3E}">
        <p14:creationId xmlns:p14="http://schemas.microsoft.com/office/powerpoint/2010/main" val="1919371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71600" y="98738"/>
            <a:ext cx="8229600" cy="1066800"/>
          </a:xfrm>
        </p:spPr>
        <p:txBody>
          <a:bodyPr>
            <a:normAutofit/>
          </a:bodyPr>
          <a:lstStyle/>
          <a:p>
            <a:pPr algn="ctr" eaLnBrk="1" hangingPunct="1"/>
            <a:r>
              <a:rPr lang="en-US" sz="4800" dirty="0">
                <a:latin typeface="Times New Roman" pitchFamily="16" charset="0"/>
                <a:cs typeface="Times New Roman" pitchFamily="16" charset="0"/>
              </a:rPr>
              <a:t>Demerits</a:t>
            </a:r>
          </a:p>
        </p:txBody>
      </p:sp>
      <p:sp>
        <p:nvSpPr>
          <p:cNvPr id="27651" name="Text Placeholder 13"/>
          <p:cNvSpPr>
            <a:spLocks noGrp="1"/>
          </p:cNvSpPr>
          <p:nvPr>
            <p:ph type="body" idx="1"/>
          </p:nvPr>
        </p:nvSpPr>
        <p:spPr>
          <a:xfrm>
            <a:off x="1828800" y="1143000"/>
            <a:ext cx="5410200" cy="2819400"/>
          </a:xfrm>
        </p:spPr>
        <p:txBody>
          <a:bodyPr/>
          <a:lstStyle/>
          <a:p>
            <a:pPr eaLnBrk="1" hangingPunct="1">
              <a:buSzPct val="140000"/>
              <a:buFont typeface="Wingdings" charset="2"/>
              <a:buChar char="Ø"/>
            </a:pPr>
            <a:r>
              <a:rPr lang="en-US" sz="2600" b="0" dirty="0">
                <a:latin typeface="Times New Roman" pitchFamily="16" charset="0"/>
                <a:cs typeface="Times New Roman" pitchFamily="16" charset="0"/>
              </a:rPr>
              <a:t> Cost</a:t>
            </a:r>
          </a:p>
          <a:p>
            <a:pPr eaLnBrk="1" hangingPunct="1">
              <a:buSzPct val="140000"/>
              <a:buFont typeface="Wingdings" charset="2"/>
              <a:buChar char="Ø"/>
            </a:pPr>
            <a:r>
              <a:rPr lang="en-US" sz="2600" b="0" dirty="0">
                <a:latin typeface="Times New Roman" pitchFamily="16" charset="0"/>
                <a:cs typeface="Times New Roman" pitchFamily="16" charset="0"/>
              </a:rPr>
              <a:t> Battery </a:t>
            </a:r>
          </a:p>
          <a:p>
            <a:pPr eaLnBrk="1" hangingPunct="1">
              <a:buSzPct val="140000"/>
              <a:buFont typeface="Wingdings" charset="2"/>
              <a:buChar char="Ø"/>
            </a:pPr>
            <a:r>
              <a:rPr lang="en-US" sz="2600" b="0" dirty="0">
                <a:latin typeface="Times New Roman" pitchFamily="16" charset="0"/>
                <a:cs typeface="Times New Roman" pitchFamily="16" charset="0"/>
              </a:rPr>
              <a:t> Keyboard concept is not new</a:t>
            </a:r>
          </a:p>
          <a:p>
            <a:pPr eaLnBrk="1" hangingPunct="1">
              <a:buSzPct val="140000"/>
              <a:buFont typeface="Wingdings" charset="2"/>
              <a:buChar char="Ø"/>
            </a:pPr>
            <a:r>
              <a:rPr lang="en-US" sz="2600" b="0" dirty="0">
                <a:latin typeface="Times New Roman" pitchFamily="16" charset="0"/>
                <a:cs typeface="Times New Roman" pitchFamily="16" charset="0"/>
              </a:rPr>
              <a:t> Positioning is mai</a:t>
            </a:r>
            <a:r>
              <a:rPr lang="en-US" sz="2600" b="0" dirty="0"/>
              <a:t>n</a:t>
            </a:r>
          </a:p>
          <a:p>
            <a:pPr eaLnBrk="1" hangingPunct="1">
              <a:buSzPct val="140000"/>
              <a:buFont typeface="Wingdings" charset="2"/>
              <a:buChar char="Ø"/>
            </a:pPr>
            <a:r>
              <a:rPr lang="en-US" sz="2600" b="0" dirty="0"/>
              <a:t>Currently  un-clear.</a:t>
            </a:r>
          </a:p>
        </p:txBody>
      </p:sp>
    </p:spTree>
    <p:extLst>
      <p:ext uri="{BB962C8B-B14F-4D97-AF65-F5344CB8AC3E}">
        <p14:creationId xmlns:p14="http://schemas.microsoft.com/office/powerpoint/2010/main" val="1857012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581401" y="304800"/>
            <a:ext cx="6447501" cy="1320800"/>
          </a:xfrm>
        </p:spPr>
        <p:txBody>
          <a:bodyPr>
            <a:normAutofit/>
          </a:bodyPr>
          <a:lstStyle/>
          <a:p>
            <a:pPr eaLnBrk="1" hangingPunct="1"/>
            <a:r>
              <a:rPr lang="en-US" sz="4000" dirty="0"/>
              <a:t>Applications</a:t>
            </a:r>
          </a:p>
        </p:txBody>
      </p:sp>
      <p:sp>
        <p:nvSpPr>
          <p:cNvPr id="6" name="Text Placeholder 13"/>
          <p:cNvSpPr>
            <a:spLocks noGrp="1"/>
          </p:cNvSpPr>
          <p:nvPr>
            <p:ph type="body" idx="1"/>
          </p:nvPr>
        </p:nvSpPr>
        <p:spPr>
          <a:xfrm>
            <a:off x="2286000" y="457200"/>
            <a:ext cx="5715000" cy="4572000"/>
          </a:xfrm>
        </p:spPr>
        <p:txBody>
          <a:bodyPr/>
          <a:lstStyle/>
          <a:p>
            <a:pPr marL="457200" indent="-457200">
              <a:buSzPct val="140000"/>
              <a:buFont typeface="Wingdings" panose="05000000000000000000" pitchFamily="2" charset="2"/>
              <a:buChar char="Ø"/>
            </a:pPr>
            <a:r>
              <a:rPr lang="en-US" sz="2600" b="0" dirty="0">
                <a:latin typeface="Times New Roman" pitchFamily="16" charset="0"/>
                <a:cs typeface="Times New Roman" pitchFamily="16" charset="0"/>
              </a:rPr>
              <a:t> </a:t>
            </a:r>
            <a:r>
              <a:rPr lang="en-US" dirty="0">
                <a:solidFill>
                  <a:schemeClr val="tx1">
                    <a:lumMod val="95000"/>
                    <a:lumOff val="5000"/>
                  </a:schemeClr>
                </a:solidFill>
                <a:latin typeface="Times New Roman" pitchFamily="18" charset="0"/>
                <a:cs typeface="Times New Roman" pitchFamily="18" charset="0"/>
              </a:rPr>
              <a:t>Many researches has been made but there is no clear result so far.</a:t>
            </a:r>
          </a:p>
          <a:p>
            <a:pPr>
              <a:buSzPct val="140000"/>
            </a:pPr>
            <a:endParaRPr lang="en-US" dirty="0">
              <a:solidFill>
                <a:schemeClr val="tx1">
                  <a:lumMod val="95000"/>
                  <a:lumOff val="5000"/>
                </a:schemeClr>
              </a:solidFill>
              <a:latin typeface="Times New Roman" pitchFamily="18" charset="0"/>
              <a:cs typeface="Times New Roman" pitchFamily="18" charset="0"/>
            </a:endParaRPr>
          </a:p>
          <a:p>
            <a:pPr marL="342900" indent="-342900">
              <a:buSzPct val="140000"/>
              <a:buFont typeface="Wingdings" panose="05000000000000000000" pitchFamily="2" charset="2"/>
              <a:buChar char="Ø"/>
            </a:pPr>
            <a:r>
              <a:rPr lang="en-US" b="0" dirty="0">
                <a:latin typeface="Times New Roman" pitchFamily="16" charset="0"/>
                <a:cs typeface="Times New Roman" pitchFamily="16" charset="0"/>
              </a:rPr>
              <a:t>  </a:t>
            </a:r>
            <a:r>
              <a:rPr lang="en-US" dirty="0">
                <a:solidFill>
                  <a:schemeClr val="tx1">
                    <a:lumMod val="95000"/>
                    <a:lumOff val="5000"/>
                  </a:schemeClr>
                </a:solidFill>
                <a:latin typeface="Times New Roman" pitchFamily="18" charset="0"/>
                <a:cs typeface="Times New Roman" pitchFamily="18" charset="0"/>
              </a:rPr>
              <a:t>Only One that uses it is E-fingerprinting the gadget will be more secure, which allows only owner to activate the Pc. So even if we loose it, no one else </a:t>
            </a:r>
            <a:r>
              <a:rPr lang="en-US" dirty="0" err="1">
                <a:solidFill>
                  <a:schemeClr val="tx1">
                    <a:lumMod val="95000"/>
                    <a:lumOff val="5000"/>
                  </a:schemeClr>
                </a:solidFill>
                <a:latin typeface="Times New Roman" pitchFamily="18" charset="0"/>
                <a:cs typeface="Times New Roman" pitchFamily="18" charset="0"/>
              </a:rPr>
              <a:t>cal</a:t>
            </a:r>
            <a:r>
              <a:rPr lang="en-US" dirty="0">
                <a:solidFill>
                  <a:schemeClr val="tx1">
                    <a:lumMod val="95000"/>
                    <a:lumOff val="5000"/>
                  </a:schemeClr>
                </a:solidFill>
                <a:latin typeface="Times New Roman" pitchFamily="18" charset="0"/>
                <a:cs typeface="Times New Roman" pitchFamily="18" charset="0"/>
              </a:rPr>
              <a:t> access the gadget.</a:t>
            </a:r>
          </a:p>
        </p:txBody>
      </p:sp>
    </p:spTree>
    <p:extLst>
      <p:ext uri="{BB962C8B-B14F-4D97-AF65-F5344CB8AC3E}">
        <p14:creationId xmlns:p14="http://schemas.microsoft.com/office/powerpoint/2010/main" val="205866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52400"/>
            <a:ext cx="8229600" cy="762000"/>
          </a:xfrm>
        </p:spPr>
        <p:txBody>
          <a:bodyPr>
            <a:normAutofit fontScale="90000"/>
          </a:bodyPr>
          <a:lstStyle/>
          <a:p>
            <a:pPr>
              <a:defRPr/>
            </a:pPr>
            <a:r>
              <a:rPr lang="en-US" sz="4800" dirty="0">
                <a:latin typeface="Times New Roman" pitchFamily="18" charset="0"/>
                <a:cs typeface="Times New Roman" pitchFamily="18" charset="0"/>
              </a:rPr>
              <a:t>Table of contents</a:t>
            </a:r>
          </a:p>
        </p:txBody>
      </p:sp>
      <p:sp>
        <p:nvSpPr>
          <p:cNvPr id="4" name="Content Placeholder 3"/>
          <p:cNvSpPr>
            <a:spLocks noGrp="1"/>
          </p:cNvSpPr>
          <p:nvPr>
            <p:ph sz="half" idx="1"/>
          </p:nvPr>
        </p:nvSpPr>
        <p:spPr>
          <a:xfrm>
            <a:off x="2057400" y="1295400"/>
            <a:ext cx="5562600" cy="4800600"/>
          </a:xfrm>
        </p:spPr>
        <p:txBody>
          <a:bodyPr>
            <a:normAutofit/>
          </a:bodyPr>
          <a:lstStyle/>
          <a:p>
            <a:pPr marL="274320" indent="-274320">
              <a:buFont typeface="Wingdings 3"/>
              <a:buChar char=""/>
              <a:defRPr/>
            </a:pPr>
            <a:r>
              <a:rPr lang="en-US" sz="1800" dirty="0">
                <a:latin typeface="Times New Roman" pitchFamily="18" charset="0"/>
                <a:cs typeface="Times New Roman" pitchFamily="18" charset="0"/>
              </a:rPr>
              <a:t>Introduction</a:t>
            </a:r>
          </a:p>
          <a:p>
            <a:pPr marL="274320" indent="-274320">
              <a:buFont typeface="Wingdings 3"/>
              <a:buChar char=""/>
              <a:defRPr/>
            </a:pPr>
            <a:r>
              <a:rPr lang="en-US" sz="1800" dirty="0">
                <a:latin typeface="Times New Roman" pitchFamily="18" charset="0"/>
                <a:cs typeface="Times New Roman" pitchFamily="18" charset="0"/>
              </a:rPr>
              <a:t>Literature Review</a:t>
            </a:r>
          </a:p>
          <a:p>
            <a:pPr marL="274320" indent="-274320">
              <a:buFont typeface="Wingdings 3"/>
              <a:buChar char=""/>
              <a:defRPr/>
            </a:pPr>
            <a:r>
              <a:rPr lang="en-US" sz="1800" dirty="0">
                <a:latin typeface="Times New Roman" pitchFamily="18" charset="0"/>
                <a:cs typeface="Times New Roman" pitchFamily="18" charset="0"/>
              </a:rPr>
              <a:t>Problem Statement </a:t>
            </a:r>
          </a:p>
          <a:p>
            <a:pPr marL="274320" indent="-274320">
              <a:buFont typeface="Wingdings 3"/>
              <a:buChar char=""/>
              <a:defRPr/>
            </a:pPr>
            <a:r>
              <a:rPr lang="en-US" sz="1800" dirty="0">
                <a:latin typeface="Times New Roman" pitchFamily="18" charset="0"/>
                <a:cs typeface="Times New Roman" pitchFamily="18" charset="0"/>
              </a:rPr>
              <a:t>Problem Objective</a:t>
            </a:r>
          </a:p>
          <a:p>
            <a:pPr marL="274320" indent="-274320">
              <a:buFont typeface="Wingdings 3"/>
              <a:buChar char=""/>
              <a:defRPr/>
            </a:pPr>
            <a:r>
              <a:rPr lang="en-US" sz="1800" dirty="0">
                <a:latin typeface="Times New Roman" pitchFamily="18" charset="0"/>
                <a:cs typeface="Times New Roman" pitchFamily="18" charset="0"/>
              </a:rPr>
              <a:t>Objectives</a:t>
            </a:r>
          </a:p>
          <a:p>
            <a:pPr marL="274320" indent="-274320">
              <a:buFont typeface="Wingdings 3"/>
              <a:buChar char=""/>
              <a:defRPr/>
            </a:pPr>
            <a:r>
              <a:rPr lang="en-US" sz="1800" dirty="0">
                <a:latin typeface="Times New Roman" pitchFamily="18" charset="0"/>
                <a:cs typeface="Times New Roman" pitchFamily="18" charset="0"/>
              </a:rPr>
              <a:t>Software Requirements</a:t>
            </a:r>
          </a:p>
          <a:p>
            <a:pPr marL="274320" indent="-274320">
              <a:buFont typeface="Wingdings 3"/>
              <a:buChar char=""/>
              <a:defRPr/>
            </a:pPr>
            <a:r>
              <a:rPr lang="en-US" sz="1800" dirty="0">
                <a:latin typeface="Times New Roman" pitchFamily="18" charset="0"/>
                <a:cs typeface="Times New Roman" pitchFamily="18" charset="0"/>
              </a:rPr>
              <a:t>Dataflow Diagram</a:t>
            </a:r>
          </a:p>
          <a:p>
            <a:pPr marL="274320" indent="-274320">
              <a:buFont typeface="Wingdings 3"/>
              <a:buChar char=""/>
              <a:defRPr/>
            </a:pPr>
            <a:r>
              <a:rPr lang="en-US" sz="1800" dirty="0">
                <a:latin typeface="Times New Roman" pitchFamily="18" charset="0"/>
                <a:cs typeface="Times New Roman" pitchFamily="18" charset="0"/>
              </a:rPr>
              <a:t>Implementation</a:t>
            </a:r>
          </a:p>
          <a:p>
            <a:pPr marL="274320" indent="-274320">
              <a:buFont typeface="Wingdings 3"/>
              <a:buChar char=""/>
              <a:defRPr/>
            </a:pPr>
            <a:r>
              <a:rPr lang="en-US" sz="1800" dirty="0">
                <a:latin typeface="Times New Roman" pitchFamily="18" charset="0"/>
                <a:cs typeface="Times New Roman" pitchFamily="18" charset="0"/>
              </a:rPr>
              <a:t>Results </a:t>
            </a:r>
          </a:p>
          <a:p>
            <a:pPr marL="274320" indent="-274320">
              <a:buFont typeface="Wingdings 3"/>
              <a:buChar char=""/>
              <a:defRPr/>
            </a:pPr>
            <a:r>
              <a:rPr lang="en-US" sz="1800" dirty="0">
                <a:latin typeface="Times New Roman" pitchFamily="18" charset="0"/>
                <a:cs typeface="Times New Roman" pitchFamily="18" charset="0"/>
              </a:rPr>
              <a:t>Conclusion</a:t>
            </a:r>
          </a:p>
          <a:p>
            <a:pPr marL="274320" indent="-274320">
              <a:buFont typeface="Wingdings 3"/>
              <a:buChar char=""/>
              <a:defRPr/>
            </a:pPr>
            <a:r>
              <a:rPr lang="en-US" sz="1800" dirty="0">
                <a:latin typeface="Times New Roman" pitchFamily="18" charset="0"/>
                <a:cs typeface="Times New Roman" pitchFamily="18" charset="0"/>
              </a:rPr>
              <a:t>Future Scope</a:t>
            </a:r>
          </a:p>
          <a:p>
            <a:pPr marL="274320" indent="-274320">
              <a:buFont typeface="Wingdings 3"/>
              <a:buChar char=""/>
              <a:defRPr/>
            </a:pPr>
            <a:r>
              <a:rPr lang="en-US" sz="1800" dirty="0">
                <a:latin typeface="Times New Roman" pitchFamily="18" charset="0"/>
                <a:cs typeface="Times New Roman" pitchFamily="18" charset="0"/>
              </a:rPr>
              <a:t>References</a:t>
            </a:r>
          </a:p>
        </p:txBody>
      </p:sp>
      <p:pic>
        <p:nvPicPr>
          <p:cNvPr id="10244" name="Picture 2" descr="http://www.priteshgupta.com/wp-content/uploads/2011/04/sitemap_icon_man1.jpg"/>
          <p:cNvPicPr>
            <a:picLocks noChangeAspect="1" noChangeArrowheads="1"/>
          </p:cNvPicPr>
          <p:nvPr/>
        </p:nvPicPr>
        <p:blipFill>
          <a:blip r:embed="rId2" cstate="print"/>
          <a:srcRect/>
          <a:stretch>
            <a:fillRect/>
          </a:stretch>
        </p:blipFill>
        <p:spPr bwMode="auto">
          <a:xfrm>
            <a:off x="6553200" y="1600200"/>
            <a:ext cx="3162300" cy="3162300"/>
          </a:xfrm>
          <a:prstGeom prst="rect">
            <a:avLst/>
          </a:prstGeom>
          <a:noFill/>
          <a:ln w="9525">
            <a:noFill/>
            <a:miter lim="800000"/>
            <a:headEnd/>
            <a:tailEnd/>
          </a:ln>
        </p:spPr>
      </p:pic>
    </p:spTree>
    <p:extLst>
      <p:ext uri="{BB962C8B-B14F-4D97-AF65-F5344CB8AC3E}">
        <p14:creationId xmlns:p14="http://schemas.microsoft.com/office/powerpoint/2010/main" val="2218691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biz-store.com/wp-content/uploads/2013/02/conclusion-introduction-starter-plenary.jpg"/>
          <p:cNvPicPr>
            <a:picLocks noChangeAspect="1" noChangeArrowheads="1"/>
          </p:cNvPicPr>
          <p:nvPr/>
        </p:nvPicPr>
        <p:blipFill>
          <a:blip r:embed="rId3" cstate="print"/>
          <a:srcRect/>
          <a:stretch>
            <a:fillRect/>
          </a:stretch>
        </p:blipFill>
        <p:spPr bwMode="auto">
          <a:xfrm>
            <a:off x="1828801" y="1676400"/>
            <a:ext cx="2726619" cy="2286000"/>
          </a:xfrm>
          <a:prstGeom prst="rect">
            <a:avLst/>
          </a:prstGeom>
          <a:noFill/>
          <a:ln w="9525">
            <a:noFill/>
            <a:miter lim="800000"/>
            <a:headEnd/>
            <a:tailEnd/>
          </a:ln>
        </p:spPr>
      </p:pic>
      <p:sp>
        <p:nvSpPr>
          <p:cNvPr id="29699" name="Rectangle 1"/>
          <p:cNvSpPr>
            <a:spLocks noChangeArrowheads="1"/>
          </p:cNvSpPr>
          <p:nvPr/>
        </p:nvSpPr>
        <p:spPr bwMode="auto">
          <a:xfrm>
            <a:off x="4819919" y="1905000"/>
            <a:ext cx="4905375" cy="1754188"/>
          </a:xfrm>
          <a:prstGeom prst="rect">
            <a:avLst/>
          </a:prstGeom>
          <a:noFill/>
          <a:ln w="9525">
            <a:noFill/>
            <a:miter lim="800000"/>
            <a:headEnd/>
            <a:tailEnd/>
          </a:ln>
        </p:spPr>
        <p:txBody>
          <a:bodyPr anchor="ctr">
            <a:spAutoFit/>
          </a:bodyPr>
          <a:lstStyle/>
          <a:p>
            <a:pPr marL="285750" indent="-285750" algn="just">
              <a:buClr>
                <a:schemeClr val="accent1"/>
              </a:buClr>
              <a:buFont typeface="Wingdings" panose="05000000000000000000" pitchFamily="2" charset="2"/>
              <a:buChar char="Ø"/>
            </a:pPr>
            <a:r>
              <a:rPr lang="en-US" i="1" dirty="0">
                <a:cs typeface="Times New Roman" pitchFamily="16" charset="0"/>
              </a:rPr>
              <a:t>The communication devices are becoming smaller and compact.</a:t>
            </a:r>
          </a:p>
          <a:p>
            <a:pPr marL="285750" indent="-285750" algn="just">
              <a:buClr>
                <a:schemeClr val="accent1"/>
              </a:buClr>
              <a:buFont typeface="Wingdings" panose="05000000000000000000" pitchFamily="2" charset="2"/>
              <a:buChar char="Ø"/>
            </a:pPr>
            <a:r>
              <a:rPr lang="en-US" i="1" dirty="0">
                <a:cs typeface="Times New Roman" pitchFamily="16" charset="0"/>
              </a:rPr>
              <a:t> 5 Pen PC is only an example for the start of this new technology. </a:t>
            </a:r>
          </a:p>
          <a:p>
            <a:pPr marL="285750" indent="-285750" algn="just">
              <a:buClr>
                <a:schemeClr val="accent1"/>
              </a:buClr>
              <a:buFont typeface="Wingdings" panose="05000000000000000000" pitchFamily="2" charset="2"/>
              <a:buChar char="Ø"/>
            </a:pPr>
            <a:r>
              <a:rPr lang="en-US" i="1" dirty="0">
                <a:cs typeface="Times New Roman" pitchFamily="16" charset="0"/>
              </a:rPr>
              <a:t>We can expect more such developments in the future.</a:t>
            </a:r>
            <a:endParaRPr lang="en-US" dirty="0">
              <a:cs typeface="Times New Roman" pitchFamily="16" charset="0"/>
            </a:endParaRPr>
          </a:p>
        </p:txBody>
      </p:sp>
      <p:sp>
        <p:nvSpPr>
          <p:cNvPr id="5122" name="Rectangle 2"/>
          <p:cNvSpPr>
            <a:spLocks noChangeArrowheads="1"/>
          </p:cNvSpPr>
          <p:nvPr/>
        </p:nvSpPr>
        <p:spPr bwMode="auto">
          <a:xfrm>
            <a:off x="4800600" y="381001"/>
            <a:ext cx="3505200" cy="646113"/>
          </a:xfrm>
          <a:prstGeom prst="rect">
            <a:avLst/>
          </a:prstGeom>
          <a:noFill/>
          <a:ln w="9525">
            <a:noFill/>
            <a:miter lim="800000"/>
            <a:headEnd/>
            <a:tailEnd/>
          </a:ln>
          <a:effectLst/>
        </p:spPr>
        <p:txBody>
          <a:bodyPr anchor="ctr">
            <a:spAutoFit/>
          </a:bodyPr>
          <a:lstStyle/>
          <a:p>
            <a:pPr>
              <a:defRPr/>
            </a:pPr>
            <a:r>
              <a:rPr lang="en-US" sz="3600" b="1" i="1" dirty="0">
                <a:solidFill>
                  <a:schemeClr val="accent1"/>
                </a:solidFill>
                <a:latin typeface="Arial" pitchFamily="34" charset="0"/>
                <a:ea typeface="Times New Roman" pitchFamily="18" charset="0"/>
                <a:cs typeface="Arial" pitchFamily="34" charset="0"/>
              </a:rPr>
              <a:t>Conclusion</a:t>
            </a:r>
            <a:endParaRPr lang="en-US"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293078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ctr" eaLnBrk="1" hangingPunct="1"/>
            <a:r>
              <a:rPr lang="en-US">
                <a:latin typeface="Times New Roman" pitchFamily="16" charset="0"/>
                <a:cs typeface="Times New Roman" pitchFamily="16" charset="0"/>
              </a:rPr>
              <a:t>REFERENCES</a:t>
            </a:r>
          </a:p>
        </p:txBody>
      </p:sp>
      <p:sp>
        <p:nvSpPr>
          <p:cNvPr id="4" name="Content Placeholder 2"/>
          <p:cNvSpPr txBox="1">
            <a:spLocks/>
          </p:cNvSpPr>
          <p:nvPr/>
        </p:nvSpPr>
        <p:spPr>
          <a:xfrm>
            <a:off x="2032001" y="1600201"/>
            <a:ext cx="6447501" cy="3880773"/>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2"/>
              </a:rPr>
              <a:t>www.google.com</a:t>
            </a: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3"/>
              </a:rPr>
              <a:t>https://ieeexplore.ieee.org/</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4"/>
              </a:rPr>
              <a:t>https://www.ijser.org/researchpaper/5-Pen-PC-Technology.pdf</a:t>
            </a:r>
            <a:endParaRPr lang="en-US" sz="2000" u="sng"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u="sng" dirty="0">
                <a:solidFill>
                  <a:schemeClr val="tx1"/>
                </a:solidFill>
                <a:latin typeface="Times New Roman" panose="02020603050405020304" pitchFamily="18" charset="0"/>
                <a:cs typeface="Times New Roman" panose="02020603050405020304" pitchFamily="18" charset="0"/>
                <a:hlinkClick r:id="rId5"/>
              </a:rPr>
              <a:t>www.studymafia.org</a:t>
            </a:r>
            <a:endParaRPr lang="en-US" sz="2000" u="sng" dirty="0">
              <a:solidFill>
                <a:schemeClr val="tx1"/>
              </a:solidFill>
              <a:latin typeface="Times New Roman" panose="02020603050405020304" pitchFamily="18" charset="0"/>
              <a:cs typeface="Times New Roman" panose="02020603050405020304" pitchFamily="18" charset="0"/>
            </a:endParaRPr>
          </a:p>
          <a:p>
            <a:pPr>
              <a:buFont typeface="Wingdings" charset="2"/>
              <a:buChar char="Ø"/>
            </a:pPr>
            <a:endParaRPr lang="en-US" dirty="0">
              <a:latin typeface="Times New Roman" pitchFamily="16" charset="0"/>
              <a:cs typeface="Times New Roman" pitchFamily="16" charset="0"/>
            </a:endParaRPr>
          </a:p>
        </p:txBody>
      </p:sp>
    </p:spTree>
    <p:extLst>
      <p:ext uri="{BB962C8B-B14F-4D97-AF65-F5344CB8AC3E}">
        <p14:creationId xmlns:p14="http://schemas.microsoft.com/office/powerpoint/2010/main" val="1573934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590800"/>
            <a:ext cx="8229600" cy="1143000"/>
          </a:xfrm>
        </p:spPr>
        <p:txBody>
          <a:bodyPr>
            <a:noAutofit/>
          </a:bodyPr>
          <a:lstStyle/>
          <a:p>
            <a:pPr algn="ctr">
              <a:defRPr/>
            </a:pPr>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p>
        </p:txBody>
      </p:sp>
    </p:spTree>
    <p:extLst>
      <p:ext uri="{BB962C8B-B14F-4D97-AF65-F5344CB8AC3E}">
        <p14:creationId xmlns:p14="http://schemas.microsoft.com/office/powerpoint/2010/main" val="92924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1752600" y="152400"/>
            <a:ext cx="8229600" cy="838200"/>
          </a:xfrm>
        </p:spPr>
        <p:txBody>
          <a:bodyPr/>
          <a:lstStyle/>
          <a:p>
            <a:pPr algn="ctr" eaLnBrk="1" hangingPunct="1"/>
            <a:r>
              <a:rPr lang="en-US" sz="4800" dirty="0">
                <a:latin typeface="Times New Roman" pitchFamily="16" charset="0"/>
                <a:cs typeface="Times New Roman" pitchFamily="16" charset="0"/>
              </a:rPr>
              <a:t>Introduction</a:t>
            </a:r>
          </a:p>
        </p:txBody>
      </p:sp>
      <p:sp>
        <p:nvSpPr>
          <p:cNvPr id="6" name="Content Placeholder 5"/>
          <p:cNvSpPr>
            <a:spLocks noGrp="1"/>
          </p:cNvSpPr>
          <p:nvPr>
            <p:ph idx="1"/>
          </p:nvPr>
        </p:nvSpPr>
        <p:spPr>
          <a:xfrm>
            <a:off x="1981200" y="1524001"/>
            <a:ext cx="5715000" cy="4389437"/>
          </a:xfrm>
        </p:spPr>
        <p:txBody>
          <a:bodyPr>
            <a:normAutofit lnSpcReduction="10000"/>
          </a:bodyPr>
          <a:lstStyle/>
          <a:p>
            <a:pPr marL="274320" indent="-274320">
              <a:buFont typeface="Wingdings 3"/>
              <a:buChar char=""/>
              <a:defRPr/>
            </a:pPr>
            <a:r>
              <a:rPr lang="en-US" sz="2600" dirty="0">
                <a:latin typeface="Times New Roman" pitchFamily="18" charset="0"/>
                <a:cs typeface="Times New Roman" pitchFamily="18" charset="0"/>
              </a:rPr>
              <a:t>"Pen-style Personal Networking Gadget" created in 2012 by Japanese technology company NEC.</a:t>
            </a:r>
          </a:p>
          <a:p>
            <a:pPr marL="274320" indent="-274320">
              <a:buNone/>
              <a:defRPr/>
            </a:pPr>
            <a:r>
              <a:rPr lang="en-US" sz="2600" dirty="0">
                <a:latin typeface="Times New Roman" pitchFamily="18" charset="0"/>
                <a:cs typeface="Times New Roman" pitchFamily="18" charset="0"/>
              </a:rPr>
              <a:t> </a:t>
            </a:r>
          </a:p>
          <a:p>
            <a:pPr marL="274320" indent="-274320">
              <a:buFont typeface="Wingdings 3"/>
              <a:buChar char=""/>
              <a:defRPr/>
            </a:pPr>
            <a:r>
              <a:rPr lang="en-US" sz="2600" dirty="0">
                <a:latin typeface="Times New Roman" pitchFamily="18" charset="0"/>
                <a:cs typeface="Times New Roman" pitchFamily="18" charset="0"/>
              </a:rPr>
              <a:t>Its designer Tour Ichihash.</a:t>
            </a:r>
          </a:p>
          <a:p>
            <a:pPr marL="274320" indent="-274320">
              <a:buNone/>
              <a:defRPr/>
            </a:pPr>
            <a:endParaRPr lang="en-US" sz="2600" dirty="0">
              <a:latin typeface="Times New Roman" pitchFamily="18" charset="0"/>
              <a:cs typeface="Times New Roman" pitchFamily="18" charset="0"/>
            </a:endParaRPr>
          </a:p>
          <a:p>
            <a:pPr marL="274320" indent="-274320">
              <a:buFont typeface="Wingdings 3"/>
              <a:buChar char=""/>
              <a:defRPr/>
            </a:pPr>
            <a:r>
              <a:rPr lang="en-US" sz="2600" dirty="0">
                <a:latin typeface="Times New Roman" pitchFamily="18" charset="0"/>
                <a:cs typeface="Times New Roman" pitchFamily="18" charset="0"/>
              </a:rPr>
              <a:t>P-ISM was first featured at the 2011 ITU Telecom world held in</a:t>
            </a:r>
          </a:p>
          <a:p>
            <a:pPr marL="0" indent="0">
              <a:buNone/>
              <a:defRPr/>
            </a:pPr>
            <a:r>
              <a:rPr lang="en-US" sz="2600" dirty="0">
                <a:latin typeface="Times New Roman" pitchFamily="18" charset="0"/>
                <a:cs typeface="Times New Roman" pitchFamily="18" charset="0"/>
              </a:rPr>
              <a:t>	 Geneva, Switzerland.</a:t>
            </a:r>
          </a:p>
          <a:p>
            <a:pPr marL="274320" indent="-274320">
              <a:buNone/>
              <a:defRPr/>
            </a:pPr>
            <a:br>
              <a:rPr lang="en-US" sz="1400" dirty="0">
                <a:latin typeface="Times New Roman" pitchFamily="18" charset="0"/>
                <a:cs typeface="Times New Roman" pitchFamily="18" charset="0"/>
              </a:rPr>
            </a:br>
            <a:endParaRPr lang="en-US" sz="1400" dirty="0">
              <a:latin typeface="Times New Roman" pitchFamily="18" charset="0"/>
              <a:cs typeface="Times New Roman" pitchFamily="18" charset="0"/>
            </a:endParaRPr>
          </a:p>
          <a:p>
            <a:pPr marL="274320" indent="-274320">
              <a:buFont typeface="Wingdings 3"/>
              <a:buChar char=""/>
              <a:defRPr/>
            </a:pPr>
            <a:endParaRPr lang="en-US" dirty="0"/>
          </a:p>
        </p:txBody>
      </p:sp>
    </p:spTree>
    <p:extLst>
      <p:ext uri="{BB962C8B-B14F-4D97-AF65-F5344CB8AC3E}">
        <p14:creationId xmlns:p14="http://schemas.microsoft.com/office/powerpoint/2010/main" val="212141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2273" y="276225"/>
            <a:ext cx="8229600" cy="838200"/>
          </a:xfrm>
        </p:spPr>
        <p:txBody>
          <a:bodyPr>
            <a:normAutofit/>
          </a:bodyPr>
          <a:lstStyle/>
          <a:p>
            <a:pPr algn="ctr" eaLnBrk="1" hangingPunct="1"/>
            <a:r>
              <a:rPr lang="en-US" sz="4800" dirty="0">
                <a:latin typeface="Times New Roman" pitchFamily="16" charset="0"/>
                <a:cs typeface="Times New Roman" pitchFamily="16" charset="0"/>
              </a:rPr>
              <a:t>Literature Review</a:t>
            </a:r>
          </a:p>
        </p:txBody>
      </p:sp>
      <p:sp>
        <p:nvSpPr>
          <p:cNvPr id="4" name="Content Placeholder 3"/>
          <p:cNvSpPr>
            <a:spLocks noGrp="1"/>
          </p:cNvSpPr>
          <p:nvPr>
            <p:ph sz="half" idx="1"/>
          </p:nvPr>
        </p:nvSpPr>
        <p:spPr>
          <a:xfrm>
            <a:off x="1981200" y="1981201"/>
            <a:ext cx="3810000" cy="4435475"/>
          </a:xfrm>
        </p:spPr>
        <p:txBody>
          <a:bodyPr>
            <a:normAutofit fontScale="62500" lnSpcReduction="20000"/>
          </a:bodyPr>
          <a:lstStyle/>
          <a:p>
            <a:pPr marL="274320" indent="-274320">
              <a:buFont typeface="Wingdings 3"/>
              <a:buChar char=""/>
              <a:defRPr/>
            </a:pPr>
            <a:r>
              <a:rPr lang="en-US" sz="4200" dirty="0">
                <a:latin typeface="Times New Roman" pitchFamily="18" charset="0"/>
                <a:cs typeface="Times New Roman" pitchFamily="18" charset="0"/>
              </a:rPr>
              <a:t>P-ISM (“Pen-style Personal Networking Gadget Package”).</a:t>
            </a:r>
          </a:p>
          <a:p>
            <a:pPr marL="274320" indent="-274320">
              <a:buNone/>
              <a:defRPr/>
            </a:pPr>
            <a:endParaRPr lang="en-US" sz="4200" dirty="0">
              <a:latin typeface="Times New Roman" pitchFamily="18" charset="0"/>
              <a:cs typeface="Times New Roman" pitchFamily="18" charset="0"/>
            </a:endParaRPr>
          </a:p>
          <a:p>
            <a:pPr marL="274320" indent="-274320">
              <a:buFont typeface="Wingdings 3"/>
              <a:buChar char=""/>
              <a:defRPr/>
            </a:pPr>
            <a:r>
              <a:rPr lang="en-US" sz="4200" dirty="0">
                <a:latin typeface="Times New Roman" pitchFamily="18" charset="0"/>
                <a:cs typeface="Times New Roman" pitchFamily="18" charset="0"/>
              </a:rPr>
              <a:t>Connected With A Wireless Technology.</a:t>
            </a:r>
          </a:p>
          <a:p>
            <a:pPr marL="274320" indent="-274320">
              <a:buNone/>
              <a:defRPr/>
            </a:pPr>
            <a:endParaRPr lang="en-US" sz="4200" dirty="0">
              <a:latin typeface="Times New Roman" pitchFamily="18" charset="0"/>
              <a:cs typeface="Times New Roman" pitchFamily="18" charset="0"/>
            </a:endParaRPr>
          </a:p>
          <a:p>
            <a:pPr marL="274320" indent="-274320">
              <a:buFont typeface="Wingdings 3"/>
              <a:buChar char=""/>
              <a:defRPr/>
            </a:pPr>
            <a:r>
              <a:rPr lang="en-US" sz="4200" dirty="0">
                <a:latin typeface="Times New Roman" pitchFamily="18" charset="0"/>
                <a:cs typeface="Times New Roman" pitchFamily="18" charset="0"/>
              </a:rPr>
              <a:t>Whole Set Is Connected To Internet Through Cellular Phone Function.</a:t>
            </a:r>
          </a:p>
          <a:p>
            <a:pPr marL="274320" indent="-274320">
              <a:buNone/>
              <a:defRPr/>
            </a:pPr>
            <a:br>
              <a:rPr lang="en-US" sz="4200" dirty="0">
                <a:latin typeface="Times New Roman" pitchFamily="18" charset="0"/>
                <a:cs typeface="Times New Roman" pitchFamily="18" charset="0"/>
              </a:rPr>
            </a:br>
            <a:endParaRPr lang="en-US" sz="4200" dirty="0">
              <a:latin typeface="Times New Roman" pitchFamily="18" charset="0"/>
              <a:cs typeface="Times New Roman" pitchFamily="18" charset="0"/>
            </a:endParaRPr>
          </a:p>
          <a:p>
            <a:pPr marL="274320" indent="-274320">
              <a:buFont typeface="Wingdings 3"/>
              <a:buChar char=""/>
              <a:defRPr/>
            </a:pPr>
            <a:endParaRPr lang="en-US" dirty="0"/>
          </a:p>
        </p:txBody>
      </p:sp>
      <p:sp>
        <p:nvSpPr>
          <p:cNvPr id="12292" name="AutoShape 4"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sp>
        <p:nvSpPr>
          <p:cNvPr id="12293" name="AutoShape 6"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pic>
        <p:nvPicPr>
          <p:cNvPr id="12294" name="Picture 1" descr="C:\Users\Sumit\Desktop\Photo Work\5-pen-pc.jpg"/>
          <p:cNvPicPr>
            <a:picLocks noChangeAspect="1" noChangeArrowheads="1"/>
          </p:cNvPicPr>
          <p:nvPr/>
        </p:nvPicPr>
        <p:blipFill>
          <a:blip r:embed="rId3" cstate="print"/>
          <a:srcRect/>
          <a:stretch>
            <a:fillRect/>
          </a:stretch>
        </p:blipFill>
        <p:spPr bwMode="auto">
          <a:xfrm>
            <a:off x="6400800" y="1828800"/>
            <a:ext cx="3676650" cy="3714750"/>
          </a:xfrm>
          <a:prstGeom prst="rect">
            <a:avLst/>
          </a:prstGeom>
          <a:noFill/>
          <a:ln w="9525">
            <a:noFill/>
            <a:miter lim="800000"/>
            <a:headEnd/>
            <a:tailEnd/>
          </a:ln>
        </p:spPr>
      </p:pic>
    </p:spTree>
    <p:extLst>
      <p:ext uri="{BB962C8B-B14F-4D97-AF65-F5344CB8AC3E}">
        <p14:creationId xmlns:p14="http://schemas.microsoft.com/office/powerpoint/2010/main" val="294737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1"/>
          <p:cNvSpPr>
            <a:spLocks noGrp="1"/>
          </p:cNvSpPr>
          <p:nvPr>
            <p:ph sz="half" idx="4294967295"/>
          </p:nvPr>
        </p:nvSpPr>
        <p:spPr>
          <a:xfrm>
            <a:off x="0" y="1843789"/>
            <a:ext cx="12192000" cy="5014209"/>
          </a:xfrm>
        </p:spPr>
        <p:txBody>
          <a:bodyPr>
            <a:normAutofit/>
          </a:bodyPr>
          <a:lstStyle/>
          <a:p>
            <a:pPr eaLnBrk="1" hangingPunct="1">
              <a:buFont typeface="Wingdings" panose="05000000000000000000" pitchFamily="2" charset="2"/>
              <a:buChar char="Ø"/>
            </a:pPr>
            <a:r>
              <a:rPr lang="en-US" sz="3200" dirty="0"/>
              <a:t>In existing job recommendation sites, job offers which are matching with user’s profile used to recommend user. </a:t>
            </a:r>
          </a:p>
          <a:p>
            <a:pPr eaLnBrk="1" hangingPunct="1">
              <a:buFont typeface="Wingdings" panose="05000000000000000000" pitchFamily="2" charset="2"/>
              <a:buChar char="Ø"/>
            </a:pPr>
            <a:r>
              <a:rPr lang="en-US" sz="3200" dirty="0"/>
              <a:t>To improve this recommendation, we proposed machine learning algorithms which will find user’s preferences and recommend job offers as per the preferences, profile and requirements of the recruiters. </a:t>
            </a:r>
            <a:endParaRPr lang="en-US"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63EDE0D-324B-4DAA-C6E1-04992ED8BD5A}"/>
              </a:ext>
            </a:extLst>
          </p:cNvPr>
          <p:cNvSpPr txBox="1"/>
          <p:nvPr/>
        </p:nvSpPr>
        <p:spPr>
          <a:xfrm>
            <a:off x="299803" y="209862"/>
            <a:ext cx="11752289" cy="1046440"/>
          </a:xfrm>
          <a:prstGeom prst="rect">
            <a:avLst/>
          </a:prstGeom>
          <a:noFill/>
        </p:spPr>
        <p:txBody>
          <a:bodyPr wrap="square" rtlCol="0">
            <a:spAutoFit/>
          </a:bodyPr>
          <a:lstStyle/>
          <a:p>
            <a:pPr algn="ctr"/>
            <a:r>
              <a:rPr lang="en-US" sz="4400" dirty="0"/>
              <a:t>1.1 Problem Definition </a:t>
            </a:r>
          </a:p>
          <a:p>
            <a:endParaRPr lang="en-US" dirty="0"/>
          </a:p>
        </p:txBody>
      </p:sp>
    </p:spTree>
    <p:extLst>
      <p:ext uri="{BB962C8B-B14F-4D97-AF65-F5344CB8AC3E}">
        <p14:creationId xmlns:p14="http://schemas.microsoft.com/office/powerpoint/2010/main" val="115424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1" y="0"/>
            <a:ext cx="12306925" cy="6858000"/>
          </a:xfrm>
          <a:prstGeom prst="rect">
            <a:avLst/>
          </a:prstGeom>
        </p:spPr>
        <p:txBody>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3" pitchFamily="18" charset="2"/>
              <a:buNone/>
            </a:pPr>
            <a:endParaRPr lang="en-US" sz="1600" dirty="0">
              <a:latin typeface="Times New Roman" pitchFamily="16" charset="0"/>
              <a:cs typeface="Times New Roman" pitchFamily="16" charset="0"/>
            </a:endParaRPr>
          </a:p>
        </p:txBody>
      </p:sp>
      <p:sp>
        <p:nvSpPr>
          <p:cNvPr id="6" name="Title 1"/>
          <p:cNvSpPr txBox="1">
            <a:spLocks/>
          </p:cNvSpPr>
          <p:nvPr/>
        </p:nvSpPr>
        <p:spPr>
          <a:xfrm>
            <a:off x="1447800" y="249381"/>
            <a:ext cx="8229600" cy="914401"/>
          </a:xfrm>
          <a:prstGeom prst="rect">
            <a:avLst/>
          </a:prstGeom>
        </p:spPr>
        <p:txBody>
          <a:bodyPr>
            <a:normAutofit fontScale="97500"/>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800" dirty="0">
              <a:latin typeface="Times New Roman" pitchFamily="16" charset="0"/>
              <a:cs typeface="Times New Roman" pitchFamily="16" charset="0"/>
            </a:endParaRPr>
          </a:p>
        </p:txBody>
      </p:sp>
      <p:sp>
        <p:nvSpPr>
          <p:cNvPr id="5" name="TextBox 4">
            <a:extLst>
              <a:ext uri="{FF2B5EF4-FFF2-40B4-BE49-F238E27FC236}">
                <a16:creationId xmlns:a16="http://schemas.microsoft.com/office/drawing/2014/main" id="{BBAF9B16-7F71-A06C-16F8-54BECBC3175C}"/>
              </a:ext>
            </a:extLst>
          </p:cNvPr>
          <p:cNvSpPr txBox="1"/>
          <p:nvPr/>
        </p:nvSpPr>
        <p:spPr>
          <a:xfrm rot="10800000" flipV="1">
            <a:off x="0" y="2900245"/>
            <a:ext cx="12306924" cy="2062103"/>
          </a:xfrm>
          <a:prstGeom prst="rect">
            <a:avLst/>
          </a:prstGeom>
          <a:noFill/>
        </p:spPr>
        <p:txBody>
          <a:bodyPr wrap="square">
            <a:spAutoFit/>
          </a:bodyPr>
          <a:lstStyle/>
          <a:p>
            <a:pPr marL="457200" indent="-457200">
              <a:buFont typeface="Arial" panose="020B0604020202020204" pitchFamily="34" charset="0"/>
              <a:buChar char="•"/>
            </a:pPr>
            <a:r>
              <a:rPr lang="en-US" sz="3200" dirty="0"/>
              <a:t>To implement K means clustering algorithm.</a:t>
            </a:r>
          </a:p>
          <a:p>
            <a:pPr marL="457200" indent="-457200">
              <a:buFont typeface="Arial" panose="020B0604020202020204" pitchFamily="34" charset="0"/>
              <a:buChar char="•"/>
            </a:pPr>
            <a:r>
              <a:rPr lang="en-US" sz="3200" dirty="0"/>
              <a:t>To develop an online job recommendation application for job seekers .</a:t>
            </a:r>
          </a:p>
          <a:p>
            <a:pPr marL="457200" indent="-457200">
              <a:buFont typeface="Arial" panose="020B0604020202020204" pitchFamily="34" charset="0"/>
              <a:buChar char="•"/>
            </a:pPr>
            <a:r>
              <a:rPr lang="en-US" sz="3200" dirty="0"/>
              <a:t>To implement recommendation model .</a:t>
            </a:r>
          </a:p>
        </p:txBody>
      </p:sp>
      <p:sp>
        <p:nvSpPr>
          <p:cNvPr id="2" name="TextBox 1">
            <a:extLst>
              <a:ext uri="{FF2B5EF4-FFF2-40B4-BE49-F238E27FC236}">
                <a16:creationId xmlns:a16="http://schemas.microsoft.com/office/drawing/2014/main" id="{F6469D3D-4753-429A-14F8-AD61D19CF12C}"/>
              </a:ext>
            </a:extLst>
          </p:cNvPr>
          <p:cNvSpPr txBox="1"/>
          <p:nvPr/>
        </p:nvSpPr>
        <p:spPr>
          <a:xfrm>
            <a:off x="839449" y="464695"/>
            <a:ext cx="9904751" cy="830997"/>
          </a:xfrm>
          <a:prstGeom prst="rect">
            <a:avLst/>
          </a:prstGeom>
          <a:noFill/>
        </p:spPr>
        <p:txBody>
          <a:bodyPr wrap="square" rtlCol="0">
            <a:spAutoFit/>
          </a:bodyPr>
          <a:lstStyle/>
          <a:p>
            <a:pPr algn="ctr"/>
            <a:r>
              <a:rPr lang="en-US" sz="4800" dirty="0"/>
              <a:t>1.2 Problem Objectives </a:t>
            </a:r>
          </a:p>
        </p:txBody>
      </p:sp>
    </p:spTree>
    <p:extLst>
      <p:ext uri="{BB962C8B-B14F-4D97-AF65-F5344CB8AC3E}">
        <p14:creationId xmlns:p14="http://schemas.microsoft.com/office/powerpoint/2010/main" val="221245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71600" y="189158"/>
            <a:ext cx="8229600" cy="1143000"/>
          </a:xfrm>
        </p:spPr>
        <p:txBody>
          <a:bodyPr>
            <a:normAutofit/>
          </a:bodyPr>
          <a:lstStyle/>
          <a:p>
            <a:pPr algn="ctr" eaLnBrk="1" hangingPunct="1"/>
            <a:br>
              <a:rPr lang="en-US" sz="2800" dirty="0">
                <a:latin typeface="Times New Roman" pitchFamily="16" charset="0"/>
                <a:cs typeface="Times New Roman" pitchFamily="16" charset="0"/>
              </a:rPr>
            </a:br>
            <a:endParaRPr lang="en-US" sz="2800" dirty="0">
              <a:latin typeface="Times New Roman" pitchFamily="16" charset="0"/>
              <a:cs typeface="Times New Roman" pitchFamily="16" charset="0"/>
            </a:endParaRPr>
          </a:p>
        </p:txBody>
      </p:sp>
      <p:sp>
        <p:nvSpPr>
          <p:cNvPr id="6" name="TextBox 5">
            <a:extLst>
              <a:ext uri="{FF2B5EF4-FFF2-40B4-BE49-F238E27FC236}">
                <a16:creationId xmlns:a16="http://schemas.microsoft.com/office/drawing/2014/main" id="{33D0236F-5760-C0DC-1391-938952B2B6BB}"/>
              </a:ext>
            </a:extLst>
          </p:cNvPr>
          <p:cNvSpPr txBox="1"/>
          <p:nvPr/>
        </p:nvSpPr>
        <p:spPr>
          <a:xfrm>
            <a:off x="104931" y="189158"/>
            <a:ext cx="10972800" cy="646331"/>
          </a:xfrm>
          <a:prstGeom prst="rect">
            <a:avLst/>
          </a:prstGeom>
          <a:noFill/>
        </p:spPr>
        <p:txBody>
          <a:bodyPr wrap="square" rtlCol="0">
            <a:spAutoFit/>
          </a:bodyPr>
          <a:lstStyle/>
          <a:p>
            <a:pPr algn="ctr"/>
            <a:r>
              <a:rPr lang="en-US" sz="3600" dirty="0"/>
              <a:t>SYSTEM REQUIREMENTS: </a:t>
            </a:r>
          </a:p>
        </p:txBody>
      </p:sp>
      <p:sp>
        <p:nvSpPr>
          <p:cNvPr id="9" name="TextBox 8">
            <a:extLst>
              <a:ext uri="{FF2B5EF4-FFF2-40B4-BE49-F238E27FC236}">
                <a16:creationId xmlns:a16="http://schemas.microsoft.com/office/drawing/2014/main" id="{044D56B2-4003-2F99-F088-3F2431FEFDC6}"/>
              </a:ext>
            </a:extLst>
          </p:cNvPr>
          <p:cNvSpPr txBox="1"/>
          <p:nvPr/>
        </p:nvSpPr>
        <p:spPr>
          <a:xfrm>
            <a:off x="659568" y="1257327"/>
            <a:ext cx="11212642" cy="2031325"/>
          </a:xfrm>
          <a:prstGeom prst="rect">
            <a:avLst/>
          </a:prstGeom>
          <a:noFill/>
        </p:spPr>
        <p:txBody>
          <a:bodyPr wrap="square" rtlCol="0">
            <a:spAutoFit/>
          </a:bodyPr>
          <a:lstStyle/>
          <a:p>
            <a:r>
              <a:rPr lang="en-US" dirty="0"/>
              <a:t>1 Eclipse Software:</a:t>
            </a:r>
          </a:p>
          <a:p>
            <a:r>
              <a:rPr lang="en-US" dirty="0"/>
              <a:t>2 Apache Tomcat Server:</a:t>
            </a:r>
          </a:p>
          <a:p>
            <a:r>
              <a:rPr lang="en-US" dirty="0"/>
              <a:t>3 MySQL </a:t>
            </a:r>
          </a:p>
          <a:p>
            <a:r>
              <a:rPr lang="sv-SE" dirty="0"/>
              <a:t>4 Jakarta Server Pages (JSP):</a:t>
            </a:r>
          </a:p>
          <a:p>
            <a:r>
              <a:rPr lang="en-US" dirty="0"/>
              <a:t>5 Bootstrap: </a:t>
            </a:r>
          </a:p>
          <a:p>
            <a:r>
              <a:rPr lang="en-US" dirty="0"/>
              <a:t>6 JavaScript </a:t>
            </a:r>
          </a:p>
          <a:p>
            <a:r>
              <a:rPr lang="en-US" b="1" dirty="0"/>
              <a:t>7 </a:t>
            </a:r>
            <a:r>
              <a:rPr lang="en-US" dirty="0"/>
              <a:t>Spring MVC </a:t>
            </a:r>
            <a:endParaRPr lang="en-US" b="1" dirty="0"/>
          </a:p>
        </p:txBody>
      </p:sp>
    </p:spTree>
    <p:extLst>
      <p:ext uri="{BB962C8B-B14F-4D97-AF65-F5344CB8AC3E}">
        <p14:creationId xmlns:p14="http://schemas.microsoft.com/office/powerpoint/2010/main" val="328181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496096" y="381000"/>
            <a:ext cx="8229600" cy="1295400"/>
          </a:xfrm>
        </p:spPr>
        <p:txBody>
          <a:bodyPr>
            <a:normAutofit/>
          </a:bodyPr>
          <a:lstStyle/>
          <a:p>
            <a:pPr algn="ctr" eaLnBrk="1" hangingPunct="1"/>
            <a:r>
              <a:rPr lang="en-US" sz="3600" dirty="0"/>
              <a:t>SYSTEM ARCHITECTURE </a:t>
            </a:r>
            <a:endParaRPr lang="en-US" sz="4800" dirty="0"/>
          </a:p>
        </p:txBody>
      </p:sp>
      <p:sp>
        <p:nvSpPr>
          <p:cNvPr id="2" name="TextBox 1">
            <a:extLst>
              <a:ext uri="{FF2B5EF4-FFF2-40B4-BE49-F238E27FC236}">
                <a16:creationId xmlns:a16="http://schemas.microsoft.com/office/drawing/2014/main" id="{F98D90D0-4284-D13D-C5B3-B4375A4456CB}"/>
              </a:ext>
            </a:extLst>
          </p:cNvPr>
          <p:cNvSpPr txBox="1"/>
          <p:nvPr/>
        </p:nvSpPr>
        <p:spPr>
          <a:xfrm>
            <a:off x="269823" y="1259174"/>
            <a:ext cx="11782269" cy="369332"/>
          </a:xfrm>
          <a:prstGeom prst="rect">
            <a:avLst/>
          </a:prstGeom>
          <a:noFill/>
        </p:spPr>
        <p:txBody>
          <a:bodyPr wrap="square" rtlCol="0">
            <a:spAutoFit/>
          </a:bodyPr>
          <a:lstStyle/>
          <a:p>
            <a:r>
              <a:rPr lang="en-US" dirty="0"/>
              <a:t>1 K-MEANS CLUSTERING: </a:t>
            </a:r>
          </a:p>
        </p:txBody>
      </p:sp>
      <p:sp>
        <p:nvSpPr>
          <p:cNvPr id="3" name="TextBox 2">
            <a:extLst>
              <a:ext uri="{FF2B5EF4-FFF2-40B4-BE49-F238E27FC236}">
                <a16:creationId xmlns:a16="http://schemas.microsoft.com/office/drawing/2014/main" id="{93B9DB40-4329-E4D1-0B40-C9760F9DE041}"/>
              </a:ext>
            </a:extLst>
          </p:cNvPr>
          <p:cNvSpPr txBox="1"/>
          <p:nvPr/>
        </p:nvSpPr>
        <p:spPr>
          <a:xfrm>
            <a:off x="269823" y="1858780"/>
            <a:ext cx="11527436" cy="1477328"/>
          </a:xfrm>
          <a:prstGeom prst="rect">
            <a:avLst/>
          </a:prstGeom>
          <a:noFill/>
        </p:spPr>
        <p:txBody>
          <a:bodyPr wrap="square" rtlCol="0">
            <a:spAutoFit/>
          </a:bodyPr>
          <a:lstStyle/>
          <a:p>
            <a:r>
              <a:rPr lang="en-US" dirty="0"/>
              <a:t>1: An initial clustering is created by choosing k random centroids from the dataset. </a:t>
            </a:r>
          </a:p>
          <a:p>
            <a:r>
              <a:rPr lang="en-US" dirty="0"/>
              <a:t>2: For each data point, calculate the distance from all centroids, and assign its membership to the nearest centroid. </a:t>
            </a:r>
          </a:p>
          <a:p>
            <a:r>
              <a:rPr lang="en-US" dirty="0"/>
              <a:t>3: Recalculate the new cluster centroids by the average of all data points that are assigned to the clusters. </a:t>
            </a:r>
          </a:p>
          <a:p>
            <a:r>
              <a:rPr lang="en-US" dirty="0"/>
              <a:t>4: Repeat step 2 until convergence.</a:t>
            </a:r>
          </a:p>
        </p:txBody>
      </p:sp>
    </p:spTree>
    <p:extLst>
      <p:ext uri="{BB962C8B-B14F-4D97-AF65-F5344CB8AC3E}">
        <p14:creationId xmlns:p14="http://schemas.microsoft.com/office/powerpoint/2010/main" val="48407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ACEBBF-63FB-F750-4E0C-9CD33A73054D}"/>
              </a:ext>
            </a:extLst>
          </p:cNvPr>
          <p:cNvSpPr txBox="1"/>
          <p:nvPr/>
        </p:nvSpPr>
        <p:spPr>
          <a:xfrm>
            <a:off x="254833" y="0"/>
            <a:ext cx="11782269" cy="369332"/>
          </a:xfrm>
          <a:prstGeom prst="rect">
            <a:avLst/>
          </a:prstGeom>
          <a:noFill/>
        </p:spPr>
        <p:txBody>
          <a:bodyPr wrap="square" rtlCol="0">
            <a:spAutoFit/>
          </a:bodyPr>
          <a:lstStyle/>
          <a:p>
            <a:r>
              <a:rPr lang="en-US" dirty="0"/>
              <a:t>Algorithm 1 K-Means Clustering</a:t>
            </a:r>
          </a:p>
        </p:txBody>
      </p:sp>
    </p:spTree>
    <p:extLst>
      <p:ext uri="{BB962C8B-B14F-4D97-AF65-F5344CB8AC3E}">
        <p14:creationId xmlns:p14="http://schemas.microsoft.com/office/powerpoint/2010/main" val="1783537398"/>
      </p:ext>
    </p:extLst>
  </p:cSld>
  <p:clrMapOvr>
    <a:masterClrMapping/>
  </p:clrMapOvr>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616E853D-3CFF-44D4-BEBD-3389ED1CF099}" vid="{CD8B9FB7-C740-4CC4-AB71-D810E8366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2764</TotalTime>
  <Words>1154</Words>
  <Application>Microsoft Office PowerPoint</Application>
  <PresentationFormat>Widescreen</PresentationFormat>
  <Paragraphs>156</Paragraphs>
  <Slides>22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Gill Sans MT</vt:lpstr>
      <vt:lpstr>Times New Roman</vt:lpstr>
      <vt:lpstr>Trebuchet MS</vt:lpstr>
      <vt:lpstr>Wingdings</vt:lpstr>
      <vt:lpstr>Wingdings 3</vt:lpstr>
      <vt:lpstr>Theme1</vt:lpstr>
      <vt:lpstr>PROF. RAM MEGHE INSTITUTE OF TECHNOLOGY AND RESEARCH BADNERA, AMRAVATI       A PRESENTATION ON  “Job Recommendation Based on Job Profile Clustering and Job Seeker Behavior”  </vt:lpstr>
      <vt:lpstr>Table of contents</vt:lpstr>
      <vt:lpstr>Introduction</vt:lpstr>
      <vt:lpstr>Literature Review</vt:lpstr>
      <vt:lpstr>PowerPoint Presentation</vt:lpstr>
      <vt:lpstr>PowerPoint Presentation</vt:lpstr>
      <vt:lpstr> </vt:lpstr>
      <vt:lpstr>SYSTEM ARCHITECTURE </vt:lpstr>
      <vt:lpstr>PowerPoint Presentation</vt:lpstr>
      <vt:lpstr>Communication Pen </vt:lpstr>
      <vt:lpstr>LED Projector </vt:lpstr>
      <vt:lpstr>Virtual Keyboard</vt:lpstr>
      <vt:lpstr>Digital Camera</vt:lpstr>
      <vt:lpstr>Battery</vt:lpstr>
      <vt:lpstr>How it takes input</vt:lpstr>
      <vt:lpstr>Connectivity 802.11B/G and Bluetooth</vt:lpstr>
      <vt:lpstr>Merits</vt:lpstr>
      <vt:lpstr>Demerits</vt:lpstr>
      <vt:lpstr>Applications</vt:lpstr>
      <vt:lpstr>PowerPoint Presentation</vt:lpstr>
      <vt:lpstr>REFERENCES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RAM MEGHE INSTITUTE OF TECHNOLOGY AND RESEARCH BADNERA, AMRAVATI       A SEMINAR ON  “5 PEN PC TECHNOLOGY”  </dc:title>
  <dc:creator>VaibhavDharmik</dc:creator>
  <cp:lastModifiedBy>Sanket Gulhane</cp:lastModifiedBy>
  <cp:revision>22</cp:revision>
  <dcterms:created xsi:type="dcterms:W3CDTF">2022-05-26T03:47:43Z</dcterms:created>
  <dcterms:modified xsi:type="dcterms:W3CDTF">2022-05-29T12:37:33Z</dcterms:modified>
</cp:coreProperties>
</file>