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Lst>
  <p:notesMasterIdLst>
    <p:notesMasterId r:id="rId17"/>
  </p:notesMasterIdLst>
  <p:sldIdLst>
    <p:sldId id="256" r:id="rId2"/>
    <p:sldId id="260" r:id="rId3"/>
    <p:sldId id="261" r:id="rId4"/>
    <p:sldId id="271" r:id="rId5"/>
    <p:sldId id="272" r:id="rId6"/>
    <p:sldId id="273" r:id="rId7"/>
    <p:sldId id="274" r:id="rId8"/>
    <p:sldId id="276" r:id="rId9"/>
    <p:sldId id="266" r:id="rId10"/>
    <p:sldId id="267" r:id="rId11"/>
    <p:sldId id="268" r:id="rId12"/>
    <p:sldId id="269" r:id="rId13"/>
    <p:sldId id="275" r:id="rId14"/>
    <p:sldId id="258" r:id="rId15"/>
    <p:sldId id="259" r:id="rId16"/>
  </p:sldIdLst>
  <p:sldSz cx="9144000" cy="5143500" type="screen16x9"/>
  <p:notesSz cx="6858000" cy="91440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Montserrat" panose="00000500000000000000" pitchFamily="2" charset="0"/>
      <p:regular r:id="rId24"/>
      <p:bold r:id="rId25"/>
      <p:italic r:id="rId26"/>
      <p:boldItalic r:id="rId27"/>
    </p:embeddedFont>
    <p:embeddedFont>
      <p:font typeface="Montserrat Medium" panose="00000600000000000000" pitchFamily="2" charset="0"/>
      <p:regular r:id="rId28"/>
      <p:bold r:id="rId29"/>
      <p:italic r:id="rId30"/>
      <p:boldItalic r:id="rId31"/>
    </p:embeddedFont>
    <p:embeddedFont>
      <p:font typeface="Open Sans" panose="020B0606030504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AEE8118-E6E9-44D9-8EF7-200BFCB25C2F}">
          <p14:sldIdLst>
            <p14:sldId id="256"/>
            <p14:sldId id="260"/>
            <p14:sldId id="261"/>
            <p14:sldId id="271"/>
            <p14:sldId id="272"/>
            <p14:sldId id="273"/>
          </p14:sldIdLst>
        </p14:section>
        <p14:section name="Untitled Section" id="{24B42EC6-DB88-4865-A835-4BE6B7DF415F}">
          <p14:sldIdLst>
            <p14:sldId id="274"/>
            <p14:sldId id="276"/>
            <p14:sldId id="266"/>
            <p14:sldId id="267"/>
            <p14:sldId id="268"/>
            <p14:sldId id="269"/>
            <p14:sldId id="275"/>
            <p14:sldId id="258"/>
            <p14:sldId id="259"/>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7" roundtripDataSignature="AMtx7mhgpbhf3U/UBlUGG60SKwoBnxqdf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viewProps" Target="viewProps.xml"/><Relationship Id="rId21" Type="http://schemas.openxmlformats.org/officeDocument/2006/relationships/font" Target="fonts/font4.fntdata"/><Relationship Id="rId34" Type="http://schemas.openxmlformats.org/officeDocument/2006/relationships/font" Target="fonts/font1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0646087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9427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94669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26460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774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8853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554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48618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5258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5936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410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3963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8687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5291947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1998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66615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
        <p:cNvGrpSpPr/>
        <p:nvPr/>
      </p:nvGrpSpPr>
      <p:grpSpPr>
        <a:xfrm>
          <a:off x="0" y="0"/>
          <a:ext cx="0" cy="0"/>
          <a:chOff x="0" y="0"/>
          <a:chExt cx="0" cy="0"/>
        </a:xfrm>
      </p:grpSpPr>
      <p:sp>
        <p:nvSpPr>
          <p:cNvPr id="12" name="Google Shape;12;p16"/>
          <p:cNvSpPr txBox="1">
            <a:spLocks noGrp="1"/>
          </p:cNvSpPr>
          <p:nvPr>
            <p:ph type="title"/>
          </p:nvPr>
        </p:nvSpPr>
        <p:spPr>
          <a:xfrm>
            <a:off x="2391900" y="1179450"/>
            <a:ext cx="4360200" cy="1346400"/>
          </a:xfrm>
          <a:prstGeom prst="rect">
            <a:avLst/>
          </a:prstGeom>
          <a:noFill/>
          <a:ln>
            <a:noFill/>
          </a:ln>
        </p:spPr>
        <p:txBody>
          <a:bodyPr spcFirstLastPara="1" wrap="square" lIns="91425" tIns="91425" rIns="91425" bIns="91425" anchor="t" anchorCtr="0">
            <a:noAutofit/>
          </a:bodyPr>
          <a:lstStyle>
            <a:lvl1pPr lvl="0" algn="ctr">
              <a:lnSpc>
                <a:spcPct val="90000"/>
              </a:lnSpc>
              <a:spcBef>
                <a:spcPts val="0"/>
              </a:spcBef>
              <a:spcAft>
                <a:spcPts val="0"/>
              </a:spcAft>
              <a:buClr>
                <a:schemeClr val="lt1"/>
              </a:buClr>
              <a:buSzPts val="3600"/>
              <a:buFont typeface="Calibri"/>
              <a:buNone/>
              <a:defRPr sz="100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a:endParaRPr/>
          </a:p>
        </p:txBody>
      </p:sp>
      <p:sp>
        <p:nvSpPr>
          <p:cNvPr id="13" name="Google Shape;13;p16"/>
          <p:cNvSpPr txBox="1">
            <a:spLocks noGrp="1"/>
          </p:cNvSpPr>
          <p:nvPr>
            <p:ph type="subTitle" idx="1"/>
          </p:nvPr>
        </p:nvSpPr>
        <p:spPr>
          <a:xfrm>
            <a:off x="2391900" y="2678250"/>
            <a:ext cx="4360200" cy="1285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1400"/>
              <a:buNone/>
              <a:defRPr sz="1800">
                <a:solidFill>
                  <a:schemeClr val="lt1"/>
                </a:solidFill>
              </a:defRPr>
            </a:lvl1pPr>
            <a:lvl2pPr lvl="1" algn="ctr">
              <a:lnSpc>
                <a:spcPct val="100000"/>
              </a:lnSpc>
              <a:spcBef>
                <a:spcPts val="0"/>
              </a:spcBef>
              <a:spcAft>
                <a:spcPts val="0"/>
              </a:spcAft>
              <a:buClr>
                <a:schemeClr val="lt1"/>
              </a:buClr>
              <a:buSzPts val="1400"/>
              <a:buNone/>
              <a:defRPr>
                <a:solidFill>
                  <a:schemeClr val="lt1"/>
                </a:solidFill>
              </a:defRPr>
            </a:lvl2pPr>
            <a:lvl3pPr lvl="2" algn="ctr">
              <a:lnSpc>
                <a:spcPct val="100000"/>
              </a:lnSpc>
              <a:spcBef>
                <a:spcPts val="0"/>
              </a:spcBef>
              <a:spcAft>
                <a:spcPts val="0"/>
              </a:spcAft>
              <a:buClr>
                <a:schemeClr val="lt1"/>
              </a:buClr>
              <a:buSzPts val="1400"/>
              <a:buNone/>
              <a:defRPr>
                <a:solidFill>
                  <a:schemeClr val="lt1"/>
                </a:solidFill>
              </a:defRPr>
            </a:lvl3pPr>
            <a:lvl4pPr lvl="3" algn="ctr">
              <a:lnSpc>
                <a:spcPct val="100000"/>
              </a:lnSpc>
              <a:spcBef>
                <a:spcPts val="0"/>
              </a:spcBef>
              <a:spcAft>
                <a:spcPts val="0"/>
              </a:spcAft>
              <a:buClr>
                <a:schemeClr val="lt1"/>
              </a:buClr>
              <a:buSzPts val="1400"/>
              <a:buNone/>
              <a:defRPr>
                <a:solidFill>
                  <a:schemeClr val="lt1"/>
                </a:solidFill>
              </a:defRPr>
            </a:lvl4pPr>
            <a:lvl5pPr lvl="4" algn="ctr">
              <a:lnSpc>
                <a:spcPct val="100000"/>
              </a:lnSpc>
              <a:spcBef>
                <a:spcPts val="0"/>
              </a:spcBef>
              <a:spcAft>
                <a:spcPts val="0"/>
              </a:spcAft>
              <a:buClr>
                <a:schemeClr val="lt1"/>
              </a:buClr>
              <a:buSzPts val="1400"/>
              <a:buNone/>
              <a:defRPr>
                <a:solidFill>
                  <a:schemeClr val="lt1"/>
                </a:solidFill>
              </a:defRPr>
            </a:lvl5pPr>
            <a:lvl6pPr lvl="5" algn="ctr">
              <a:lnSpc>
                <a:spcPct val="100000"/>
              </a:lnSpc>
              <a:spcBef>
                <a:spcPts val="0"/>
              </a:spcBef>
              <a:spcAft>
                <a:spcPts val="0"/>
              </a:spcAft>
              <a:buClr>
                <a:schemeClr val="lt1"/>
              </a:buClr>
              <a:buSzPts val="1400"/>
              <a:buNone/>
              <a:defRPr>
                <a:solidFill>
                  <a:schemeClr val="lt1"/>
                </a:solidFill>
              </a:defRPr>
            </a:lvl6pPr>
            <a:lvl7pPr lvl="6" algn="ctr">
              <a:lnSpc>
                <a:spcPct val="100000"/>
              </a:lnSpc>
              <a:spcBef>
                <a:spcPts val="0"/>
              </a:spcBef>
              <a:spcAft>
                <a:spcPts val="0"/>
              </a:spcAft>
              <a:buClr>
                <a:schemeClr val="lt1"/>
              </a:buClr>
              <a:buSzPts val="1400"/>
              <a:buNone/>
              <a:defRPr>
                <a:solidFill>
                  <a:schemeClr val="lt1"/>
                </a:solidFill>
              </a:defRPr>
            </a:lvl7pPr>
            <a:lvl8pPr lvl="7" algn="ctr">
              <a:lnSpc>
                <a:spcPct val="100000"/>
              </a:lnSpc>
              <a:spcBef>
                <a:spcPts val="0"/>
              </a:spcBef>
              <a:spcAft>
                <a:spcPts val="0"/>
              </a:spcAft>
              <a:buClr>
                <a:schemeClr val="lt1"/>
              </a:buClr>
              <a:buSzPts val="1400"/>
              <a:buNone/>
              <a:defRPr>
                <a:solidFill>
                  <a:schemeClr val="lt1"/>
                </a:solidFill>
              </a:defRPr>
            </a:lvl8pPr>
            <a:lvl9pPr lvl="8" algn="ctr">
              <a:lnSpc>
                <a:spcPct val="100000"/>
              </a:lnSpc>
              <a:spcBef>
                <a:spcPts val="0"/>
              </a:spcBef>
              <a:spcAft>
                <a:spcPts val="0"/>
              </a:spcAft>
              <a:buClr>
                <a:schemeClr val="lt1"/>
              </a:buClr>
              <a:buSzPts val="1400"/>
              <a:buNone/>
              <a:defRPr>
                <a:solidFill>
                  <a:schemeClr val="lt1"/>
                </a:solidFill>
              </a:defRPr>
            </a:lvl9pPr>
          </a:lstStyle>
          <a:p>
            <a:endParaRPr/>
          </a:p>
        </p:txBody>
      </p:sp>
      <p:sp>
        <p:nvSpPr>
          <p:cNvPr id="14" name="Google Shape;14;p16"/>
          <p:cNvSpPr txBox="1">
            <a:spLocks noGrp="1"/>
          </p:cNvSpPr>
          <p:nvPr>
            <p:ph type="sldNum" idx="12"/>
          </p:nvPr>
        </p:nvSpPr>
        <p:spPr>
          <a:xfrm>
            <a:off x="7875300" y="4438415"/>
            <a:ext cx="548700" cy="170400"/>
          </a:xfrm>
          <a:prstGeom prst="rect">
            <a:avLst/>
          </a:prstGeom>
          <a:noFill/>
          <a:ln>
            <a:noFill/>
          </a:ln>
          <a:effectLst>
            <a:outerShdw blurRad="57150" dist="19050" dir="5400000" algn="bl" rotWithShape="0">
              <a:schemeClr val="accent2">
                <a:alpha val="49803"/>
              </a:schemeClr>
            </a:outerShdw>
          </a:effectLst>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600"/>
              <a:buFont typeface="Arial"/>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00</a:t>
            </a:r>
            <a:fld id="{00000000-1234-1234-1234-123412341234}" type="slidenum">
              <a:rPr lang="en-US"/>
              <a:t>‹#›</a:t>
            </a:fld>
            <a:endParaRPr/>
          </a:p>
        </p:txBody>
      </p:sp>
    </p:spTree>
    <p:extLst>
      <p:ext uri="{BB962C8B-B14F-4D97-AF65-F5344CB8AC3E}">
        <p14:creationId xmlns:p14="http://schemas.microsoft.com/office/powerpoint/2010/main" val="347507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7791352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49640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3619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97652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50399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84065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36807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62905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1793391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
          <p:cNvSpPr txBox="1"/>
          <p:nvPr/>
        </p:nvSpPr>
        <p:spPr>
          <a:xfrm>
            <a:off x="1814099" y="1591246"/>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500" b="1" i="0" u="none" strike="noStrike" cap="none" dirty="0">
                <a:solidFill>
                  <a:schemeClr val="dk1"/>
                </a:solidFill>
                <a:latin typeface="Montserrat"/>
                <a:ea typeface="Montserrat"/>
                <a:cs typeface="Montserrat"/>
                <a:sym typeface="Montserrat"/>
              </a:rPr>
              <a:t>Smart Traffic System</a:t>
            </a:r>
            <a:endParaRPr sz="2500" b="1" i="0" u="none" strike="noStrike" cap="none" dirty="0">
              <a:solidFill>
                <a:schemeClr val="dk1"/>
              </a:solidFill>
              <a:latin typeface="Montserrat"/>
              <a:ea typeface="Montserrat"/>
              <a:cs typeface="Montserrat"/>
              <a:sym typeface="Montserrat"/>
            </a:endParaRPr>
          </a:p>
        </p:txBody>
      </p:sp>
      <p:sp>
        <p:nvSpPr>
          <p:cNvPr id="94" name="Google Shape;94;p1"/>
          <p:cNvSpPr txBox="1"/>
          <p:nvPr/>
        </p:nvSpPr>
        <p:spPr>
          <a:xfrm>
            <a:off x="2285999" y="2249197"/>
            <a:ext cx="4572000" cy="6156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700" i="0" u="none" strike="noStrike" cap="none" dirty="0">
                <a:solidFill>
                  <a:schemeClr val="dk1"/>
                </a:solidFill>
                <a:latin typeface="Montserrat Medium"/>
                <a:ea typeface="Montserrat Medium"/>
                <a:cs typeface="Montserrat Medium"/>
                <a:sym typeface="Montserrat Medium"/>
              </a:rPr>
              <a:t>M</a:t>
            </a:r>
            <a:r>
              <a:rPr lang="en-US" sz="1700" dirty="0">
                <a:solidFill>
                  <a:schemeClr val="dk1"/>
                </a:solidFill>
                <a:latin typeface="Montserrat Medium"/>
                <a:ea typeface="Montserrat Medium"/>
                <a:cs typeface="Montserrat Medium"/>
                <a:sym typeface="Montserrat Medium"/>
              </a:rPr>
              <a:t>ini Project </a:t>
            </a:r>
            <a:r>
              <a:rPr lang="en-IN" sz="1700" dirty="0">
                <a:solidFill>
                  <a:schemeClr val="dk1"/>
                </a:solidFill>
                <a:latin typeface="Montserrat Medium"/>
                <a:ea typeface="Montserrat Medium"/>
                <a:cs typeface="Montserrat Medium"/>
                <a:sym typeface="Montserrat Medium"/>
              </a:rPr>
              <a:t>SEE</a:t>
            </a:r>
            <a:endParaRPr sz="1700" dirty="0">
              <a:solidFill>
                <a:schemeClr val="dk1"/>
              </a:solidFill>
              <a:latin typeface="Montserrat Medium"/>
              <a:ea typeface="Montserrat Medium"/>
              <a:cs typeface="Montserrat Medium"/>
              <a:sym typeface="Montserrat Medium"/>
            </a:endParaRPr>
          </a:p>
          <a:p>
            <a:pPr marL="0" marR="0" lvl="0" indent="0" algn="ctr" rtl="0">
              <a:lnSpc>
                <a:spcPct val="100000"/>
              </a:lnSpc>
              <a:spcBef>
                <a:spcPts val="0"/>
              </a:spcBef>
              <a:spcAft>
                <a:spcPts val="0"/>
              </a:spcAft>
              <a:buNone/>
            </a:pPr>
            <a:r>
              <a:rPr lang="en-US" sz="1700" b="1" dirty="0">
                <a:solidFill>
                  <a:schemeClr val="dk1"/>
                </a:solidFill>
                <a:latin typeface="Montserrat"/>
                <a:ea typeface="Montserrat"/>
                <a:cs typeface="Montserrat"/>
                <a:sym typeface="Montserrat"/>
              </a:rPr>
              <a:t>Batch No.  B33</a:t>
            </a:r>
            <a:r>
              <a:rPr lang="en-US" sz="1600" b="1" dirty="0">
                <a:solidFill>
                  <a:schemeClr val="dk1"/>
                </a:solidFill>
                <a:latin typeface="Montserrat"/>
                <a:ea typeface="Montserrat"/>
                <a:cs typeface="Montserrat"/>
                <a:sym typeface="Montserrat"/>
              </a:rPr>
              <a:t> </a:t>
            </a:r>
            <a:endParaRPr sz="1700" b="1" dirty="0">
              <a:solidFill>
                <a:schemeClr val="dk1"/>
              </a:solidFill>
              <a:latin typeface="Montserrat"/>
              <a:ea typeface="Montserrat"/>
              <a:cs typeface="Montserrat"/>
              <a:sym typeface="Montserrat"/>
            </a:endParaRPr>
          </a:p>
        </p:txBody>
      </p:sp>
      <p:sp>
        <p:nvSpPr>
          <p:cNvPr id="95" name="Google Shape;95;p1"/>
          <p:cNvSpPr txBox="1"/>
          <p:nvPr/>
        </p:nvSpPr>
        <p:spPr>
          <a:xfrm>
            <a:off x="465100" y="3416630"/>
            <a:ext cx="5264100" cy="144650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800" b="1" i="0" u="none" strike="noStrike" cap="none" dirty="0">
                <a:solidFill>
                  <a:schemeClr val="dk1"/>
                </a:solidFill>
                <a:latin typeface="Montserrat"/>
                <a:ea typeface="Montserrat"/>
                <a:cs typeface="Montserrat"/>
                <a:sym typeface="Montserrat"/>
              </a:rPr>
              <a:t>Presentation By</a:t>
            </a:r>
          </a:p>
          <a:p>
            <a:pPr marL="0" marR="0" lvl="0" indent="0" algn="l" rtl="0">
              <a:lnSpc>
                <a:spcPct val="100000"/>
              </a:lnSpc>
              <a:spcBef>
                <a:spcPts val="0"/>
              </a:spcBef>
              <a:spcAft>
                <a:spcPts val="0"/>
              </a:spcAft>
              <a:buNone/>
            </a:pPr>
            <a:endParaRPr sz="14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Anagha</a:t>
            </a:r>
            <a:r>
              <a:rPr lang="en-US" dirty="0">
                <a:solidFill>
                  <a:schemeClr val="dk1"/>
                </a:solidFill>
                <a:latin typeface="Montserrat Medium"/>
                <a:ea typeface="Montserrat Medium"/>
                <a:cs typeface="Montserrat Medium"/>
                <a:sym typeface="Montserrat Medium"/>
              </a:rPr>
              <a:t> R (</a:t>
            </a:r>
            <a:r>
              <a:rPr lang="en-US" sz="1400" i="0" u="none" strike="noStrike" cap="none" dirty="0">
                <a:solidFill>
                  <a:schemeClr val="dk1"/>
                </a:solidFill>
                <a:latin typeface="Montserrat Medium"/>
                <a:ea typeface="Montserrat Medium"/>
                <a:cs typeface="Montserrat Medium"/>
                <a:sym typeface="Montserrat Medium"/>
              </a:rPr>
              <a:t>1DS22IS</a:t>
            </a:r>
            <a:r>
              <a:rPr lang="en-US" dirty="0">
                <a:solidFill>
                  <a:schemeClr val="dk1"/>
                </a:solidFill>
                <a:latin typeface="Montserrat Medium"/>
                <a:ea typeface="Montserrat Medium"/>
                <a:cs typeface="Montserrat Medium"/>
                <a:sym typeface="Montserrat Medium"/>
              </a:rPr>
              <a:t>017)</a:t>
            </a: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a:solidFill>
                  <a:schemeClr val="dk1"/>
                </a:solidFill>
                <a:latin typeface="Montserrat Medium"/>
                <a:ea typeface="Montserrat Medium"/>
                <a:cs typeface="Montserrat Medium"/>
                <a:sym typeface="Montserrat Medium"/>
              </a:rPr>
              <a:t>Suvan Banerjee (</a:t>
            </a:r>
            <a:r>
              <a:rPr lang="en-US" sz="1400" i="0" u="none" strike="noStrike" cap="none" dirty="0">
                <a:solidFill>
                  <a:schemeClr val="dk1"/>
                </a:solidFill>
                <a:latin typeface="Montserrat Medium"/>
                <a:ea typeface="Montserrat Medium"/>
                <a:cs typeface="Montserrat Medium"/>
                <a:sym typeface="Montserrat Medium"/>
              </a:rPr>
              <a:t>1DS22IS1</a:t>
            </a:r>
            <a:r>
              <a:rPr lang="en-US" dirty="0">
                <a:solidFill>
                  <a:schemeClr val="dk1"/>
                </a:solidFill>
                <a:latin typeface="Montserrat Medium"/>
                <a:ea typeface="Montserrat Medium"/>
                <a:cs typeface="Montserrat Medium"/>
                <a:sym typeface="Montserrat Medium"/>
              </a:rPr>
              <a:t>68)</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dirty="0" err="1">
                <a:solidFill>
                  <a:schemeClr val="dk1"/>
                </a:solidFill>
                <a:latin typeface="Montserrat Medium"/>
                <a:ea typeface="Montserrat Medium"/>
                <a:cs typeface="Montserrat Medium"/>
                <a:sym typeface="Montserrat Medium"/>
              </a:rPr>
              <a:t>Vaibhav</a:t>
            </a:r>
            <a:r>
              <a:rPr lang="en-US" dirty="0">
                <a:solidFill>
                  <a:schemeClr val="dk1"/>
                </a:solidFill>
                <a:latin typeface="Montserrat Medium"/>
                <a:ea typeface="Montserrat Medium"/>
                <a:cs typeface="Montserrat Medium"/>
                <a:sym typeface="Montserrat Medium"/>
              </a:rPr>
              <a:t> S </a:t>
            </a:r>
            <a:r>
              <a:rPr lang="en-US" dirty="0" err="1">
                <a:solidFill>
                  <a:schemeClr val="dk1"/>
                </a:solidFill>
                <a:latin typeface="Montserrat Medium"/>
                <a:ea typeface="Montserrat Medium"/>
                <a:cs typeface="Montserrat Medium"/>
                <a:sym typeface="Montserrat Medium"/>
              </a:rPr>
              <a:t>Magadum</a:t>
            </a:r>
            <a:r>
              <a:rPr lang="en-US" sz="1400" i="0" u="none" strike="noStrike" cap="none" dirty="0">
                <a:solidFill>
                  <a:schemeClr val="dk1"/>
                </a:solidFill>
                <a:latin typeface="Montserrat Medium"/>
                <a:ea typeface="Montserrat Medium"/>
                <a:cs typeface="Montserrat Medium"/>
                <a:sym typeface="Montserrat Medium"/>
              </a:rPr>
              <a:t> </a:t>
            </a:r>
            <a:r>
              <a:rPr lang="en-US" dirty="0">
                <a:solidFill>
                  <a:schemeClr val="dk1"/>
                </a:solidFill>
                <a:latin typeface="Montserrat Medium"/>
                <a:ea typeface="Montserrat Medium"/>
                <a:cs typeface="Montserrat Medium"/>
                <a:sym typeface="Montserrat Medium"/>
              </a:rPr>
              <a:t>(</a:t>
            </a:r>
            <a:r>
              <a:rPr lang="en-US" sz="1400" i="0" u="none" strike="noStrike" cap="none" dirty="0">
                <a:solidFill>
                  <a:schemeClr val="dk1"/>
                </a:solidFill>
                <a:latin typeface="Montserrat Medium"/>
                <a:ea typeface="Montserrat Medium"/>
                <a:cs typeface="Montserrat Medium"/>
                <a:sym typeface="Montserrat Medium"/>
              </a:rPr>
              <a:t>1DS22IS</a:t>
            </a:r>
            <a:r>
              <a:rPr lang="en-US" dirty="0">
                <a:solidFill>
                  <a:schemeClr val="dk1"/>
                </a:solidFill>
                <a:latin typeface="Montserrat Medium"/>
                <a:ea typeface="Montserrat Medium"/>
                <a:cs typeface="Montserrat Medium"/>
                <a:sym typeface="Montserrat Medium"/>
              </a:rPr>
              <a:t>177)</a:t>
            </a:r>
            <a:endParaRPr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Vedant</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Rajendra</a:t>
            </a:r>
            <a:r>
              <a:rPr lang="en-US" sz="1400" i="0" u="none" strike="noStrike" cap="none" dirty="0">
                <a:solidFill>
                  <a:schemeClr val="dk1"/>
                </a:solidFill>
                <a:latin typeface="Montserrat Medium"/>
                <a:ea typeface="Montserrat Medium"/>
                <a:cs typeface="Montserrat Medium"/>
                <a:sym typeface="Montserrat Medium"/>
              </a:rPr>
              <a:t> </a:t>
            </a:r>
            <a:r>
              <a:rPr lang="en-US" sz="1400" i="0" u="none" strike="noStrike" cap="none" dirty="0" err="1">
                <a:solidFill>
                  <a:schemeClr val="dk1"/>
                </a:solidFill>
                <a:latin typeface="Montserrat Medium"/>
                <a:ea typeface="Montserrat Medium"/>
                <a:cs typeface="Montserrat Medium"/>
                <a:sym typeface="Montserrat Medium"/>
              </a:rPr>
              <a:t>Balpande</a:t>
            </a:r>
            <a:r>
              <a:rPr lang="en-US" sz="1400" i="0" u="none" strike="noStrike" cap="none" dirty="0">
                <a:solidFill>
                  <a:schemeClr val="dk1"/>
                </a:solidFill>
                <a:latin typeface="Montserrat Medium"/>
                <a:ea typeface="Montserrat Medium"/>
                <a:cs typeface="Montserrat Medium"/>
                <a:sym typeface="Montserrat Medium"/>
              </a:rPr>
              <a:t> </a:t>
            </a:r>
            <a:r>
              <a:rPr lang="en-US" dirty="0">
                <a:solidFill>
                  <a:schemeClr val="dk1"/>
                </a:solidFill>
                <a:latin typeface="Montserrat Medium"/>
                <a:ea typeface="Montserrat Medium"/>
                <a:cs typeface="Montserrat Medium"/>
                <a:sym typeface="Montserrat Medium"/>
              </a:rPr>
              <a:t>(</a:t>
            </a:r>
            <a:r>
              <a:rPr lang="en-US" sz="1400" i="0" u="none" strike="noStrike" cap="none" dirty="0">
                <a:solidFill>
                  <a:schemeClr val="dk1"/>
                </a:solidFill>
                <a:latin typeface="Montserrat Medium"/>
                <a:ea typeface="Montserrat Medium"/>
                <a:cs typeface="Montserrat Medium"/>
                <a:sym typeface="Montserrat Medium"/>
              </a:rPr>
              <a:t>1DS22IS181)</a:t>
            </a:r>
            <a:endParaRPr sz="1400" i="0" u="none" strike="noStrike" cap="none" dirty="0">
              <a:solidFill>
                <a:schemeClr val="dk1"/>
              </a:solidFill>
              <a:latin typeface="Montserrat Medium"/>
              <a:ea typeface="Montserrat Medium"/>
              <a:cs typeface="Montserrat Medium"/>
              <a:sym typeface="Montserrat Medium"/>
            </a:endParaRPr>
          </a:p>
        </p:txBody>
      </p:sp>
      <p:sp>
        <p:nvSpPr>
          <p:cNvPr id="96" name="Google Shape;96;p1"/>
          <p:cNvSpPr txBox="1"/>
          <p:nvPr/>
        </p:nvSpPr>
        <p:spPr>
          <a:xfrm>
            <a:off x="5729200" y="3410337"/>
            <a:ext cx="2936111" cy="7540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500" b="1" i="0" u="none" strike="noStrike" cap="none" dirty="0">
                <a:solidFill>
                  <a:schemeClr val="dk1"/>
                </a:solidFill>
                <a:latin typeface="Montserrat"/>
                <a:ea typeface="Montserrat"/>
                <a:cs typeface="Montserrat"/>
                <a:sym typeface="Montserrat"/>
              </a:rPr>
              <a:t>Under the Guidance </a:t>
            </a:r>
            <a:r>
              <a:rPr lang="en-US" sz="1500" b="1" dirty="0">
                <a:solidFill>
                  <a:schemeClr val="dk1"/>
                </a:solidFill>
                <a:latin typeface="Montserrat"/>
                <a:ea typeface="Montserrat"/>
                <a:cs typeface="Montserrat"/>
                <a:sym typeface="Montserrat"/>
              </a:rPr>
              <a:t>o</a:t>
            </a:r>
            <a:r>
              <a:rPr lang="en-US" sz="1500" b="1" i="0" u="none" strike="noStrike" cap="none" dirty="0">
                <a:solidFill>
                  <a:schemeClr val="dk1"/>
                </a:solidFill>
                <a:latin typeface="Montserrat"/>
                <a:ea typeface="Montserrat"/>
                <a:cs typeface="Montserrat"/>
                <a:sym typeface="Montserrat"/>
              </a:rPr>
              <a:t>f </a:t>
            </a:r>
            <a:endParaRPr sz="15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None/>
            </a:pPr>
            <a:r>
              <a:rPr lang="en-US" i="0" u="none" strike="noStrike" cap="none" dirty="0">
                <a:solidFill>
                  <a:schemeClr val="dk1"/>
                </a:solidFill>
                <a:latin typeface="Montserrat Medium"/>
                <a:ea typeface="Montserrat Medium"/>
                <a:cs typeface="Montserrat Medium"/>
                <a:sym typeface="Montserrat Medium"/>
              </a:rPr>
              <a:t>D</a:t>
            </a:r>
            <a:r>
              <a:rPr lang="en-US" dirty="0">
                <a:solidFill>
                  <a:schemeClr val="dk1"/>
                </a:solidFill>
                <a:latin typeface="Montserrat Medium"/>
                <a:ea typeface="Montserrat Medium"/>
                <a:cs typeface="Montserrat Medium"/>
                <a:sym typeface="Montserrat Medium"/>
              </a:rPr>
              <a:t>R</a:t>
            </a:r>
            <a:r>
              <a:rPr lang="en-US" i="0" u="none" strike="noStrike" cap="none" dirty="0">
                <a:solidFill>
                  <a:schemeClr val="dk1"/>
                </a:solidFill>
                <a:latin typeface="Montserrat Medium"/>
                <a:ea typeface="Montserrat Medium"/>
                <a:cs typeface="Montserrat Medium"/>
                <a:sym typeface="Montserrat Medium"/>
              </a:rPr>
              <a:t>. </a:t>
            </a:r>
            <a:r>
              <a:rPr lang="en-US" i="0" u="none" strike="noStrike" cap="none" dirty="0" err="1">
                <a:solidFill>
                  <a:schemeClr val="dk1"/>
                </a:solidFill>
                <a:latin typeface="Montserrat Medium"/>
                <a:ea typeface="Montserrat Medium"/>
                <a:cs typeface="Montserrat Medium"/>
                <a:sym typeface="Montserrat Medium"/>
              </a:rPr>
              <a:t>Varaprasad</a:t>
            </a:r>
            <a:r>
              <a:rPr lang="en-US" i="0" u="none" strike="noStrike" cap="none" dirty="0">
                <a:solidFill>
                  <a:schemeClr val="dk1"/>
                </a:solidFill>
                <a:latin typeface="Montserrat Medium"/>
                <a:ea typeface="Montserrat Medium"/>
                <a:cs typeface="Montserrat Medium"/>
                <a:sym typeface="Montserrat Medium"/>
              </a:rPr>
              <a:t> B K S V L</a:t>
            </a:r>
            <a:endParaRPr i="0" u="none" strike="noStrike" cap="none"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None/>
            </a:pPr>
            <a:r>
              <a:rPr lang="en-US" dirty="0">
                <a:solidFill>
                  <a:schemeClr val="dk1"/>
                </a:solidFill>
                <a:latin typeface="Montserrat Medium"/>
                <a:ea typeface="Montserrat Medium"/>
                <a:cs typeface="Montserrat Medium"/>
                <a:sym typeface="Montserrat Medium"/>
              </a:rPr>
              <a:t>(Prof, Dept. ISE, DCSE)</a:t>
            </a:r>
            <a:endParaRPr dirty="0">
              <a:solidFill>
                <a:schemeClr val="dk1"/>
              </a:solidFill>
              <a:latin typeface="Montserrat Medium"/>
              <a:ea typeface="Montserrat Medium"/>
              <a:cs typeface="Montserrat Medium"/>
              <a:sym typeface="Montserrat Medium"/>
            </a:endParaRPr>
          </a:p>
        </p:txBody>
      </p:sp>
      <p:pic>
        <p:nvPicPr>
          <p:cNvPr id="97" name="Google Shape;97;p1"/>
          <p:cNvPicPr preferRelativeResize="0"/>
          <p:nvPr/>
        </p:nvPicPr>
        <p:blipFill>
          <a:blip r:embed="rId3">
            <a:alphaModFix/>
          </a:blip>
          <a:stretch>
            <a:fillRect/>
          </a:stretch>
        </p:blipFill>
        <p:spPr>
          <a:xfrm>
            <a:off x="465100" y="378475"/>
            <a:ext cx="1331475" cy="1331475"/>
          </a:xfrm>
          <a:prstGeom prst="rect">
            <a:avLst/>
          </a:prstGeom>
          <a:noFill/>
          <a:ln>
            <a:noFill/>
          </a:ln>
        </p:spPr>
      </p:pic>
      <p:sp>
        <p:nvSpPr>
          <p:cNvPr id="98" name="Google Shape;98;p1"/>
          <p:cNvSpPr txBox="1"/>
          <p:nvPr/>
        </p:nvSpPr>
        <p:spPr>
          <a:xfrm>
            <a:off x="2083850" y="378474"/>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dirty="0">
                <a:latin typeface="Montserrat"/>
                <a:ea typeface="Montserrat"/>
                <a:cs typeface="Montserrat"/>
                <a:sym typeface="Montserrat"/>
              </a:rPr>
              <a:t>DAYANANDA SAGAR COLLEGE OF ENGINEERING</a:t>
            </a:r>
            <a:endParaRPr sz="1900" b="1" dirty="0">
              <a:latin typeface="Montserrat"/>
              <a:ea typeface="Montserrat"/>
              <a:cs typeface="Montserrat"/>
              <a:sym typeface="Montserrat"/>
            </a:endParaRPr>
          </a:p>
          <a:p>
            <a:pPr marL="0" lvl="0" indent="0" algn="l" rtl="0">
              <a:spcBef>
                <a:spcPts val="0"/>
              </a:spcBef>
              <a:spcAft>
                <a:spcPts val="0"/>
              </a:spcAft>
              <a:buNone/>
            </a:pPr>
            <a:r>
              <a:rPr lang="en-US" dirty="0" err="1">
                <a:latin typeface="Montserrat Medium"/>
                <a:ea typeface="Montserrat Medium"/>
                <a:cs typeface="Montserrat Medium"/>
                <a:sym typeface="Montserrat Medium"/>
              </a:rPr>
              <a:t>Malleshwara</a:t>
            </a:r>
            <a:r>
              <a:rPr lang="en-US" dirty="0">
                <a:latin typeface="Montserrat Medium"/>
                <a:ea typeface="Montserrat Medium"/>
                <a:cs typeface="Montserrat Medium"/>
                <a:sym typeface="Montserrat Medium"/>
              </a:rPr>
              <a:t> Hills, </a:t>
            </a:r>
            <a:r>
              <a:rPr lang="en-US" dirty="0" err="1">
                <a:latin typeface="Montserrat Medium"/>
                <a:ea typeface="Montserrat Medium"/>
                <a:cs typeface="Montserrat Medium"/>
                <a:sym typeface="Montserrat Medium"/>
              </a:rPr>
              <a:t>Kumarswamy</a:t>
            </a:r>
            <a:r>
              <a:rPr lang="en-US" dirty="0">
                <a:latin typeface="Montserrat Medium"/>
                <a:ea typeface="Montserrat Medium"/>
                <a:cs typeface="Montserrat Medium"/>
                <a:sym typeface="Montserrat Medium"/>
              </a:rPr>
              <a:t> Layout, Bangalore - 560111</a:t>
            </a:r>
            <a:endParaRPr dirty="0">
              <a:latin typeface="Montserrat Medium"/>
              <a:ea typeface="Montserrat Medium"/>
              <a:cs typeface="Montserrat Medium"/>
              <a:sym typeface="Montserrat Medium"/>
            </a:endParaRPr>
          </a:p>
          <a:p>
            <a:pPr marL="0" lvl="0" indent="0" algn="l" rtl="0">
              <a:spcBef>
                <a:spcPts val="0"/>
              </a:spcBef>
              <a:spcAft>
                <a:spcPts val="0"/>
              </a:spcAft>
              <a:buNone/>
            </a:pPr>
            <a:r>
              <a:rPr lang="en-US" sz="1700" b="1" dirty="0">
                <a:latin typeface="Montserrat"/>
                <a:ea typeface="Montserrat"/>
                <a:cs typeface="Montserrat"/>
                <a:sym typeface="Montserrat"/>
              </a:rPr>
              <a:t>Department of Information Science and Engineering</a:t>
            </a:r>
            <a:endParaRPr sz="1700" b="1" dirty="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RESULTS	</a:t>
            </a:r>
            <a:endParaRPr sz="2400" dirty="0"/>
          </a:p>
        </p:txBody>
      </p:sp>
      <p:sp>
        <p:nvSpPr>
          <p:cNvPr id="163" name="Google Shape;163;p20"/>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10</a:t>
            </a:fld>
            <a:endParaRPr/>
          </a:p>
        </p:txBody>
      </p:sp>
      <p:sp>
        <p:nvSpPr>
          <p:cNvPr id="164" name="Google Shape;164;p20"/>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65" name="Google Shape;165;p20"/>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32491"/>
            <a:ext cx="6045591" cy="1113656"/>
          </a:xfrm>
          <a:prstGeom prst="rect">
            <a:avLst/>
          </a:prstGeom>
          <a:noFill/>
          <a:ln>
            <a:noFill/>
          </a:ln>
        </p:spPr>
      </p:pic>
    </p:spTree>
    <p:extLst>
      <p:ext uri="{BB962C8B-B14F-4D97-AF65-F5344CB8AC3E}">
        <p14:creationId xmlns:p14="http://schemas.microsoft.com/office/powerpoint/2010/main" val="1211255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11</a:t>
            </a:fld>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CONCLUSION </a:t>
            </a:r>
            <a:endParaRPr sz="2400" b="1" dirty="0">
              <a:latin typeface="Montserrat" panose="020B0604020202020204" charset="0"/>
            </a:endParaRPr>
          </a:p>
        </p:txBody>
      </p:sp>
      <p:sp>
        <p:nvSpPr>
          <p:cNvPr id="3" name="Rectangle 2"/>
          <p:cNvSpPr/>
          <p:nvPr/>
        </p:nvSpPr>
        <p:spPr>
          <a:xfrm>
            <a:off x="663151" y="1474764"/>
            <a:ext cx="7931997" cy="2693045"/>
          </a:xfrm>
          <a:prstGeom prst="rect">
            <a:avLst/>
          </a:prstGeom>
        </p:spPr>
        <p:txBody>
          <a:bodyPr wrap="square">
            <a:spAutoFit/>
          </a:bodyPr>
          <a:lstStyle/>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proposed system sets the green signal time adaptively according to the traffic density at the signal and ensures that the direction with more traffic is allotted a green signal for a longer duration of time as compared to the direction with lesser traffic. This will lower the unwanted delays, and delays, and reduce congestion and waiting time which in turn will reduce the fuel consumption and pollution.</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new system is expected to shows much improvement over the current system in terms of the number of vehicles crossing the intersection, which is a significant improvement. This system can thus be integrated with the CCTV cameras in major cities in order to facilitate better management of traffic.</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solutions explored in the project span a wide spectrum, from short-term interventions like optimizing traffic signals timings to long-term strategies like promoting sustainable transportation modes and urban planning revisions.</a:t>
            </a:r>
            <a:endParaRPr lang="en-US" sz="1200" dirty="0">
              <a:latin typeface="Times New Roman" panose="02020603050405020304" pitchFamily="18" charset="0"/>
              <a:ea typeface="Open Sans" pitchFamily="2" charset="0"/>
              <a:cs typeface="Times New Roman" panose="02020603050405020304" pitchFamily="18" charset="0"/>
            </a:endParaRPr>
          </a:p>
          <a:p>
            <a:pPr marL="457200" marR="361950" algn="just">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The project has significant impacts on traffic congestion, ranging from increased travel times and decreased productivity to heightened pollution levels and compromised public safety.</a:t>
            </a:r>
            <a:endParaRPr lang="en-US" sz="1200" dirty="0">
              <a:effectLst/>
              <a:latin typeface="Times New Roman" panose="02020603050405020304" pitchFamily="18" charset="0"/>
              <a:ea typeface="Open Sans" pitchFamily="2" charset="0"/>
              <a:cs typeface="Times New Roman" panose="02020603050405020304" pitchFamily="18" charset="0"/>
            </a:endParaRPr>
          </a:p>
        </p:txBody>
      </p:sp>
    </p:spTree>
    <p:extLst>
      <p:ext uri="{BB962C8B-B14F-4D97-AF65-F5344CB8AC3E}">
        <p14:creationId xmlns:p14="http://schemas.microsoft.com/office/powerpoint/2010/main" val="3537971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3" name="Google Shape;193;p23"/>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12</a:t>
            </a:fld>
            <a:endParaRPr/>
          </a:p>
        </p:txBody>
      </p:sp>
      <p:sp>
        <p:nvSpPr>
          <p:cNvPr id="195" name="Google Shape;195;p23"/>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2" name="Rectangle 1"/>
          <p:cNvSpPr/>
          <p:nvPr/>
        </p:nvSpPr>
        <p:spPr>
          <a:xfrm>
            <a:off x="534670" y="1564660"/>
            <a:ext cx="8188960" cy="2492990"/>
          </a:xfrm>
          <a:prstGeom prst="rect">
            <a:avLst/>
          </a:prstGeom>
        </p:spPr>
        <p:txBody>
          <a:bodyPr wrap="square">
            <a:spAutoFit/>
          </a:bodyPr>
          <a:lstStyle/>
          <a:p>
            <a:pPr marL="342900" lvl="0" indent="-342900" algn="just">
              <a:spcBef>
                <a:spcPts val="1000"/>
              </a:spcBef>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Testing on Raspberry Pi: Extending the practical application of the traffic management system, it is essential to test and optimize its performance on hardware like Raspberry Pi.</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Improved Nighttime Accuracy with Thermal/IR Cameras: Enhancing the system's performance during nighttime or low-visibility conditions is critical. Integrating thermal or infrared (IR) cameras can provide better recognition of vehicles and pedestrians in the dark.</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Data Encryption for Network Security: As data communication is integral to the system's functionality, implementing strong data encryption protocols is vital. Ensure that all data transmitted over the network is encrypted </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Port Scanning for Network Discovery: To enhance the system's network capabilities, consider implementing port scanning functionality. This feature allows the system to actively discover and identify available ports on the network.</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Expansion to Multiple Junctions: Scaling the system's deployment to cover additional junctions and intersections is a logical step for urban traffic management. Expanding the system's coverage to multiple junctions (5, 6, or more)  </a:t>
            </a:r>
            <a:endParaRPr lang="en-US" sz="1200" dirty="0">
              <a:latin typeface="Times New Roman" panose="02020603050405020304" pitchFamily="18" charset="0"/>
              <a:ea typeface="Open Sans" pitchFamily="2" charset="0"/>
              <a:cs typeface="Times New Roman" panose="02020603050405020304" pitchFamily="18" charset="0"/>
            </a:endParaRPr>
          </a:p>
          <a:p>
            <a:pPr marL="342900" lvl="0" indent="-342900" algn="just">
              <a:buFont typeface="+mj-lt"/>
              <a:buAutoNum type="arabicPeriod"/>
            </a:pPr>
            <a:r>
              <a:rPr lang="en-US" sz="1200" dirty="0">
                <a:latin typeface="Times New Roman" panose="02020603050405020304" pitchFamily="18" charset="0"/>
                <a:ea typeface="Times New Roman" panose="02020603050405020304" pitchFamily="18" charset="0"/>
                <a:cs typeface="Times New Roman" panose="02020603050405020304" pitchFamily="18" charset="0"/>
              </a:rPr>
              <a:t>Mutual Execution: To enhance the system's robustness and reliability, consider implementing mutual execution with a tool like </a:t>
            </a:r>
            <a:r>
              <a:rPr lang="en-US" sz="1200" dirty="0" err="1">
                <a:latin typeface="Times New Roman" panose="02020603050405020304" pitchFamily="18" charset="0"/>
                <a:ea typeface="Times New Roman" panose="02020603050405020304" pitchFamily="18" charset="0"/>
                <a:cs typeface="Times New Roman" panose="02020603050405020304" pitchFamily="18" charset="0"/>
              </a:rPr>
              <a:t>Siphomore</a:t>
            </a:r>
            <a:r>
              <a:rPr lang="en-US" sz="1200" dirty="0">
                <a:latin typeface="Times New Roman" panose="02020603050405020304" pitchFamily="18" charset="0"/>
                <a:ea typeface="Times New Roman" panose="02020603050405020304" pitchFamily="18" charset="0"/>
                <a:cs typeface="Times New Roman" panose="02020603050405020304" pitchFamily="18" charset="0"/>
              </a:rPr>
              <a:t>. This would ensure that there is no conflict during writing files on network.</a:t>
            </a:r>
            <a:endParaRPr lang="en-US" sz="1200" dirty="0">
              <a:effectLst/>
              <a:latin typeface="Times New Roman" panose="02020603050405020304" pitchFamily="18" charset="0"/>
              <a:ea typeface="Open Sans" pitchFamily="2" charset="0"/>
              <a:cs typeface="Times New Roman" panose="02020603050405020304" pitchFamily="18" charset="0"/>
            </a:endParaRPr>
          </a:p>
        </p:txBody>
      </p:sp>
      <p:sp>
        <p:nvSpPr>
          <p:cNvPr id="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FUTURE ENHANCEMENTS</a:t>
            </a:r>
            <a:endParaRPr sz="2400" b="1" dirty="0">
              <a:latin typeface="Montserrat" panose="020B0604020202020204" charset="0"/>
            </a:endParaRPr>
          </a:p>
        </p:txBody>
      </p:sp>
    </p:spTree>
    <p:extLst>
      <p:ext uri="{BB962C8B-B14F-4D97-AF65-F5344CB8AC3E}">
        <p14:creationId xmlns:p14="http://schemas.microsoft.com/office/powerpoint/2010/main" val="2765641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LEARNING OUTCOMES</a:t>
            </a:r>
            <a:endParaRPr sz="2400" b="1" dirty="0">
              <a:latin typeface="Montserrat" panose="020B0604020202020204" charset="0"/>
            </a:endParaRPr>
          </a:p>
        </p:txBody>
      </p:sp>
      <p:sp>
        <p:nvSpPr>
          <p:cNvPr id="2" name="Rectangle 1"/>
          <p:cNvSpPr/>
          <p:nvPr/>
        </p:nvSpPr>
        <p:spPr>
          <a:xfrm>
            <a:off x="856827" y="1267725"/>
            <a:ext cx="6756823" cy="2708434"/>
          </a:xfrm>
          <a:prstGeom prst="rect">
            <a:avLst/>
          </a:prstGeom>
        </p:spPr>
        <p:txBody>
          <a:bodyPr wrap="square">
            <a:spAutoFit/>
          </a:bodyPr>
          <a:lstStyle/>
          <a:p>
            <a:pPr marR="361950" algn="just">
              <a:spcBef>
                <a:spcPts val="1000"/>
              </a:spcBef>
            </a:pPr>
            <a:r>
              <a:rPr lang="en-US" sz="1200" dirty="0">
                <a:latin typeface="Times New Roman" panose="02020603050405020304" pitchFamily="18" charset="0"/>
                <a:ea typeface="Times" panose="02020603050405020304" pitchFamily="18" charset="0"/>
              </a:rPr>
              <a:t> </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Environmental Awareness</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Evaluation and Analysis</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Traffic Management Future Relevance</a:t>
            </a: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Arial" panose="020B0604020202020204" pitchFamily="34" charset="0"/>
                <a:cs typeface="Arial" panose="020B0604020202020204" pitchFamily="34" charset="0"/>
              </a:rPr>
              <a:t>Using AI Tools Efficiently</a:t>
            </a: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Participation in this project provides a well-rounded learning experience that encompasses technical skills, problem-solving abilities, teamwork, and a broader understanding of urban transportation challenges and solutions.</a:t>
            </a:r>
            <a:endParaRPr lang="en-US" sz="1200" dirty="0">
              <a:latin typeface="Open Sans" pitchFamily="2" charset="0"/>
              <a:ea typeface="Open Sans" pitchFamily="2" charset="0"/>
            </a:endParaRPr>
          </a:p>
          <a:p>
            <a:pPr marL="342900" marR="361950" lvl="0" indent="-342900" algn="just" fontAlgn="base">
              <a:spcBef>
                <a:spcPts val="1000"/>
              </a:spcBef>
              <a:buSzPts val="1400"/>
              <a:buFont typeface="Arial" panose="020B0604020202020204" pitchFamily="34" charset="0"/>
              <a:buChar char="•"/>
            </a:pPr>
            <a:r>
              <a:rPr lang="en-US" sz="1200" dirty="0">
                <a:latin typeface="Times New Roman" panose="02020603050405020304" pitchFamily="18" charset="0"/>
                <a:ea typeface="Times" panose="02020603050405020304" pitchFamily="18" charset="0"/>
                <a:cs typeface="Arial" panose="020B0604020202020204" pitchFamily="34" charset="0"/>
              </a:rPr>
              <a:t>Engaging in a project focused on solutions for traffic congestion using traffic lights can result in several valuable learning outcomes.</a:t>
            </a:r>
            <a:endParaRPr lang="en-US" sz="1200" dirty="0">
              <a:latin typeface="Arial" panose="020B0604020202020204" pitchFamily="34" charset="0"/>
              <a:ea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7479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93;p1"/>
          <p:cNvSpPr txBox="1"/>
          <p:nvPr/>
        </p:nvSpPr>
        <p:spPr>
          <a:xfrm>
            <a:off x="1759912" y="270447"/>
            <a:ext cx="5515800" cy="47701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IN" sz="2500" b="1" i="0" u="none" strike="noStrike" cap="none" dirty="0">
                <a:solidFill>
                  <a:schemeClr val="dk1"/>
                </a:solidFill>
                <a:latin typeface="Montserrat"/>
                <a:ea typeface="Montserrat"/>
                <a:cs typeface="Montserrat"/>
                <a:sym typeface="Montserrat"/>
              </a:rPr>
              <a:t>References</a:t>
            </a:r>
          </a:p>
        </p:txBody>
      </p:sp>
      <p:sp>
        <p:nvSpPr>
          <p:cNvPr id="4" name="Rectangle 3"/>
          <p:cNvSpPr/>
          <p:nvPr/>
        </p:nvSpPr>
        <p:spPr>
          <a:xfrm>
            <a:off x="132079" y="1232463"/>
            <a:ext cx="8771466" cy="3226524"/>
          </a:xfrm>
          <a:prstGeom prst="rect">
            <a:avLst/>
          </a:prstGeom>
        </p:spPr>
        <p:txBody>
          <a:bodyPr wrap="square">
            <a:spAutoFit/>
          </a:bodyPr>
          <a:lstStyle/>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[1] L. </a:t>
            </a:r>
            <a:r>
              <a:rPr lang="en-US" sz="1200" dirty="0" err="1">
                <a:latin typeface="Times New Roman" panose="02020603050405020304" pitchFamily="18" charset="0"/>
                <a:ea typeface="Times" panose="02020603050405020304" pitchFamily="18" charset="0"/>
                <a:cs typeface="Times New Roman" panose="02020603050405020304" pitchFamily="18" charset="0"/>
              </a:rPr>
              <a:t>Rajendran</a:t>
            </a:r>
            <a:r>
              <a:rPr lang="en-US" sz="1200" dirty="0">
                <a:latin typeface="Times New Roman" panose="02020603050405020304" pitchFamily="18" charset="0"/>
                <a:ea typeface="Times" panose="02020603050405020304" pitchFamily="18" charset="0"/>
                <a:cs typeface="Times New Roman" panose="02020603050405020304" pitchFamily="18" charset="0"/>
              </a:rPr>
              <a:t> , "Real-Time Adaptive Traffic Control System For Smart Cities," International Conference on Computer Communication and Informatics (ICCCI) (IEEE), pp. 1-6, </a:t>
            </a:r>
            <a:r>
              <a:rPr lang="en-US" sz="1200" dirty="0" err="1">
                <a:latin typeface="Times New Roman" panose="02020603050405020304" pitchFamily="18" charset="0"/>
                <a:ea typeface="Times" panose="02020603050405020304" pitchFamily="18" charset="0"/>
                <a:cs typeface="Times New Roman" panose="02020603050405020304" pitchFamily="18" charset="0"/>
              </a:rPr>
              <a:t>doi</a:t>
            </a:r>
            <a:r>
              <a:rPr lang="en-US" sz="1200" dirty="0">
                <a:latin typeface="Times New Roman" panose="02020603050405020304" pitchFamily="18" charset="0"/>
                <a:ea typeface="Times" panose="02020603050405020304" pitchFamily="18" charset="0"/>
                <a:cs typeface="Times New Roman" panose="02020603050405020304" pitchFamily="18" charset="0"/>
              </a:rPr>
              <a:t>: 10.1109/ICCCI50826.2021.9402597, March 2021.</a:t>
            </a:r>
            <a:endParaRPr lang="en-US" sz="1200" dirty="0">
              <a:latin typeface="Times New Roman" panose="02020603050405020304" pitchFamily="18" charset="0"/>
              <a:ea typeface="Open Sans"/>
              <a:cs typeface="Times New Roman" panose="02020603050405020304" pitchFamily="18" charset="0"/>
            </a:endParaRPr>
          </a:p>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[2] Sharon, G. Alleviating Road Traffic Congestion with Artificial Intelligence. In IJCAI (pp. 4965-4969), June 2021.</a:t>
            </a:r>
          </a:p>
          <a:p>
            <a:pPr marL="914400" marR="247650" indent="-457200" algn="just">
              <a:lnSpc>
                <a:spcPct val="150000"/>
              </a:lnSpc>
              <a:spcBef>
                <a:spcPts val="1000"/>
              </a:spcBef>
            </a:pPr>
            <a:r>
              <a:rPr lang="en-US" sz="1200" dirty="0">
                <a:latin typeface="Times New Roman" panose="02020603050405020304" pitchFamily="18" charset="0"/>
                <a:ea typeface="Open Sans"/>
                <a:cs typeface="Times New Roman" panose="02020603050405020304" pitchFamily="18" charset="0"/>
              </a:rPr>
              <a:t>[3] Jiang, </a:t>
            </a:r>
            <a:r>
              <a:rPr lang="en-US" sz="1200" dirty="0" err="1">
                <a:latin typeface="Times New Roman" panose="02020603050405020304" pitchFamily="18" charset="0"/>
                <a:ea typeface="Open Sans"/>
                <a:cs typeface="Times New Roman" panose="02020603050405020304" pitchFamily="18" charset="0"/>
              </a:rPr>
              <a:t>Peiyuan</a:t>
            </a:r>
            <a:r>
              <a:rPr lang="en-US" sz="1200" dirty="0">
                <a:latin typeface="Times New Roman" panose="02020603050405020304" pitchFamily="18" charset="0"/>
                <a:ea typeface="Open Sans"/>
                <a:cs typeface="Times New Roman" panose="02020603050405020304" pitchFamily="18" charset="0"/>
              </a:rPr>
              <a:t>, et al. "A Review of Yolo algorithm developments." </a:t>
            </a:r>
            <a:r>
              <a:rPr lang="en-US" sz="1200" dirty="0" err="1">
                <a:latin typeface="Times New Roman" panose="02020603050405020304" pitchFamily="18" charset="0"/>
                <a:ea typeface="Open Sans"/>
                <a:cs typeface="Times New Roman" panose="02020603050405020304" pitchFamily="18" charset="0"/>
              </a:rPr>
              <a:t>Procedia</a:t>
            </a:r>
            <a:r>
              <a:rPr lang="en-US" sz="1200" dirty="0">
                <a:latin typeface="Times New Roman" panose="02020603050405020304" pitchFamily="18" charset="0"/>
                <a:ea typeface="Open Sans"/>
                <a:cs typeface="Times New Roman" panose="02020603050405020304" pitchFamily="18" charset="0"/>
              </a:rPr>
              <a:t> Computer Science 199 (2022): 1066-1073.</a:t>
            </a:r>
          </a:p>
          <a:p>
            <a:pPr marL="914400" marR="247650" indent="-457200" algn="just">
              <a:lnSpc>
                <a:spcPct val="150000"/>
              </a:lnSpc>
              <a:spcBef>
                <a:spcPts val="1000"/>
              </a:spcBef>
            </a:pPr>
            <a:r>
              <a:rPr lang="en-US" sz="1200" dirty="0">
                <a:latin typeface="Times New Roman" panose="02020603050405020304" pitchFamily="18" charset="0"/>
                <a:ea typeface="Open Sans"/>
                <a:cs typeface="Times New Roman" panose="02020603050405020304" pitchFamily="18" charset="0"/>
              </a:rPr>
              <a:t>[4] Kong, </a:t>
            </a:r>
            <a:r>
              <a:rPr lang="en-US" sz="1200" dirty="0" err="1">
                <a:latin typeface="Times New Roman" panose="02020603050405020304" pitchFamily="18" charset="0"/>
                <a:ea typeface="Open Sans"/>
                <a:cs typeface="Times New Roman" panose="02020603050405020304" pitchFamily="18" charset="0"/>
              </a:rPr>
              <a:t>Xiangjie</a:t>
            </a:r>
            <a:r>
              <a:rPr lang="en-US" sz="1200" dirty="0">
                <a:latin typeface="Times New Roman" panose="02020603050405020304" pitchFamily="18" charset="0"/>
                <a:ea typeface="Open Sans"/>
                <a:cs typeface="Times New Roman" panose="02020603050405020304" pitchFamily="18" charset="0"/>
              </a:rPr>
              <a:t>, et al. "Urban traffic congestion estimation and prediction based on floating car trajectory data." Future Generation Computer Systems 61 (2016): 97-107</a:t>
            </a:r>
          </a:p>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[5] </a:t>
            </a:r>
            <a:r>
              <a:rPr lang="en-US" sz="1200" dirty="0" err="1">
                <a:latin typeface="Times New Roman" panose="02020603050405020304" pitchFamily="18" charset="0"/>
                <a:ea typeface="Times" panose="02020603050405020304" pitchFamily="18" charset="0"/>
                <a:cs typeface="Times New Roman" panose="02020603050405020304" pitchFamily="18" charset="0"/>
              </a:rPr>
              <a:t>Arnott</a:t>
            </a:r>
            <a:r>
              <a:rPr lang="en-US" sz="1200" dirty="0">
                <a:latin typeface="Times New Roman" panose="02020603050405020304" pitchFamily="18" charset="0"/>
                <a:ea typeface="Times" panose="02020603050405020304" pitchFamily="18" charset="0"/>
                <a:cs typeface="Times New Roman" panose="02020603050405020304" pitchFamily="18" charset="0"/>
              </a:rPr>
              <a:t>, R., &amp; Small, K. The economics of traffic congestion. American Scientist, 82(5), 446-455. 1994.</a:t>
            </a:r>
          </a:p>
          <a:p>
            <a:pPr marL="914400" marR="247650" indent="-457200" algn="just">
              <a:lnSpc>
                <a:spcPct val="150000"/>
              </a:lnSpc>
              <a:spcBef>
                <a:spcPts val="1000"/>
              </a:spcBef>
            </a:pPr>
            <a:r>
              <a:rPr lang="en-US" sz="1200" dirty="0">
                <a:latin typeface="Times New Roman" panose="02020603050405020304" pitchFamily="18" charset="0"/>
                <a:ea typeface="Times" panose="02020603050405020304" pitchFamily="18" charset="0"/>
                <a:cs typeface="Times New Roman" panose="02020603050405020304" pitchFamily="18" charset="0"/>
              </a:rPr>
              <a:t>[6] </a:t>
            </a:r>
            <a:r>
              <a:rPr lang="en-US" sz="1200" dirty="0" err="1">
                <a:latin typeface="Times New Roman" panose="02020603050405020304" pitchFamily="18" charset="0"/>
                <a:ea typeface="Times" panose="02020603050405020304" pitchFamily="18" charset="0"/>
                <a:cs typeface="Times New Roman" panose="02020603050405020304" pitchFamily="18" charset="0"/>
              </a:rPr>
              <a:t>Mihir</a:t>
            </a:r>
            <a:r>
              <a:rPr lang="en-US" sz="1200" dirty="0">
                <a:latin typeface="Times New Roman" panose="02020603050405020304" pitchFamily="18" charset="0"/>
                <a:ea typeface="Times" panose="02020603050405020304" pitchFamily="18" charset="0"/>
                <a:cs typeface="Times New Roman" panose="02020603050405020304" pitchFamily="18" charset="0"/>
              </a:rPr>
              <a:t> Gandhi. </a:t>
            </a:r>
            <a:r>
              <a:rPr lang="en-US" sz="1200" i="1" dirty="0">
                <a:latin typeface="Times New Roman" panose="02020603050405020304" pitchFamily="18" charset="0"/>
                <a:ea typeface="Times" panose="02020603050405020304" pitchFamily="18" charset="0"/>
                <a:cs typeface="Times New Roman" panose="02020603050405020304" pitchFamily="18" charset="0"/>
              </a:rPr>
              <a:t>Smart Control of Traffic Light System using Artificial Intelligence</a:t>
            </a:r>
            <a:r>
              <a:rPr lang="en-US" sz="1200" dirty="0">
                <a:latin typeface="Times New Roman" panose="02020603050405020304" pitchFamily="18" charset="0"/>
                <a:ea typeface="Times" panose="02020603050405020304" pitchFamily="18" charset="0"/>
                <a:cs typeface="Times New Roman" panose="02020603050405020304" pitchFamily="18" charset="0"/>
              </a:rPr>
              <a:t> [Video]. YouTube. https://youtu.be/OssY5pzOyo0. May 2020</a:t>
            </a:r>
            <a:endParaRPr lang="en-US" sz="1200" dirty="0">
              <a:effectLst/>
              <a:latin typeface="Times New Roman" panose="02020603050405020304" pitchFamily="18" charset="0"/>
              <a:ea typeface="Open Sans"/>
              <a:cs typeface="Times New Roman" panose="02020603050405020304" pitchFamily="18" charset="0"/>
            </a:endParaRPr>
          </a:p>
        </p:txBody>
      </p:sp>
    </p:spTree>
    <p:extLst>
      <p:ext uri="{BB962C8B-B14F-4D97-AF65-F5344CB8AC3E}">
        <p14:creationId xmlns:p14="http://schemas.microsoft.com/office/powerpoint/2010/main" val="336443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836" y="2475178"/>
            <a:ext cx="7886700" cy="994172"/>
          </a:xfrm>
        </p:spPr>
        <p:txBody>
          <a:bodyPr>
            <a:noAutofit/>
          </a:bodyPr>
          <a:lstStyle/>
          <a:p>
            <a:pPr algn="ctr"/>
            <a:r>
              <a:rPr lang="en-IN" sz="8800" b="1" dirty="0">
                <a:latin typeface="Montserrat" panose="020B0604020202020204" charset="0"/>
              </a:rPr>
              <a:t>Thank You</a:t>
            </a:r>
            <a:endParaRPr lang="en-US" sz="8800" b="1" dirty="0">
              <a:latin typeface="Montserrat" panose="020B0604020202020204" charset="0"/>
            </a:endParaRPr>
          </a:p>
        </p:txBody>
      </p:sp>
      <p:sp>
        <p:nvSpPr>
          <p:cNvPr id="4" name="Google Shape;98;p1"/>
          <p:cNvSpPr txBox="1"/>
          <p:nvPr/>
        </p:nvSpPr>
        <p:spPr>
          <a:xfrm>
            <a:off x="1243957" y="208678"/>
            <a:ext cx="6579900" cy="108456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b="1" dirty="0">
                <a:solidFill>
                  <a:schemeClr val="tx1">
                    <a:lumMod val="65000"/>
                    <a:lumOff val="35000"/>
                  </a:schemeClr>
                </a:solidFill>
                <a:latin typeface="Montserrat"/>
                <a:ea typeface="Montserrat"/>
                <a:cs typeface="Montserrat"/>
                <a:sym typeface="Montserrat"/>
              </a:rPr>
              <a:t>DAYANANDA SAGAR COLLEGE OF ENGINEERING</a:t>
            </a:r>
            <a:endParaRPr sz="1200" b="1" dirty="0">
              <a:solidFill>
                <a:schemeClr val="tx1">
                  <a:lumMod val="65000"/>
                  <a:lumOff val="35000"/>
                </a:schemeClr>
              </a:solidFill>
              <a:latin typeface="Montserrat"/>
              <a:ea typeface="Montserrat"/>
              <a:cs typeface="Montserrat"/>
              <a:sym typeface="Montserrat"/>
            </a:endParaRPr>
          </a:p>
          <a:p>
            <a:pPr marL="0" lvl="0" indent="0" algn="l" rtl="0">
              <a:spcBef>
                <a:spcPts val="0"/>
              </a:spcBef>
              <a:spcAft>
                <a:spcPts val="0"/>
              </a:spcAft>
              <a:buNone/>
            </a:pPr>
            <a:r>
              <a:rPr lang="en-US" sz="1000" dirty="0" err="1">
                <a:solidFill>
                  <a:schemeClr val="tx1">
                    <a:lumMod val="65000"/>
                    <a:lumOff val="35000"/>
                  </a:schemeClr>
                </a:solidFill>
                <a:latin typeface="Montserrat Medium"/>
                <a:ea typeface="Montserrat Medium"/>
                <a:cs typeface="Montserrat Medium"/>
                <a:sym typeface="Montserrat Medium"/>
              </a:rPr>
              <a:t>Malleshwara</a:t>
            </a:r>
            <a:r>
              <a:rPr lang="en-US" sz="1000" dirty="0">
                <a:solidFill>
                  <a:schemeClr val="tx1">
                    <a:lumMod val="65000"/>
                    <a:lumOff val="35000"/>
                  </a:schemeClr>
                </a:solidFill>
                <a:latin typeface="Montserrat Medium"/>
                <a:ea typeface="Montserrat Medium"/>
                <a:cs typeface="Montserrat Medium"/>
                <a:sym typeface="Montserrat Medium"/>
              </a:rPr>
              <a:t> Hills, </a:t>
            </a:r>
            <a:r>
              <a:rPr lang="en-US" sz="1000" dirty="0" err="1">
                <a:solidFill>
                  <a:schemeClr val="tx1">
                    <a:lumMod val="65000"/>
                    <a:lumOff val="35000"/>
                  </a:schemeClr>
                </a:solidFill>
                <a:latin typeface="Montserrat Medium"/>
                <a:ea typeface="Montserrat Medium"/>
                <a:cs typeface="Montserrat Medium"/>
                <a:sym typeface="Montserrat Medium"/>
              </a:rPr>
              <a:t>Kumarswamy</a:t>
            </a:r>
            <a:r>
              <a:rPr lang="en-US" sz="1000" dirty="0">
                <a:solidFill>
                  <a:schemeClr val="tx1">
                    <a:lumMod val="65000"/>
                    <a:lumOff val="35000"/>
                  </a:schemeClr>
                </a:solidFill>
                <a:latin typeface="Montserrat Medium"/>
                <a:ea typeface="Montserrat Medium"/>
                <a:cs typeface="Montserrat Medium"/>
                <a:sym typeface="Montserrat Medium"/>
              </a:rPr>
              <a:t> Layout, Bangalore - 560111</a:t>
            </a:r>
            <a:endParaRPr sz="1000" dirty="0">
              <a:solidFill>
                <a:schemeClr val="tx1">
                  <a:lumMod val="65000"/>
                  <a:lumOff val="35000"/>
                </a:schemeClr>
              </a:solidFill>
              <a:latin typeface="Montserrat Medium"/>
              <a:ea typeface="Montserrat Medium"/>
              <a:cs typeface="Montserrat Medium"/>
              <a:sym typeface="Montserrat Medium"/>
            </a:endParaRPr>
          </a:p>
          <a:p>
            <a:pPr marL="0" lvl="0" indent="0" algn="l" rtl="0">
              <a:spcBef>
                <a:spcPts val="0"/>
              </a:spcBef>
              <a:spcAft>
                <a:spcPts val="0"/>
              </a:spcAft>
              <a:buNone/>
            </a:pPr>
            <a:r>
              <a:rPr lang="en-US" sz="1100" dirty="0">
                <a:solidFill>
                  <a:schemeClr val="tx1">
                    <a:lumMod val="65000"/>
                    <a:lumOff val="35000"/>
                  </a:schemeClr>
                </a:solidFill>
                <a:latin typeface="Montserrat"/>
                <a:ea typeface="Montserrat"/>
                <a:cs typeface="Montserrat"/>
                <a:sym typeface="Montserrat"/>
              </a:rPr>
              <a:t>Department of Information Science and Engineering</a:t>
            </a:r>
            <a:endParaRPr sz="1100" dirty="0">
              <a:solidFill>
                <a:schemeClr val="tx1">
                  <a:lumMod val="65000"/>
                  <a:lumOff val="35000"/>
                </a:schemeClr>
              </a:solidFill>
              <a:latin typeface="Montserrat"/>
              <a:ea typeface="Montserrat"/>
              <a:cs typeface="Montserrat"/>
              <a:sym typeface="Montserrat"/>
            </a:endParaRPr>
          </a:p>
        </p:txBody>
      </p:sp>
      <p:pic>
        <p:nvPicPr>
          <p:cNvPr id="5" name="Google Shape;97;p1"/>
          <p:cNvPicPr preferRelativeResize="0"/>
          <p:nvPr/>
        </p:nvPicPr>
        <p:blipFill>
          <a:blip r:embed="rId2">
            <a:alphaModFix/>
          </a:blip>
          <a:stretch>
            <a:fillRect/>
          </a:stretch>
        </p:blipFill>
        <p:spPr>
          <a:xfrm>
            <a:off x="377048" y="208678"/>
            <a:ext cx="754098" cy="746362"/>
          </a:xfrm>
          <a:prstGeom prst="rect">
            <a:avLst/>
          </a:prstGeom>
          <a:noFill/>
          <a:ln>
            <a:noFill/>
          </a:ln>
        </p:spPr>
      </p:pic>
    </p:spTree>
    <p:extLst>
      <p:ext uri="{BB962C8B-B14F-4D97-AF65-F5344CB8AC3E}">
        <p14:creationId xmlns:p14="http://schemas.microsoft.com/office/powerpoint/2010/main" val="1678983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1543050" y="392906"/>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ABSTRACT</a:t>
            </a:r>
            <a:endParaRPr sz="2400" b="1" dirty="0">
              <a:latin typeface="Montserrat" panose="020B0604020202020204" charset="0"/>
            </a:endParaRPr>
          </a:p>
        </p:txBody>
      </p:sp>
      <p:sp>
        <p:nvSpPr>
          <p:cNvPr id="104" name="Google Shape;104;p14"/>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
        <p:nvSpPr>
          <p:cNvPr id="2" name="Rectangle 1"/>
          <p:cNvSpPr/>
          <p:nvPr/>
        </p:nvSpPr>
        <p:spPr>
          <a:xfrm>
            <a:off x="514350" y="1595437"/>
            <a:ext cx="8229600" cy="2462213"/>
          </a:xfrm>
          <a:prstGeom prst="rect">
            <a:avLst/>
          </a:prstGeom>
        </p:spPr>
        <p:txBody>
          <a:bodyPr wrap="square">
            <a:spAutoFit/>
          </a:bodyPr>
          <a:lstStyle/>
          <a:p>
            <a:pPr marL="457200" marR="190500" algn="just">
              <a:spcBef>
                <a:spcPts val="1000"/>
              </a:spcBef>
            </a:pPr>
            <a:r>
              <a:rPr lang="en-US" dirty="0">
                <a:latin typeface="Times New Roman" panose="02020603050405020304" pitchFamily="18" charset="0"/>
                <a:ea typeface="Open Sans"/>
                <a:cs typeface="Open Sans"/>
              </a:rPr>
              <a:t>The optimization of the existing traffic light system represents a critical step toward mitigating urban traffic-related issues. By integrating advanced methodologies and technologies discussed in [1], we aim to alleviate the challenges posed by the conventional traffic control system. The inadequacies of the current system become evident in its limited adaptability to real-time traffic conditions and its lack of consideration for various factors such as traffic volume, patterns, and emergency vehicle prioritization. This deficiency leads to prolonged travel times for commuters and jeopardizes the timely response of emergency services, potentially endangering lives. Our project introduces a dynamic traffic management approach, utilizing real-time data to adjust signal timings according to the changing traffic density. By doing so, we anticipate a significant reduction in traffic, shorter travel durations, and an overall enhancement in the quality of life for urban residents. The project's positive outcomes extend beyond individual commuters to encompass the broader community and local authorities</a:t>
            </a:r>
            <a:endParaRPr lang="en-US" sz="1200" dirty="0">
              <a:effectLst/>
              <a:latin typeface="Open Sans"/>
              <a:ea typeface="Open Sans"/>
              <a:cs typeface="Open Sans"/>
            </a:endParaRPr>
          </a:p>
        </p:txBody>
      </p:sp>
    </p:spTree>
    <p:extLst>
      <p:ext uri="{BB962C8B-B14F-4D97-AF65-F5344CB8AC3E}">
        <p14:creationId xmlns:p14="http://schemas.microsoft.com/office/powerpoint/2010/main" val="55197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INTRODUCTION</a:t>
            </a:r>
            <a:endParaRPr sz="2400" b="1" dirty="0">
              <a:latin typeface="Montserrat" panose="020B0604020202020204" charset="0"/>
            </a:endParaRPr>
          </a:p>
        </p:txBody>
      </p:sp>
      <p:sp>
        <p:nvSpPr>
          <p:cNvPr id="113" name="Google Shape;113;p15"/>
          <p:cNvSpPr txBox="1"/>
          <p:nvPr/>
        </p:nvSpPr>
        <p:spPr>
          <a:xfrm>
            <a:off x="1188297" y="1493626"/>
            <a:ext cx="7007437" cy="2343150"/>
          </a:xfrm>
          <a:prstGeom prst="rect">
            <a:avLst/>
          </a:prstGeom>
          <a:noFill/>
          <a:ln>
            <a:noFill/>
          </a:ln>
        </p:spPr>
        <p:txBody>
          <a:bodyPr spcFirstLastPara="1" wrap="square" lIns="68569" tIns="34275" rIns="68569" bIns="34275" anchor="t" anchorCtr="0">
            <a:noAutofit/>
          </a:bodyPr>
          <a:lstStyle/>
          <a:p>
            <a:pPr algn="just"/>
            <a:r>
              <a:rPr lang="en-US" dirty="0">
                <a:latin typeface="Times New Roman" panose="02020603050405020304" pitchFamily="18" charset="0"/>
                <a:cs typeface="Times New Roman" panose="02020603050405020304" pitchFamily="18" charset="0"/>
              </a:rPr>
              <a:t>The number of vehicles on the road are increasing day by day so it is important to manage the traffic flow efficiently in order to utilize the existing road capacity in the best way possible. Developing a smart traffic management system to optimize traffic flow, reduce congestion, while minimizing the travel time and maximizing mobility. Installation of traffic signals can actually cause a deterioration in overall safety of intersections. Time traffic signals can cause a situation of deadlock. Metro cities and many majorly populated cities have traffic signals at very short distances which prevent the smooth flow of traffic. Severe traffic can cause phantom traffic jams. The present automated traffic control systems work on time-based algorithms. Each lane is allotted a fixed time for traffic to clear off, the times may be equal for all lanes or based on the average vehicle density.</a:t>
            </a:r>
          </a:p>
          <a:p>
            <a:pPr algn="just"/>
            <a:r>
              <a:rPr lang="en-US" dirty="0">
                <a:latin typeface="Times New Roman" panose="02020603050405020304" pitchFamily="18" charset="0"/>
                <a:cs typeface="Times New Roman" panose="02020603050405020304" pitchFamily="18" charset="0"/>
              </a:rPr>
              <a:t> </a:t>
            </a: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3584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b="1" dirty="0">
                <a:latin typeface="Montserrat" panose="020B0604020202020204" charset="0"/>
              </a:rPr>
              <a:t>MOTIVATION</a:t>
            </a:r>
            <a:endParaRPr sz="2400" b="1" dirty="0">
              <a:latin typeface="Montserrat" panose="020B0604020202020204" charset="0"/>
            </a:endParaRPr>
          </a:p>
        </p:txBody>
      </p:sp>
      <p:sp>
        <p:nvSpPr>
          <p:cNvPr id="113" name="Google Shape;113;p15"/>
          <p:cNvSpPr txBox="1"/>
          <p:nvPr/>
        </p:nvSpPr>
        <p:spPr>
          <a:xfrm>
            <a:off x="1125431" y="1400493"/>
            <a:ext cx="7007437" cy="2564024"/>
          </a:xfrm>
          <a:prstGeom prst="rect">
            <a:avLst/>
          </a:prstGeom>
          <a:noFill/>
          <a:ln>
            <a:noFill/>
          </a:ln>
        </p:spPr>
        <p:txBody>
          <a:bodyPr spcFirstLastPara="1" wrap="square" lIns="68569" tIns="34275" rIns="68569" bIns="34275" anchor="t" anchorCtr="0">
            <a:noAutofit/>
          </a:bodyPr>
          <a:lstStyle/>
          <a:p>
            <a:pPr algn="just"/>
            <a:r>
              <a:rPr lang="en-US" dirty="0"/>
              <a:t>The motivation behind embarking on this project is multi-faceted, stemming from both personal and societal aspirations. As technology continues to shape our world, it becomes imperative to leverage its power to address pressing urban challenges like traffic problems. Here are some key reasons driving our enthusiasm for this project</a:t>
            </a:r>
          </a:p>
          <a:p>
            <a:pPr marL="285750" indent="-285750" algn="just">
              <a:buFont typeface="Arial" panose="020B0604020202020204" pitchFamily="34" charset="0"/>
              <a:buChar char="•"/>
            </a:pPr>
            <a:endParaRPr lang="en-US" dirty="0"/>
          </a:p>
          <a:p>
            <a:pPr marL="285750" lvl="0" indent="-285750" algn="just">
              <a:buFont typeface="Arial" panose="020B0604020202020204" pitchFamily="34" charset="0"/>
              <a:buChar char="•"/>
            </a:pPr>
            <a:r>
              <a:rPr lang="en-US" dirty="0"/>
              <a:t>Exploration of AI and Applied Machine Learning: We're eager to delve into the world of AI and Machine Learning, particularly in computer vision and object detection, to address urban challenges like traffic issues.</a:t>
            </a:r>
          </a:p>
          <a:p>
            <a:pPr marL="285750" lvl="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Real-world Application of Technical Skills: We aim to apply our theoretical knowledge in practical ways, using AI-based traffic management to make a meaningful impact on the lives of city residents.</a:t>
            </a:r>
            <a:endParaRPr lang="en-US" dirty="0">
              <a:latin typeface="Times New Roman" panose="02020603050405020304" pitchFamily="18" charset="0"/>
              <a:cs typeface="Times New Roman" panose="02020603050405020304" pitchFamily="18" charset="0"/>
            </a:endParaRPr>
          </a:p>
        </p:txBody>
      </p:sp>
      <p:sp>
        <p:nvSpPr>
          <p:cNvPr id="114" name="Google Shape;114;p15"/>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44443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to optimize traffic flow, while minimizing the travel time and maximizing mobility. The problem at hand is to design and implement a solution that effectively reduces traffic congestion. The solution should focus on minimizing traffic delays, improving travel times, reducing environmental impact, and enhancing overall urban mobility. While making the system </a:t>
            </a:r>
            <a:r>
              <a:rPr lang="en-IN" dirty="0"/>
              <a:t>practical</a:t>
            </a:r>
            <a:r>
              <a:rPr lang="en-US" dirty="0"/>
              <a:t> to install on real traffic signals</a:t>
            </a:r>
          </a:p>
        </p:txBody>
      </p:sp>
    </p:spTree>
    <p:extLst>
      <p:ext uri="{BB962C8B-B14F-4D97-AF65-F5344CB8AC3E}">
        <p14:creationId xmlns:p14="http://schemas.microsoft.com/office/powerpoint/2010/main" val="4111061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PROBLEM DEFINATION</a:t>
            </a:r>
            <a:endParaRPr sz="2400" b="1" dirty="0">
              <a:latin typeface="Montserrat" panose="020B0604020202020204" charset="0"/>
            </a:endParaRPr>
          </a:p>
        </p:txBody>
      </p:sp>
      <p:sp>
        <p:nvSpPr>
          <p:cNvPr id="113" name="Google Shape;113;p15"/>
          <p:cNvSpPr txBox="1"/>
          <p:nvPr/>
        </p:nvSpPr>
        <p:spPr>
          <a:xfrm>
            <a:off x="1210098" y="2001626"/>
            <a:ext cx="7007437" cy="1459547"/>
          </a:xfrm>
          <a:prstGeom prst="rect">
            <a:avLst/>
          </a:prstGeom>
          <a:noFill/>
          <a:ln>
            <a:noFill/>
          </a:ln>
        </p:spPr>
        <p:txBody>
          <a:bodyPr spcFirstLastPara="1" wrap="square" lIns="68569" tIns="34275" rIns="68569" bIns="34275" anchor="t" anchorCtr="0">
            <a:noAutofit/>
          </a:bodyPr>
          <a:lstStyle/>
          <a:p>
            <a:pPr algn="just"/>
            <a:r>
              <a:rPr lang="en-US" dirty="0"/>
              <a:t>Developing a smart traffic management system to optimize traffic flow, while minimizing the travel time and maximizing mobility. The problem at hand is to design and implement a solution that effectively reduces traffic congestion. The solution should focus on minimizing traffic delays, improving travel times, reducing environmental impact, and enhancing overall urban mobility. While making the system </a:t>
            </a:r>
            <a:r>
              <a:rPr lang="en-IN" dirty="0"/>
              <a:t>practical</a:t>
            </a:r>
            <a:r>
              <a:rPr lang="en-US" dirty="0"/>
              <a:t> to install on real traffic signals</a:t>
            </a:r>
          </a:p>
        </p:txBody>
      </p:sp>
    </p:spTree>
    <p:extLst>
      <p:ext uri="{BB962C8B-B14F-4D97-AF65-F5344CB8AC3E}">
        <p14:creationId xmlns:p14="http://schemas.microsoft.com/office/powerpoint/2010/main" val="197070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1543050" y="367295"/>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IN" sz="2400" b="1" dirty="0">
                <a:latin typeface="Montserrat" panose="020B0604020202020204" charset="0"/>
              </a:rPr>
              <a:t>OUR SOLUTION</a:t>
            </a:r>
            <a:endParaRPr sz="2400" b="1" dirty="0">
              <a:latin typeface="Montserrat" panose="020B0604020202020204" charset="0"/>
            </a:endParaRPr>
          </a:p>
        </p:txBody>
      </p:sp>
      <p:sp>
        <p:nvSpPr>
          <p:cNvPr id="2" name="TextBox 1">
            <a:extLst>
              <a:ext uri="{FF2B5EF4-FFF2-40B4-BE49-F238E27FC236}">
                <a16:creationId xmlns:a16="http://schemas.microsoft.com/office/drawing/2014/main" id="{66899685-F4A3-6BA6-BFB9-CE84AC4E341C}"/>
              </a:ext>
            </a:extLst>
          </p:cNvPr>
          <p:cNvSpPr txBox="1"/>
          <p:nvPr/>
        </p:nvSpPr>
        <p:spPr>
          <a:xfrm>
            <a:off x="765717" y="1115122"/>
            <a:ext cx="7865327"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OBJECT DETECTION BY YOLO</a:t>
            </a:r>
          </a:p>
        </p:txBody>
      </p:sp>
      <p:sp>
        <p:nvSpPr>
          <p:cNvPr id="3" name="TextBox 2">
            <a:extLst>
              <a:ext uri="{FF2B5EF4-FFF2-40B4-BE49-F238E27FC236}">
                <a16:creationId xmlns:a16="http://schemas.microsoft.com/office/drawing/2014/main" id="{0039FC72-195F-932B-0DEE-36B0416319BD}"/>
              </a:ext>
            </a:extLst>
          </p:cNvPr>
          <p:cNvSpPr txBox="1"/>
          <p:nvPr/>
        </p:nvSpPr>
        <p:spPr>
          <a:xfrm>
            <a:off x="3319644" y="1402199"/>
            <a:ext cx="5868032" cy="1169551"/>
          </a:xfrm>
          <a:prstGeom prst="rect">
            <a:avLst/>
          </a:prstGeom>
          <a:noFill/>
        </p:spPr>
        <p:txBody>
          <a:bodyPr wrap="square" rtlCol="0">
            <a:sp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b="0" i="0" dirty="0">
                <a:solidFill>
                  <a:schemeClr val="tx1"/>
                </a:solidFill>
                <a:effectLst/>
                <a:latin typeface="Times New Roman" panose="02020603050405020304" pitchFamily="18" charset="0"/>
                <a:cs typeface="Times New Roman" panose="02020603050405020304" pitchFamily="18" charset="0"/>
              </a:rPr>
              <a:t>YOLO, which stands for "You Only Look Once," is a real-time object detection system that is widely used in computer vision and machine learning. It's a deep learning-based algorithm that can quickly and accurately identify and locate objects within images or video frames. </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9D1278C-8C09-C676-FB03-2C3BC67E6C3A}"/>
              </a:ext>
            </a:extLst>
          </p:cNvPr>
          <p:cNvPicPr>
            <a:picLocks noChangeAspect="1"/>
          </p:cNvPicPr>
          <p:nvPr/>
        </p:nvPicPr>
        <p:blipFill>
          <a:blip r:embed="rId3"/>
          <a:stretch>
            <a:fillRect/>
          </a:stretch>
        </p:blipFill>
        <p:spPr>
          <a:xfrm>
            <a:off x="823028" y="1652566"/>
            <a:ext cx="2349352" cy="2933768"/>
          </a:xfrm>
          <a:prstGeom prst="rect">
            <a:avLst/>
          </a:prstGeom>
        </p:spPr>
      </p:pic>
      <p:sp>
        <p:nvSpPr>
          <p:cNvPr id="7" name="TextBox 6">
            <a:extLst>
              <a:ext uri="{FF2B5EF4-FFF2-40B4-BE49-F238E27FC236}">
                <a16:creationId xmlns:a16="http://schemas.microsoft.com/office/drawing/2014/main" id="{A7C13DA8-CE96-F211-6EB1-7D7A131B2044}"/>
              </a:ext>
            </a:extLst>
          </p:cNvPr>
          <p:cNvSpPr txBox="1"/>
          <p:nvPr/>
        </p:nvSpPr>
        <p:spPr>
          <a:xfrm>
            <a:off x="979412" y="4622316"/>
            <a:ext cx="2051824" cy="477054"/>
          </a:xfrm>
          <a:prstGeom prst="rect">
            <a:avLst/>
          </a:prstGeom>
          <a:noFill/>
        </p:spPr>
        <p:txBody>
          <a:bodyPr wrap="square" rtlCol="0">
            <a:spAutoFit/>
          </a:bodyPr>
          <a:lstStyle/>
          <a:p>
            <a:pPr algn="ctr"/>
            <a:r>
              <a:rPr lang="en-US" dirty="0"/>
              <a:t> </a:t>
            </a:r>
            <a:r>
              <a:rPr lang="en-US" sz="1100" dirty="0">
                <a:latin typeface="Times New Roman" panose="02020603050405020304" pitchFamily="18" charset="0"/>
                <a:cs typeface="Times New Roman" panose="02020603050405020304" pitchFamily="18" charset="0"/>
              </a:rPr>
              <a:t>IMAGE CLASSIFICATION AND OBJECT POSITIONING </a:t>
            </a:r>
          </a:p>
        </p:txBody>
      </p:sp>
      <p:sp>
        <p:nvSpPr>
          <p:cNvPr id="8" name="TextBox 7">
            <a:extLst>
              <a:ext uri="{FF2B5EF4-FFF2-40B4-BE49-F238E27FC236}">
                <a16:creationId xmlns:a16="http://schemas.microsoft.com/office/drawing/2014/main" id="{46AFA300-4B54-8EC0-3432-2C741CBFDC4A}"/>
              </a:ext>
            </a:extLst>
          </p:cNvPr>
          <p:cNvSpPr txBox="1"/>
          <p:nvPr/>
        </p:nvSpPr>
        <p:spPr>
          <a:xfrm>
            <a:off x="4527395" y="2438400"/>
            <a:ext cx="1880839" cy="307777"/>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FDDE5281-F8CA-8D83-2801-08ADF975C6A3}"/>
              </a:ext>
            </a:extLst>
          </p:cNvPr>
          <p:cNvSpPr txBox="1"/>
          <p:nvPr/>
        </p:nvSpPr>
        <p:spPr>
          <a:xfrm>
            <a:off x="3350310" y="2876937"/>
            <a:ext cx="2062976" cy="1277273"/>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NEURAL NETWORK OUTPUT</a:t>
            </a: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Car = 1</a:t>
            </a:r>
          </a:p>
          <a:p>
            <a:pPr algn="ctr"/>
            <a:r>
              <a:rPr lang="en-US" sz="1100" dirty="0">
                <a:latin typeface="Times New Roman" panose="02020603050405020304" pitchFamily="18" charset="0"/>
                <a:cs typeface="Times New Roman" panose="02020603050405020304" pitchFamily="18" charset="0"/>
              </a:rPr>
              <a:t>Bike = 1</a:t>
            </a:r>
          </a:p>
          <a:p>
            <a:pPr algn="ctr"/>
            <a:r>
              <a:rPr lang="en-US" sz="1100" dirty="0">
                <a:latin typeface="Times New Roman" panose="02020603050405020304" pitchFamily="18" charset="0"/>
                <a:cs typeface="Times New Roman" panose="02020603050405020304" pitchFamily="18" charset="0"/>
              </a:rPr>
              <a:t>+</a:t>
            </a:r>
          </a:p>
          <a:p>
            <a:pPr algn="ctr"/>
            <a:r>
              <a:rPr lang="en-US" sz="1100" dirty="0">
                <a:latin typeface="Times New Roman" panose="02020603050405020304" pitchFamily="18" charset="0"/>
                <a:cs typeface="Times New Roman" panose="02020603050405020304" pitchFamily="18" charset="0"/>
              </a:rPr>
              <a:t>Bounding Box</a:t>
            </a:r>
          </a:p>
        </p:txBody>
      </p:sp>
      <p:sp>
        <p:nvSpPr>
          <p:cNvPr id="12" name="TextBox 11">
            <a:extLst>
              <a:ext uri="{FF2B5EF4-FFF2-40B4-BE49-F238E27FC236}">
                <a16:creationId xmlns:a16="http://schemas.microsoft.com/office/drawing/2014/main" id="{DD027D50-A396-9520-41A2-EE4793FA640C}"/>
              </a:ext>
            </a:extLst>
          </p:cNvPr>
          <p:cNvSpPr txBox="1"/>
          <p:nvPr/>
        </p:nvSpPr>
        <p:spPr>
          <a:xfrm>
            <a:off x="2337976" y="2746177"/>
            <a:ext cx="666521" cy="824193"/>
          </a:xfrm>
          <a:prstGeom prst="rect">
            <a:avLst/>
          </a:prstGeom>
          <a:noFill/>
        </p:spPr>
        <p:style>
          <a:lnRef idx="2">
            <a:schemeClr val="accent2"/>
          </a:lnRef>
          <a:fillRef idx="1">
            <a:schemeClr val="lt1"/>
          </a:fillRef>
          <a:effectRef idx="0">
            <a:schemeClr val="accent2"/>
          </a:effectRef>
          <a:fontRef idx="minor">
            <a:schemeClr val="dk1"/>
          </a:fontRef>
        </p:style>
        <p:txBody>
          <a:bodyPr wrap="square" rtlCol="0">
            <a:spAutoFit/>
          </a:bodyPr>
          <a:lstStyle/>
          <a:p>
            <a:endParaRPr lang="en-US" dirty="0"/>
          </a:p>
        </p:txBody>
      </p:sp>
      <p:sp>
        <p:nvSpPr>
          <p:cNvPr id="13" name="TextBox 12">
            <a:extLst>
              <a:ext uri="{FF2B5EF4-FFF2-40B4-BE49-F238E27FC236}">
                <a16:creationId xmlns:a16="http://schemas.microsoft.com/office/drawing/2014/main" id="{3FDDC618-F749-14B2-FE29-86267CF68062}"/>
              </a:ext>
            </a:extLst>
          </p:cNvPr>
          <p:cNvSpPr txBox="1"/>
          <p:nvPr/>
        </p:nvSpPr>
        <p:spPr>
          <a:xfrm>
            <a:off x="840862" y="2369820"/>
            <a:ext cx="1319184" cy="1120140"/>
          </a:xfrm>
          <a:prstGeom prst="rect">
            <a:avLst/>
          </a:prstGeom>
          <a:noFill/>
          <a:ln>
            <a:solidFill>
              <a:srgbClr val="00B050"/>
            </a:solidFill>
          </a:ln>
        </p:spPr>
        <p:txBody>
          <a:bodyPr wrap="square" rtlCol="0">
            <a:spAutoFit/>
          </a:bodyPr>
          <a:lstStyle/>
          <a:p>
            <a:endParaRPr lang="en-US" dirty="0"/>
          </a:p>
        </p:txBody>
      </p:sp>
    </p:spTree>
    <p:extLst>
      <p:ext uri="{BB962C8B-B14F-4D97-AF65-F5344CB8AC3E}">
        <p14:creationId xmlns:p14="http://schemas.microsoft.com/office/powerpoint/2010/main" val="95246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B733D0-0B94-7F1D-7B1A-DE22E02843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3" name="Picture 2">
            <a:extLst>
              <a:ext uri="{FF2B5EF4-FFF2-40B4-BE49-F238E27FC236}">
                <a16:creationId xmlns:a16="http://schemas.microsoft.com/office/drawing/2014/main" id="{570E0F77-6CAB-F04F-C743-15EEADF837D8}"/>
              </a:ext>
            </a:extLst>
          </p:cNvPr>
          <p:cNvPicPr>
            <a:picLocks noChangeAspect="1"/>
          </p:cNvPicPr>
          <p:nvPr/>
        </p:nvPicPr>
        <p:blipFill>
          <a:blip r:embed="rId2"/>
          <a:stretch>
            <a:fillRect/>
          </a:stretch>
        </p:blipFill>
        <p:spPr>
          <a:xfrm>
            <a:off x="390763" y="1545291"/>
            <a:ext cx="1422797" cy="1777573"/>
          </a:xfrm>
          <a:prstGeom prst="rect">
            <a:avLst/>
          </a:prstGeom>
        </p:spPr>
      </p:pic>
      <p:pic>
        <p:nvPicPr>
          <p:cNvPr id="4" name="Picture 3">
            <a:extLst>
              <a:ext uri="{FF2B5EF4-FFF2-40B4-BE49-F238E27FC236}">
                <a16:creationId xmlns:a16="http://schemas.microsoft.com/office/drawing/2014/main" id="{DEA8D78F-8713-2296-7B9A-AA755BF78F39}"/>
              </a:ext>
            </a:extLst>
          </p:cNvPr>
          <p:cNvPicPr>
            <a:picLocks noChangeAspect="1"/>
          </p:cNvPicPr>
          <p:nvPr/>
        </p:nvPicPr>
        <p:blipFill>
          <a:blip r:embed="rId3"/>
          <a:stretch>
            <a:fillRect/>
          </a:stretch>
        </p:blipFill>
        <p:spPr>
          <a:xfrm>
            <a:off x="363105" y="1937886"/>
            <a:ext cx="896385" cy="764805"/>
          </a:xfrm>
          <a:prstGeom prst="rect">
            <a:avLst/>
          </a:prstGeom>
        </p:spPr>
      </p:pic>
      <p:pic>
        <p:nvPicPr>
          <p:cNvPr id="5" name="Picture 4">
            <a:extLst>
              <a:ext uri="{FF2B5EF4-FFF2-40B4-BE49-F238E27FC236}">
                <a16:creationId xmlns:a16="http://schemas.microsoft.com/office/drawing/2014/main" id="{14DD439A-FB57-ECAE-E212-272B5605514B}"/>
              </a:ext>
            </a:extLst>
          </p:cNvPr>
          <p:cNvPicPr>
            <a:picLocks noChangeAspect="1"/>
          </p:cNvPicPr>
          <p:nvPr/>
        </p:nvPicPr>
        <p:blipFill>
          <a:blip r:embed="rId4"/>
          <a:stretch>
            <a:fillRect/>
          </a:stretch>
        </p:blipFill>
        <p:spPr>
          <a:xfrm>
            <a:off x="1330799" y="2151087"/>
            <a:ext cx="374654" cy="549071"/>
          </a:xfrm>
          <a:prstGeom prst="rect">
            <a:avLst/>
          </a:prstGeom>
        </p:spPr>
      </p:pic>
      <p:sp>
        <p:nvSpPr>
          <p:cNvPr id="8" name="Arrow: Right 7">
            <a:extLst>
              <a:ext uri="{FF2B5EF4-FFF2-40B4-BE49-F238E27FC236}">
                <a16:creationId xmlns:a16="http://schemas.microsoft.com/office/drawing/2014/main" id="{93FB571F-9574-3DB4-EC34-E9015F10C62F}"/>
              </a:ext>
            </a:extLst>
          </p:cNvPr>
          <p:cNvSpPr/>
          <p:nvPr/>
        </p:nvSpPr>
        <p:spPr>
          <a:xfrm>
            <a:off x="2135738" y="2194558"/>
            <a:ext cx="845820" cy="2514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49A9503-414A-8690-126C-3BCDCC185E01}"/>
              </a:ext>
            </a:extLst>
          </p:cNvPr>
          <p:cNvSpPr/>
          <p:nvPr/>
        </p:nvSpPr>
        <p:spPr>
          <a:xfrm>
            <a:off x="774539" y="2247900"/>
            <a:ext cx="73516" cy="5334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Oval 15">
            <a:extLst>
              <a:ext uri="{FF2B5EF4-FFF2-40B4-BE49-F238E27FC236}">
                <a16:creationId xmlns:a16="http://schemas.microsoft.com/office/drawing/2014/main" id="{84783232-C08A-BA0B-0692-69584A7B20B6}"/>
              </a:ext>
            </a:extLst>
          </p:cNvPr>
          <p:cNvSpPr/>
          <p:nvPr/>
        </p:nvSpPr>
        <p:spPr>
          <a:xfrm>
            <a:off x="1489056" y="2379903"/>
            <a:ext cx="58139" cy="45719"/>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TextBox 27">
            <a:extLst>
              <a:ext uri="{FF2B5EF4-FFF2-40B4-BE49-F238E27FC236}">
                <a16:creationId xmlns:a16="http://schemas.microsoft.com/office/drawing/2014/main" id="{D8B79E1C-7639-28DB-0B27-74063A8E7F89}"/>
              </a:ext>
            </a:extLst>
          </p:cNvPr>
          <p:cNvSpPr txBox="1"/>
          <p:nvPr/>
        </p:nvSpPr>
        <p:spPr>
          <a:xfrm>
            <a:off x="739140" y="205740"/>
            <a:ext cx="4834889" cy="307777"/>
          </a:xfrm>
          <a:prstGeom prst="rect">
            <a:avLst/>
          </a:prstGeom>
          <a:noFill/>
        </p:spPr>
        <p:txBody>
          <a:bodyPr wrap="square" rtlCol="0">
            <a:spAutoFit/>
          </a:bodyPr>
          <a:lstStyle/>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WORKING OF YOLO</a:t>
            </a:r>
          </a:p>
        </p:txBody>
      </p:sp>
      <p:sp>
        <p:nvSpPr>
          <p:cNvPr id="31" name="TextBox 30">
            <a:extLst>
              <a:ext uri="{FF2B5EF4-FFF2-40B4-BE49-F238E27FC236}">
                <a16:creationId xmlns:a16="http://schemas.microsoft.com/office/drawing/2014/main" id="{BCB7F129-DB65-D340-7835-3859009DF116}"/>
              </a:ext>
            </a:extLst>
          </p:cNvPr>
          <p:cNvSpPr txBox="1"/>
          <p:nvPr/>
        </p:nvSpPr>
        <p:spPr>
          <a:xfrm>
            <a:off x="998118" y="664102"/>
            <a:ext cx="7399221" cy="954107"/>
          </a:xfrm>
          <a:prstGeom prst="rect">
            <a:avLst/>
          </a:prstGeom>
          <a:noFill/>
        </p:spPr>
        <p:txBody>
          <a:bodyPr wrap="square" rtlCol="0">
            <a:spAutoFit/>
          </a:bodyPr>
          <a:lstStyle/>
          <a:p>
            <a:pPr algn="l"/>
            <a:r>
              <a:rPr lang="en-US" b="0" i="0" dirty="0">
                <a:solidFill>
                  <a:schemeClr val="tx1"/>
                </a:solidFill>
                <a:effectLst/>
                <a:latin typeface="Times New Roman" panose="02020603050405020304" pitchFamily="18" charset="0"/>
                <a:cs typeface="Times New Roman" panose="02020603050405020304" pitchFamily="18" charset="0"/>
              </a:rPr>
              <a:t>YOLO takes an image or a video frame as input. The input image is divided into a grid, typically, a grid of cells (e.g., 19x19 or 13x13).</a:t>
            </a:r>
          </a:p>
          <a:p>
            <a:br>
              <a:rPr lang="en-US" dirty="0"/>
            </a:br>
            <a:endParaRPr lang="en-US" dirty="0"/>
          </a:p>
        </p:txBody>
      </p:sp>
      <p:pic>
        <p:nvPicPr>
          <p:cNvPr id="32" name="Picture 31">
            <a:extLst>
              <a:ext uri="{FF2B5EF4-FFF2-40B4-BE49-F238E27FC236}">
                <a16:creationId xmlns:a16="http://schemas.microsoft.com/office/drawing/2014/main" id="{7D511DF6-8C8E-B72E-C674-8FE731D8B6D6}"/>
              </a:ext>
            </a:extLst>
          </p:cNvPr>
          <p:cNvPicPr>
            <a:picLocks noChangeAspect="1"/>
          </p:cNvPicPr>
          <p:nvPr/>
        </p:nvPicPr>
        <p:blipFill>
          <a:blip r:embed="rId2"/>
          <a:stretch>
            <a:fillRect/>
          </a:stretch>
        </p:blipFill>
        <p:spPr>
          <a:xfrm>
            <a:off x="3128582" y="1557231"/>
            <a:ext cx="1422797" cy="1777573"/>
          </a:xfrm>
          <a:prstGeom prst="rect">
            <a:avLst/>
          </a:prstGeom>
        </p:spPr>
      </p:pic>
      <p:pic>
        <p:nvPicPr>
          <p:cNvPr id="33" name="Picture 32">
            <a:extLst>
              <a:ext uri="{FF2B5EF4-FFF2-40B4-BE49-F238E27FC236}">
                <a16:creationId xmlns:a16="http://schemas.microsoft.com/office/drawing/2014/main" id="{56BF03EB-EC22-9472-B981-D9B2E1B3F7C4}"/>
              </a:ext>
            </a:extLst>
          </p:cNvPr>
          <p:cNvPicPr>
            <a:picLocks noChangeAspect="1"/>
          </p:cNvPicPr>
          <p:nvPr/>
        </p:nvPicPr>
        <p:blipFill>
          <a:blip r:embed="rId3"/>
          <a:stretch>
            <a:fillRect/>
          </a:stretch>
        </p:blipFill>
        <p:spPr>
          <a:xfrm>
            <a:off x="3128582" y="1954601"/>
            <a:ext cx="896385" cy="764805"/>
          </a:xfrm>
          <a:prstGeom prst="rect">
            <a:avLst/>
          </a:prstGeom>
        </p:spPr>
      </p:pic>
      <p:pic>
        <p:nvPicPr>
          <p:cNvPr id="34" name="Picture 33">
            <a:extLst>
              <a:ext uri="{FF2B5EF4-FFF2-40B4-BE49-F238E27FC236}">
                <a16:creationId xmlns:a16="http://schemas.microsoft.com/office/drawing/2014/main" id="{5EDF094A-A6B3-8A05-C670-4C3E32134FEE}"/>
              </a:ext>
            </a:extLst>
          </p:cNvPr>
          <p:cNvPicPr>
            <a:picLocks noChangeAspect="1"/>
          </p:cNvPicPr>
          <p:nvPr/>
        </p:nvPicPr>
        <p:blipFill>
          <a:blip r:embed="rId4"/>
          <a:stretch>
            <a:fillRect/>
          </a:stretch>
        </p:blipFill>
        <p:spPr>
          <a:xfrm>
            <a:off x="4033889" y="2196584"/>
            <a:ext cx="374654" cy="549071"/>
          </a:xfrm>
          <a:prstGeom prst="rect">
            <a:avLst/>
          </a:prstGeom>
        </p:spPr>
      </p:pic>
      <p:sp>
        <p:nvSpPr>
          <p:cNvPr id="36" name="Oval 35">
            <a:extLst>
              <a:ext uri="{FF2B5EF4-FFF2-40B4-BE49-F238E27FC236}">
                <a16:creationId xmlns:a16="http://schemas.microsoft.com/office/drawing/2014/main" id="{1DE945CD-3207-BEAD-7EF5-5A2BADB889EE}"/>
              </a:ext>
            </a:extLst>
          </p:cNvPr>
          <p:cNvSpPr/>
          <p:nvPr/>
        </p:nvSpPr>
        <p:spPr>
          <a:xfrm>
            <a:off x="3498162" y="2320288"/>
            <a:ext cx="73516" cy="53340"/>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5E453547-4F18-BE1F-74E5-5C36867FF979}"/>
              </a:ext>
            </a:extLst>
          </p:cNvPr>
          <p:cNvSpPr/>
          <p:nvPr/>
        </p:nvSpPr>
        <p:spPr>
          <a:xfrm>
            <a:off x="4192146" y="2434077"/>
            <a:ext cx="58139" cy="45719"/>
          </a:xfrm>
          <a:prstGeom prst="ellipse">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9" name="Straight Connector 38">
            <a:extLst>
              <a:ext uri="{FF2B5EF4-FFF2-40B4-BE49-F238E27FC236}">
                <a16:creationId xmlns:a16="http://schemas.microsoft.com/office/drawing/2014/main" id="{DD43BDA0-245E-5E41-F815-49D4D78342D6}"/>
              </a:ext>
            </a:extLst>
          </p:cNvPr>
          <p:cNvCxnSpPr/>
          <p:nvPr/>
        </p:nvCxnSpPr>
        <p:spPr>
          <a:xfrm>
            <a:off x="3582714" y="1557231"/>
            <a:ext cx="0" cy="17895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C7A57AB-232D-09E5-6029-FC816FA94B73}"/>
              </a:ext>
            </a:extLst>
          </p:cNvPr>
          <p:cNvCxnSpPr/>
          <p:nvPr/>
        </p:nvCxnSpPr>
        <p:spPr>
          <a:xfrm>
            <a:off x="4094849" y="1545291"/>
            <a:ext cx="0" cy="1789513"/>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631E2E96-3DA3-AAEE-6CCC-ED10C76C628C}"/>
              </a:ext>
            </a:extLst>
          </p:cNvPr>
          <p:cNvCxnSpPr/>
          <p:nvPr/>
        </p:nvCxnSpPr>
        <p:spPr>
          <a:xfrm>
            <a:off x="3132765" y="2080260"/>
            <a:ext cx="144341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FBF0AFB-1D1E-12DC-4757-785D1E3B570D}"/>
              </a:ext>
            </a:extLst>
          </p:cNvPr>
          <p:cNvCxnSpPr/>
          <p:nvPr/>
        </p:nvCxnSpPr>
        <p:spPr>
          <a:xfrm>
            <a:off x="3118271" y="2798995"/>
            <a:ext cx="144341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Arrow: Right 43">
            <a:extLst>
              <a:ext uri="{FF2B5EF4-FFF2-40B4-BE49-F238E27FC236}">
                <a16:creationId xmlns:a16="http://schemas.microsoft.com/office/drawing/2014/main" id="{1CE5D6EA-5A4B-4173-1CF8-CDC0851EC5B5}"/>
              </a:ext>
            </a:extLst>
          </p:cNvPr>
          <p:cNvSpPr/>
          <p:nvPr/>
        </p:nvSpPr>
        <p:spPr>
          <a:xfrm>
            <a:off x="4784260" y="2156370"/>
            <a:ext cx="845820" cy="2514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875250CD-870D-6121-2E10-9A3DA57A8722}"/>
              </a:ext>
            </a:extLst>
          </p:cNvPr>
          <p:cNvSpPr txBox="1"/>
          <p:nvPr/>
        </p:nvSpPr>
        <p:spPr>
          <a:xfrm>
            <a:off x="5949659" y="1343738"/>
            <a:ext cx="508290" cy="2468433"/>
          </a:xfrm>
          <a:prstGeom prst="rect">
            <a:avLst/>
          </a:prstGeom>
          <a:noFill/>
        </p:spPr>
        <p:txBody>
          <a:bodyPr wrap="square" rtlCol="0">
            <a:spAutoFit/>
          </a:bodyPr>
          <a:lstStyle/>
          <a:p>
            <a:pPr>
              <a:lnSpc>
                <a:spcPct val="150000"/>
              </a:lnSpc>
              <a:spcBef>
                <a:spcPts val="200"/>
              </a:spcBef>
            </a:pPr>
            <a:r>
              <a:rPr lang="en-US" dirty="0"/>
              <a:t>Pw</a:t>
            </a:r>
          </a:p>
          <a:p>
            <a:pPr>
              <a:lnSpc>
                <a:spcPct val="150000"/>
              </a:lnSpc>
              <a:spcBef>
                <a:spcPts val="200"/>
              </a:spcBef>
            </a:pPr>
            <a:r>
              <a:rPr lang="en-US" dirty="0" err="1"/>
              <a:t>Bw</a:t>
            </a:r>
            <a:endParaRPr lang="en-US" dirty="0"/>
          </a:p>
          <a:p>
            <a:pPr>
              <a:lnSpc>
                <a:spcPct val="150000"/>
              </a:lnSpc>
              <a:spcBef>
                <a:spcPts val="200"/>
              </a:spcBef>
            </a:pPr>
            <a:r>
              <a:rPr lang="en-US" dirty="0"/>
              <a:t>By</a:t>
            </a:r>
          </a:p>
          <a:p>
            <a:pPr>
              <a:lnSpc>
                <a:spcPct val="150000"/>
              </a:lnSpc>
              <a:spcBef>
                <a:spcPts val="200"/>
              </a:spcBef>
            </a:pPr>
            <a:r>
              <a:rPr lang="en-US" dirty="0" err="1"/>
              <a:t>Bw</a:t>
            </a:r>
            <a:endParaRPr lang="en-US" dirty="0"/>
          </a:p>
          <a:p>
            <a:pPr>
              <a:lnSpc>
                <a:spcPct val="150000"/>
              </a:lnSpc>
              <a:spcBef>
                <a:spcPts val="200"/>
              </a:spcBef>
            </a:pPr>
            <a:r>
              <a:rPr lang="en-US" dirty="0" err="1"/>
              <a:t>Bh</a:t>
            </a:r>
            <a:endParaRPr lang="en-US" dirty="0"/>
          </a:p>
          <a:p>
            <a:pPr>
              <a:lnSpc>
                <a:spcPct val="150000"/>
              </a:lnSpc>
              <a:spcBef>
                <a:spcPts val="200"/>
              </a:spcBef>
            </a:pPr>
            <a:r>
              <a:rPr lang="en-US" dirty="0"/>
              <a:t>C1</a:t>
            </a:r>
          </a:p>
          <a:p>
            <a:pPr>
              <a:lnSpc>
                <a:spcPct val="150000"/>
              </a:lnSpc>
              <a:spcBef>
                <a:spcPts val="200"/>
              </a:spcBef>
            </a:pPr>
            <a:r>
              <a:rPr lang="en-US" dirty="0"/>
              <a:t>C2</a:t>
            </a:r>
          </a:p>
        </p:txBody>
      </p:sp>
      <p:sp>
        <p:nvSpPr>
          <p:cNvPr id="50" name="Left Brace 49">
            <a:extLst>
              <a:ext uri="{FF2B5EF4-FFF2-40B4-BE49-F238E27FC236}">
                <a16:creationId xmlns:a16="http://schemas.microsoft.com/office/drawing/2014/main" id="{FBA3B6C7-8640-FA25-BF94-D9BC67ED5CAD}"/>
              </a:ext>
            </a:extLst>
          </p:cNvPr>
          <p:cNvSpPr/>
          <p:nvPr/>
        </p:nvSpPr>
        <p:spPr>
          <a:xfrm>
            <a:off x="5801739" y="1285100"/>
            <a:ext cx="180929" cy="25270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1" name="Right Brace 50">
            <a:extLst>
              <a:ext uri="{FF2B5EF4-FFF2-40B4-BE49-F238E27FC236}">
                <a16:creationId xmlns:a16="http://schemas.microsoft.com/office/drawing/2014/main" id="{7E0021B6-0235-0DBC-3AD7-E03BE9B1C29F}"/>
              </a:ext>
            </a:extLst>
          </p:cNvPr>
          <p:cNvSpPr/>
          <p:nvPr/>
        </p:nvSpPr>
        <p:spPr>
          <a:xfrm>
            <a:off x="6367484" y="1285099"/>
            <a:ext cx="180929" cy="252707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A8FFEADD-CDA1-002B-3633-39052456CDC8}"/>
              </a:ext>
            </a:extLst>
          </p:cNvPr>
          <p:cNvSpPr txBox="1"/>
          <p:nvPr/>
        </p:nvSpPr>
        <p:spPr>
          <a:xfrm>
            <a:off x="341232" y="3479062"/>
            <a:ext cx="1521857"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Input Image </a:t>
            </a:r>
          </a:p>
        </p:txBody>
      </p:sp>
      <p:sp>
        <p:nvSpPr>
          <p:cNvPr id="54" name="TextBox 53">
            <a:extLst>
              <a:ext uri="{FF2B5EF4-FFF2-40B4-BE49-F238E27FC236}">
                <a16:creationId xmlns:a16="http://schemas.microsoft.com/office/drawing/2014/main" id="{E4D7A56B-29F0-B4DD-7A11-69120E623366}"/>
              </a:ext>
            </a:extLst>
          </p:cNvPr>
          <p:cNvSpPr txBox="1"/>
          <p:nvPr/>
        </p:nvSpPr>
        <p:spPr>
          <a:xfrm>
            <a:off x="3113009" y="3529885"/>
            <a:ext cx="1422796" cy="461665"/>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 Dividing Input Image into Grids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8955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1428750" y="1543050"/>
            <a:ext cx="6172200" cy="514350"/>
          </a:xfrm>
          <a:prstGeom prst="rect">
            <a:avLst/>
          </a:prstGeom>
          <a:noFill/>
          <a:ln>
            <a:noFill/>
          </a:ln>
        </p:spPr>
        <p:txBody>
          <a:bodyPr spcFirstLastPara="1" vert="horz" wrap="square" lIns="68569" tIns="34275" rIns="68569" bIns="34275" rtlCol="0" anchor="ctr" anchorCtr="0">
            <a:normAutofit/>
          </a:bodyPr>
          <a:lstStyle/>
          <a:p>
            <a:pPr algn="ctr">
              <a:spcBef>
                <a:spcPts val="0"/>
              </a:spcBef>
              <a:buClr>
                <a:schemeClr val="dk1"/>
              </a:buClr>
              <a:buSzPts val="3200"/>
            </a:pPr>
            <a:r>
              <a:rPr lang="en-US" sz="2400" dirty="0"/>
              <a:t>          FLOW CHART/ ALGORITHM</a:t>
            </a:r>
            <a:endParaRPr sz="2400" dirty="0"/>
          </a:p>
        </p:txBody>
      </p:sp>
      <p:sp>
        <p:nvSpPr>
          <p:cNvPr id="173" name="Google Shape;173;p21"/>
          <p:cNvSpPr txBox="1">
            <a:spLocks noGrp="1"/>
          </p:cNvSpPr>
          <p:nvPr>
            <p:ph type="sldNum" idx="12"/>
          </p:nvPr>
        </p:nvSpPr>
        <p:spPr>
          <a:xfrm>
            <a:off x="6057900" y="4767263"/>
            <a:ext cx="1600200" cy="273844"/>
          </a:xfrm>
          <a:prstGeom prst="rect">
            <a:avLst/>
          </a:prstGeom>
          <a:noFill/>
          <a:ln>
            <a:noFill/>
          </a:ln>
        </p:spPr>
        <p:txBody>
          <a:bodyPr spcFirstLastPara="1" vert="horz" wrap="square" lIns="68569" tIns="34275" rIns="68569" bIns="34275" rtlCol="0" anchor="ctr" anchorCtr="0">
            <a:noAutofit/>
          </a:bodyPr>
          <a:lstStyle/>
          <a:p>
            <a:fld id="{00000000-1234-1234-1234-123412341234}" type="slidenum">
              <a:rPr lang="en-US"/>
              <a:pPr/>
              <a:t>9</a:t>
            </a:fld>
            <a:endParaRPr/>
          </a:p>
        </p:txBody>
      </p:sp>
      <p:sp>
        <p:nvSpPr>
          <p:cNvPr id="174" name="Google Shape;174;p21"/>
          <p:cNvSpPr txBox="1"/>
          <p:nvPr/>
        </p:nvSpPr>
        <p:spPr>
          <a:xfrm>
            <a:off x="1485900" y="2286000"/>
            <a:ext cx="6172200" cy="2343150"/>
          </a:xfrm>
          <a:prstGeom prst="rect">
            <a:avLst/>
          </a:prstGeom>
          <a:noFill/>
          <a:ln>
            <a:noFill/>
          </a:ln>
        </p:spPr>
        <p:txBody>
          <a:bodyPr spcFirstLastPara="1" wrap="square" lIns="68569" tIns="34275" rIns="68569" bIns="34275" anchor="t" anchorCtr="0">
            <a:normAutofit/>
          </a:bodyPr>
          <a:lstStyle/>
          <a:p>
            <a:pPr marL="257175" indent="-257175">
              <a:buClr>
                <a:schemeClr val="dk1"/>
              </a:buClr>
              <a:buSzPts val="3200"/>
            </a:pPr>
            <a:endParaRPr sz="2400">
              <a:solidFill>
                <a:schemeClr val="dk1"/>
              </a:solidFill>
              <a:latin typeface="Calibri"/>
              <a:ea typeface="Calibri"/>
              <a:cs typeface="Calibri"/>
              <a:sym typeface="Calibri"/>
            </a:endParaRPr>
          </a:p>
        </p:txBody>
      </p:sp>
      <p:sp>
        <p:nvSpPr>
          <p:cNvPr id="175" name="Google Shape;175;p21"/>
          <p:cNvSpPr txBox="1"/>
          <p:nvPr/>
        </p:nvSpPr>
        <p:spPr>
          <a:xfrm>
            <a:off x="1543050" y="3486150"/>
            <a:ext cx="6172200" cy="571500"/>
          </a:xfrm>
          <a:prstGeom prst="rect">
            <a:avLst/>
          </a:prstGeom>
          <a:noFill/>
          <a:ln>
            <a:noFill/>
          </a:ln>
        </p:spPr>
        <p:txBody>
          <a:bodyPr spcFirstLastPara="1" wrap="square" lIns="68569" tIns="34275" rIns="68569" bIns="34275" anchor="ctr" anchorCtr="0">
            <a:normAutofit/>
          </a:bodyPr>
          <a:lstStyle/>
          <a:p>
            <a:pPr>
              <a:buClr>
                <a:schemeClr val="dk1"/>
              </a:buClr>
              <a:buSzPts val="3200"/>
            </a:pPr>
            <a:endParaRPr sz="2400">
              <a:solidFill>
                <a:schemeClr val="dk1"/>
              </a:solidFill>
              <a:latin typeface="Calibri"/>
              <a:ea typeface="Calibri"/>
              <a:cs typeface="Calibri"/>
              <a:sym typeface="Calibri"/>
            </a:endParaRPr>
          </a:p>
        </p:txBody>
      </p:sp>
      <p:pic>
        <p:nvPicPr>
          <p:cNvPr id="8" name="Picture 7" descr="C:\Users\KrupaShankari\Downloads\Revised_ISE_Logo.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3929" y="321249"/>
            <a:ext cx="6045591" cy="1113656"/>
          </a:xfrm>
          <a:prstGeom prst="rect">
            <a:avLst/>
          </a:prstGeom>
          <a:noFill/>
          <a:ln>
            <a:noFill/>
          </a:ln>
        </p:spPr>
      </p:pic>
    </p:spTree>
    <p:extLst>
      <p:ext uri="{BB962C8B-B14F-4D97-AF65-F5344CB8AC3E}">
        <p14:creationId xmlns:p14="http://schemas.microsoft.com/office/powerpoint/2010/main" val="1277506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TotalTime>
  <Words>1491</Words>
  <Application>Microsoft Office PowerPoint</Application>
  <PresentationFormat>On-screen Show (16:9)</PresentationFormat>
  <Paragraphs>92</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Open Sans</vt:lpstr>
      <vt:lpstr>Montserrat</vt:lpstr>
      <vt:lpstr>Montserrat Medium</vt:lpstr>
      <vt:lpstr>Calibri Light</vt:lpstr>
      <vt:lpstr>Times New Roman</vt:lpstr>
      <vt:lpstr>Arial</vt:lpstr>
      <vt:lpstr>Wingdings</vt:lpstr>
      <vt:lpstr>Calibri</vt:lpstr>
      <vt:lpstr>Office Theme</vt:lpstr>
      <vt:lpstr>PowerPoint Presentation</vt:lpstr>
      <vt:lpstr>ABSTRACT</vt:lpstr>
      <vt:lpstr>INTRODUCTION</vt:lpstr>
      <vt:lpstr>MOTIVATION</vt:lpstr>
      <vt:lpstr>PROBLEM DEFINATION</vt:lpstr>
      <vt:lpstr>PROBLEM DEFINATION</vt:lpstr>
      <vt:lpstr>OUR SOLUTION</vt:lpstr>
      <vt:lpstr>PowerPoint Presentation</vt:lpstr>
      <vt:lpstr>          FLOW CHART/ ALGORITHM</vt:lpstr>
      <vt:lpstr>      RESULTS </vt:lpstr>
      <vt:lpstr>CONCLUSION </vt:lpstr>
      <vt:lpstr>FUTURE ENHANCEMENTS</vt:lpstr>
      <vt:lpstr>LEARNING OUTCOMES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Anagha</dc:creator>
  <cp:lastModifiedBy>Vaibhav Magadum</cp:lastModifiedBy>
  <cp:revision>14</cp:revision>
  <dcterms:modified xsi:type="dcterms:W3CDTF">2023-10-10T09:22:15Z</dcterms:modified>
</cp:coreProperties>
</file>