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rimo"/>
      <p:regular r:id="rId19"/>
      <p:bold r:id="rId20"/>
      <p:italic r:id="rId21"/>
      <p:boldItalic r:id="rId22"/>
    </p:embeddedFont>
    <p:embeddedFont>
      <p:font typeface="Montserrat"/>
      <p:regular r:id="rId23"/>
      <p:bold r:id="rId24"/>
      <p:italic r:id="rId25"/>
      <p:boldItalic r:id="rId26"/>
    </p:embeddedFont>
    <p:embeddedFont>
      <p:font typeface="Montserrat Medium"/>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hgpbhf3U/UBlUGG60SKwoBnxqd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mo-bold.fntdata"/><Relationship Id="rId22" Type="http://schemas.openxmlformats.org/officeDocument/2006/relationships/font" Target="fonts/Arimo-boldItalic.fntdata"/><Relationship Id="rId21" Type="http://schemas.openxmlformats.org/officeDocument/2006/relationships/font" Target="fonts/Arim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Medium-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MontserratMedium-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rim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1" name="Shape 11"/>
        <p:cNvGrpSpPr/>
        <p:nvPr/>
      </p:nvGrpSpPr>
      <p:grpSpPr>
        <a:xfrm>
          <a:off x="0" y="0"/>
          <a:ext cx="0" cy="0"/>
          <a:chOff x="0" y="0"/>
          <a:chExt cx="0" cy="0"/>
        </a:xfrm>
      </p:grpSpPr>
      <p:sp>
        <p:nvSpPr>
          <p:cNvPr id="12" name="Google Shape;12;p16"/>
          <p:cNvSpPr txBox="1"/>
          <p:nvPr>
            <p:ph type="title"/>
          </p:nvPr>
        </p:nvSpPr>
        <p:spPr>
          <a:xfrm>
            <a:off x="2391900" y="1179450"/>
            <a:ext cx="4360200" cy="1346400"/>
          </a:xfrm>
          <a:prstGeom prst="rect">
            <a:avLst/>
          </a:prstGeom>
          <a:noFill/>
          <a:ln>
            <a:noFill/>
          </a:ln>
        </p:spPr>
        <p:txBody>
          <a:bodyPr anchorCtr="0" anchor="t" bIns="91425" lIns="91425" spcFirstLastPara="1" rIns="91425" wrap="square" tIns="91425">
            <a:noAutofit/>
          </a:bodyPr>
          <a:lstStyle>
            <a:lvl1pPr lvl="0" algn="ctr">
              <a:lnSpc>
                <a:spcPct val="90000"/>
              </a:lnSpc>
              <a:spcBef>
                <a:spcPts val="0"/>
              </a:spcBef>
              <a:spcAft>
                <a:spcPts val="0"/>
              </a:spcAft>
              <a:buClr>
                <a:schemeClr val="lt1"/>
              </a:buClr>
              <a:buSzPts val="3600"/>
              <a:buFont typeface="Calibri"/>
              <a:buNone/>
              <a:defRPr sz="100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3" name="Google Shape;13;p16"/>
          <p:cNvSpPr txBox="1"/>
          <p:nvPr>
            <p:ph idx="1" type="subTitle"/>
          </p:nvPr>
        </p:nvSpPr>
        <p:spPr>
          <a:xfrm>
            <a:off x="2391900" y="2678250"/>
            <a:ext cx="4360200" cy="128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sz="18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4" name="Google Shape;14;p16"/>
          <p:cNvSpPr txBox="1"/>
          <p:nvPr>
            <p:ph idx="12" type="sldNum"/>
          </p:nvPr>
        </p:nvSpPr>
        <p:spPr>
          <a:xfrm>
            <a:off x="7875300" y="4438415"/>
            <a:ext cx="548700" cy="170400"/>
          </a:xfrm>
          <a:prstGeom prst="rect">
            <a:avLst/>
          </a:prstGeom>
          <a:noFill/>
          <a:ln>
            <a:noFill/>
          </a:ln>
          <a:effectLst>
            <a:outerShdw blurRad="57150" rotWithShape="0" algn="bl" dir="5400000" dist="19050">
              <a:schemeClr val="accent2">
                <a:alpha val="49803"/>
              </a:schemeClr>
            </a:outerShdw>
          </a:effectLst>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r>
              <a:rPr lang="en-US"/>
              <a:t>00</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5"/>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5"/>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6" name="Google Shape;66;p25"/>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7" name="Google Shape;67;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26"/>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p:nvPr>
            <p:ph idx="2" type="pic"/>
          </p:nvPr>
        </p:nvSpPr>
        <p:spPr>
          <a:xfrm>
            <a:off x="3887391" y="740569"/>
            <a:ext cx="4629150" cy="3655219"/>
          </a:xfrm>
          <a:prstGeom prst="rect">
            <a:avLst/>
          </a:prstGeom>
          <a:noFill/>
          <a:ln>
            <a:noFill/>
          </a:ln>
        </p:spPr>
      </p:sp>
      <p:sp>
        <p:nvSpPr>
          <p:cNvPr id="73" name="Google Shape;73;p26"/>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4" name="Google Shape;74;p2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7"/>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 name="Google Shape;80;p2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28"/>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8"/>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6" name="Google Shape;86;p2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8"/>
          <p:cNvSpPr txBox="1"/>
          <p:nvPr>
            <p:ph type="title"/>
          </p:nvPr>
        </p:nvSpPr>
        <p:spPr>
          <a:xfrm>
            <a:off x="3362488" y="1551223"/>
            <a:ext cx="3835800" cy="8871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lt1"/>
              </a:buClr>
              <a:buSzPts val="3600"/>
              <a:buFont typeface="Calibri"/>
              <a:buNone/>
              <a:defRPr sz="6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18"/>
          <p:cNvSpPr txBox="1"/>
          <p:nvPr>
            <p:ph idx="2" type="title"/>
          </p:nvPr>
        </p:nvSpPr>
        <p:spPr>
          <a:xfrm>
            <a:off x="1487763" y="1834950"/>
            <a:ext cx="1406700" cy="10482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lt1"/>
              </a:buClr>
              <a:buSzPts val="6000"/>
              <a:buFont typeface="Calibri"/>
              <a:buNone/>
              <a:defRPr sz="63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24" name="Google Shape;24;p18"/>
          <p:cNvSpPr txBox="1"/>
          <p:nvPr>
            <p:ph idx="1" type="subTitle"/>
          </p:nvPr>
        </p:nvSpPr>
        <p:spPr>
          <a:xfrm>
            <a:off x="3362468" y="2438323"/>
            <a:ext cx="38358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None/>
              <a:defRPr sz="1800">
                <a:solidFill>
                  <a:schemeClr val="lt1"/>
                </a:solidFill>
              </a:defRPr>
            </a:lvl1pPr>
            <a:lvl2pPr lvl="1" algn="ctr">
              <a:lnSpc>
                <a:spcPct val="100000"/>
              </a:lnSpc>
              <a:spcBef>
                <a:spcPts val="0"/>
              </a:spcBef>
              <a:spcAft>
                <a:spcPts val="0"/>
              </a:spcAft>
              <a:buClr>
                <a:schemeClr val="dk1"/>
              </a:buClr>
              <a:buSzPts val="1400"/>
              <a:buNone/>
              <a:defRPr/>
            </a:lvl2pPr>
            <a:lvl3pPr lvl="2" algn="ctr">
              <a:lnSpc>
                <a:spcPct val="100000"/>
              </a:lnSpc>
              <a:spcBef>
                <a:spcPts val="0"/>
              </a:spcBef>
              <a:spcAft>
                <a:spcPts val="0"/>
              </a:spcAft>
              <a:buClr>
                <a:schemeClr val="dk1"/>
              </a:buClr>
              <a:buSzPts val="1400"/>
              <a:buNone/>
              <a:defRPr/>
            </a:lvl3pPr>
            <a:lvl4pPr lvl="3" algn="ctr">
              <a:lnSpc>
                <a:spcPct val="100000"/>
              </a:lnSpc>
              <a:spcBef>
                <a:spcPts val="0"/>
              </a:spcBef>
              <a:spcAft>
                <a:spcPts val="0"/>
              </a:spcAft>
              <a:buClr>
                <a:schemeClr val="dk1"/>
              </a:buClr>
              <a:buSzPts val="1400"/>
              <a:buNone/>
              <a:defRPr/>
            </a:lvl4pPr>
            <a:lvl5pPr lvl="4" algn="ctr">
              <a:lnSpc>
                <a:spcPct val="100000"/>
              </a:lnSpc>
              <a:spcBef>
                <a:spcPts val="0"/>
              </a:spcBef>
              <a:spcAft>
                <a:spcPts val="0"/>
              </a:spcAft>
              <a:buClr>
                <a:schemeClr val="dk1"/>
              </a:buClr>
              <a:buSzPts val="1400"/>
              <a:buNone/>
              <a:defRPr/>
            </a:lvl5pPr>
            <a:lvl6pPr lvl="5" algn="ctr">
              <a:lnSpc>
                <a:spcPct val="100000"/>
              </a:lnSpc>
              <a:spcBef>
                <a:spcPts val="0"/>
              </a:spcBef>
              <a:spcAft>
                <a:spcPts val="0"/>
              </a:spcAft>
              <a:buClr>
                <a:schemeClr val="dk1"/>
              </a:buClr>
              <a:buSzPts val="1400"/>
              <a:buNone/>
              <a:defRPr/>
            </a:lvl6pPr>
            <a:lvl7pPr lvl="6" algn="ctr">
              <a:lnSpc>
                <a:spcPct val="100000"/>
              </a:lnSpc>
              <a:spcBef>
                <a:spcPts val="0"/>
              </a:spcBef>
              <a:spcAft>
                <a:spcPts val="0"/>
              </a:spcAft>
              <a:buClr>
                <a:schemeClr val="dk1"/>
              </a:buClr>
              <a:buSzPts val="1400"/>
              <a:buNone/>
              <a:defRPr/>
            </a:lvl7pPr>
            <a:lvl8pPr lvl="7" algn="ctr">
              <a:lnSpc>
                <a:spcPct val="100000"/>
              </a:lnSpc>
              <a:spcBef>
                <a:spcPts val="0"/>
              </a:spcBef>
              <a:spcAft>
                <a:spcPts val="0"/>
              </a:spcAft>
              <a:buClr>
                <a:schemeClr val="dk1"/>
              </a:buClr>
              <a:buSzPts val="1400"/>
              <a:buNone/>
              <a:defRPr/>
            </a:lvl8pPr>
            <a:lvl9pPr lvl="8" algn="ctr">
              <a:lnSpc>
                <a:spcPct val="100000"/>
              </a:lnSpc>
              <a:spcBef>
                <a:spcPts val="0"/>
              </a:spcBef>
              <a:spcAft>
                <a:spcPts val="0"/>
              </a:spcAft>
              <a:buClr>
                <a:schemeClr val="dk1"/>
              </a:buClr>
              <a:buSzPts val="1400"/>
              <a:buNone/>
              <a:defRPr/>
            </a:lvl9pPr>
          </a:lstStyle>
          <a:p/>
        </p:txBody>
      </p:sp>
      <p:sp>
        <p:nvSpPr>
          <p:cNvPr id="25" name="Google Shape;25;p18"/>
          <p:cNvSpPr txBox="1"/>
          <p:nvPr>
            <p:ph idx="12" type="sldNum"/>
          </p:nvPr>
        </p:nvSpPr>
        <p:spPr>
          <a:xfrm>
            <a:off x="7875300" y="4438415"/>
            <a:ext cx="548700" cy="1704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accen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accen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accen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accen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accen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accen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accen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accen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r>
              <a:rPr lang="en-US"/>
              <a:t>00</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9"/>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 name="Google Shape;29;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2" name="Shape 32"/>
        <p:cNvGrpSpPr/>
        <p:nvPr/>
      </p:nvGrpSpPr>
      <p:grpSpPr>
        <a:xfrm>
          <a:off x="0" y="0"/>
          <a:ext cx="0" cy="0"/>
          <a:chOff x="0" y="0"/>
          <a:chExt cx="0" cy="0"/>
        </a:xfrm>
      </p:grpSpPr>
      <p:sp>
        <p:nvSpPr>
          <p:cNvPr id="33" name="Google Shape;33;p20"/>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0"/>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5" name="Google Shape;35;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1"/>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21"/>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2"/>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8" name="Google Shape;48;p22"/>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9" name="Google Shape;49;p22"/>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0" name="Google Shape;50;p22"/>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C1C1C"/>
            </a:gs>
            <a:gs pos="48923">
              <a:srgbClr val="2E4342"/>
            </a:gs>
            <a:gs pos="82500">
              <a:srgbClr val="3B5D5C"/>
            </a:gs>
            <a:gs pos="100000">
              <a:srgbClr val="426B6A"/>
            </a:gs>
          </a:gsLst>
          <a:lin ang="16200000" scaled="0"/>
        </a:gra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
          <p:cNvSpPr txBox="1"/>
          <p:nvPr/>
        </p:nvSpPr>
        <p:spPr>
          <a:xfrm>
            <a:off x="2285999" y="1547950"/>
            <a:ext cx="5515800" cy="86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500" u="none" cap="none" strike="noStrike">
                <a:solidFill>
                  <a:schemeClr val="dk1"/>
                </a:solidFill>
                <a:latin typeface="Montserrat"/>
                <a:ea typeface="Montserrat"/>
                <a:cs typeface="Montserrat"/>
                <a:sym typeface="Montserrat"/>
              </a:rPr>
              <a:t>Solution to Traffic Problem in Congested Area</a:t>
            </a:r>
            <a:endParaRPr b="1" i="0" sz="2500" u="none" cap="none" strike="noStrike">
              <a:solidFill>
                <a:schemeClr val="dk1"/>
              </a:solidFill>
              <a:latin typeface="Montserrat"/>
              <a:ea typeface="Montserrat"/>
              <a:cs typeface="Montserrat"/>
              <a:sym typeface="Montserrat"/>
            </a:endParaRPr>
          </a:p>
        </p:txBody>
      </p:sp>
      <p:sp>
        <p:nvSpPr>
          <p:cNvPr id="94" name="Google Shape;94;p1"/>
          <p:cNvSpPr txBox="1"/>
          <p:nvPr/>
        </p:nvSpPr>
        <p:spPr>
          <a:xfrm>
            <a:off x="2207882" y="2664493"/>
            <a:ext cx="45720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US" sz="1700" u="none" cap="none" strike="noStrike">
                <a:solidFill>
                  <a:schemeClr val="dk1"/>
                </a:solidFill>
                <a:latin typeface="Montserrat Medium"/>
                <a:ea typeface="Montserrat Medium"/>
                <a:cs typeface="Montserrat Medium"/>
                <a:sym typeface="Montserrat Medium"/>
              </a:rPr>
              <a:t>M</a:t>
            </a:r>
            <a:r>
              <a:rPr lang="en-US" sz="1700">
                <a:solidFill>
                  <a:schemeClr val="dk1"/>
                </a:solidFill>
                <a:latin typeface="Montserrat Medium"/>
                <a:ea typeface="Montserrat Medium"/>
                <a:cs typeface="Montserrat Medium"/>
                <a:sym typeface="Montserrat Medium"/>
              </a:rPr>
              <a:t>ini Project CIE</a:t>
            </a:r>
            <a:endParaRPr sz="1700">
              <a:solidFill>
                <a:schemeClr val="dk1"/>
              </a:solidFill>
              <a:latin typeface="Montserrat Medium"/>
              <a:ea typeface="Montserrat Medium"/>
              <a:cs typeface="Montserrat Medium"/>
              <a:sym typeface="Montserrat Medium"/>
            </a:endParaRPr>
          </a:p>
          <a:p>
            <a:pPr indent="0" lvl="0" marL="0" marR="0" rtl="0" algn="ctr">
              <a:lnSpc>
                <a:spcPct val="100000"/>
              </a:lnSpc>
              <a:spcBef>
                <a:spcPts val="0"/>
              </a:spcBef>
              <a:spcAft>
                <a:spcPts val="0"/>
              </a:spcAft>
              <a:buNone/>
            </a:pPr>
            <a:r>
              <a:rPr b="1" lang="en-US" sz="1700">
                <a:solidFill>
                  <a:schemeClr val="dk1"/>
                </a:solidFill>
                <a:latin typeface="Montserrat"/>
                <a:ea typeface="Montserrat"/>
                <a:cs typeface="Montserrat"/>
                <a:sym typeface="Montserrat"/>
              </a:rPr>
              <a:t>Batch No.  B33</a:t>
            </a:r>
            <a:r>
              <a:rPr b="1" lang="en-US" sz="1600">
                <a:solidFill>
                  <a:schemeClr val="dk1"/>
                </a:solidFill>
                <a:latin typeface="Montserrat"/>
                <a:ea typeface="Montserrat"/>
                <a:cs typeface="Montserrat"/>
                <a:sym typeface="Montserrat"/>
              </a:rPr>
              <a:t> </a:t>
            </a:r>
            <a:endParaRPr b="1" sz="1700">
              <a:solidFill>
                <a:schemeClr val="dk1"/>
              </a:solidFill>
              <a:latin typeface="Montserrat"/>
              <a:ea typeface="Montserrat"/>
              <a:cs typeface="Montserrat"/>
              <a:sym typeface="Montserrat"/>
            </a:endParaRPr>
          </a:p>
        </p:txBody>
      </p:sp>
      <p:sp>
        <p:nvSpPr>
          <p:cNvPr id="95" name="Google Shape;95;p1"/>
          <p:cNvSpPr txBox="1"/>
          <p:nvPr/>
        </p:nvSpPr>
        <p:spPr>
          <a:xfrm>
            <a:off x="541594" y="3565644"/>
            <a:ext cx="52641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Montserrat"/>
                <a:ea typeface="Montserrat"/>
                <a:cs typeface="Montserrat"/>
                <a:sym typeface="Montserrat"/>
              </a:rPr>
              <a:t>Presentation By</a:t>
            </a:r>
            <a:endParaRPr b="1"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i="0" lang="en-US" sz="1400" u="none" cap="none" strike="noStrike">
                <a:solidFill>
                  <a:schemeClr val="dk1"/>
                </a:solidFill>
                <a:latin typeface="Montserrat Medium"/>
                <a:ea typeface="Montserrat Medium"/>
                <a:cs typeface="Montserrat Medium"/>
                <a:sym typeface="Montserrat Medium"/>
              </a:rPr>
              <a:t> </a:t>
            </a:r>
            <a:r>
              <a:rPr lang="en-US">
                <a:solidFill>
                  <a:schemeClr val="dk1"/>
                </a:solidFill>
                <a:latin typeface="Montserrat Medium"/>
                <a:ea typeface="Montserrat Medium"/>
                <a:cs typeface="Montserrat Medium"/>
                <a:sym typeface="Montserrat Medium"/>
              </a:rPr>
              <a:t>Anagha R</a:t>
            </a:r>
            <a:r>
              <a:rPr i="0" lang="en-US" sz="1400" u="none" cap="none" strike="noStrike">
                <a:solidFill>
                  <a:schemeClr val="dk1"/>
                </a:solidFill>
                <a:latin typeface="Montserrat Medium"/>
                <a:ea typeface="Montserrat Medium"/>
                <a:cs typeface="Montserrat Medium"/>
                <a:sym typeface="Montserrat Medium"/>
              </a:rPr>
              <a:t>                                    [1DS22IS</a:t>
            </a:r>
            <a:r>
              <a:rPr lang="en-US">
                <a:solidFill>
                  <a:schemeClr val="dk1"/>
                </a:solidFill>
                <a:latin typeface="Montserrat Medium"/>
                <a:ea typeface="Montserrat Medium"/>
                <a:cs typeface="Montserrat Medium"/>
                <a:sym typeface="Montserrat Medium"/>
              </a:rPr>
              <a:t>017</a:t>
            </a:r>
            <a:r>
              <a:rPr i="0" lang="en-US" sz="1400" u="none" cap="none" strike="noStrike">
                <a:solidFill>
                  <a:schemeClr val="dk1"/>
                </a:solidFill>
                <a:latin typeface="Montserrat Medium"/>
                <a:ea typeface="Montserrat Medium"/>
                <a:cs typeface="Montserrat Medium"/>
                <a:sym typeface="Montserrat Medium"/>
              </a:rPr>
              <a:t>]</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i="0" lang="en-US" sz="1400" u="none" cap="none" strike="noStrike">
                <a:solidFill>
                  <a:schemeClr val="dk1"/>
                </a:solidFill>
                <a:latin typeface="Montserrat Medium"/>
                <a:ea typeface="Montserrat Medium"/>
                <a:cs typeface="Montserrat Medium"/>
                <a:sym typeface="Montserrat Medium"/>
              </a:rPr>
              <a:t> </a:t>
            </a:r>
            <a:r>
              <a:rPr lang="en-US">
                <a:solidFill>
                  <a:schemeClr val="dk1"/>
                </a:solidFill>
                <a:latin typeface="Montserrat Medium"/>
                <a:ea typeface="Montserrat Medium"/>
                <a:cs typeface="Montserrat Medium"/>
                <a:sym typeface="Montserrat Medium"/>
              </a:rPr>
              <a:t>Suvan Banerjee       </a:t>
            </a:r>
            <a:r>
              <a:rPr i="0" lang="en-US" sz="1400" u="none" cap="none" strike="noStrike">
                <a:solidFill>
                  <a:schemeClr val="dk1"/>
                </a:solidFill>
                <a:latin typeface="Montserrat Medium"/>
                <a:ea typeface="Montserrat Medium"/>
                <a:cs typeface="Montserrat Medium"/>
                <a:sym typeface="Montserrat Medium"/>
              </a:rPr>
              <a:t>                  [1DS22IS1</a:t>
            </a:r>
            <a:r>
              <a:rPr lang="en-US">
                <a:solidFill>
                  <a:schemeClr val="dk1"/>
                </a:solidFill>
                <a:latin typeface="Montserrat Medium"/>
                <a:ea typeface="Montserrat Medium"/>
                <a:cs typeface="Montserrat Medium"/>
                <a:sym typeface="Montserrat Medium"/>
              </a:rPr>
              <a:t>68</a:t>
            </a:r>
            <a:r>
              <a:rPr i="0" lang="en-US" sz="1400" u="none" cap="none" strike="noStrike">
                <a:solidFill>
                  <a:schemeClr val="dk1"/>
                </a:solidFill>
                <a:latin typeface="Montserrat Medium"/>
                <a:ea typeface="Montserrat Medium"/>
                <a:cs typeface="Montserrat Medium"/>
                <a:sym typeface="Montserrat Medium"/>
              </a:rPr>
              <a:t>]</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i="0" lang="en-US" sz="1400" u="none" cap="none" strike="noStrike">
                <a:solidFill>
                  <a:schemeClr val="dk1"/>
                </a:solidFill>
                <a:latin typeface="Montserrat Medium"/>
                <a:ea typeface="Montserrat Medium"/>
                <a:cs typeface="Montserrat Medium"/>
                <a:sym typeface="Montserrat Medium"/>
              </a:rPr>
              <a:t> </a:t>
            </a:r>
            <a:r>
              <a:rPr lang="en-US">
                <a:solidFill>
                  <a:schemeClr val="dk1"/>
                </a:solidFill>
                <a:latin typeface="Montserrat Medium"/>
                <a:ea typeface="Montserrat Medium"/>
                <a:cs typeface="Montserrat Medium"/>
                <a:sym typeface="Montserrat Medium"/>
              </a:rPr>
              <a:t>Vaibhav S Magadum</a:t>
            </a:r>
            <a:r>
              <a:rPr i="0" lang="en-US" sz="1400" u="none" cap="none" strike="noStrike">
                <a:solidFill>
                  <a:schemeClr val="dk1"/>
                </a:solidFill>
                <a:latin typeface="Montserrat Medium"/>
                <a:ea typeface="Montserrat Medium"/>
                <a:cs typeface="Montserrat Medium"/>
                <a:sym typeface="Montserrat Medium"/>
              </a:rPr>
              <a:t>             </a:t>
            </a:r>
            <a:r>
              <a:rPr lang="en-US">
                <a:solidFill>
                  <a:schemeClr val="dk1"/>
                </a:solidFill>
                <a:latin typeface="Montserrat Medium"/>
                <a:ea typeface="Montserrat Medium"/>
                <a:cs typeface="Montserrat Medium"/>
                <a:sym typeface="Montserrat Medium"/>
              </a:rPr>
              <a:t>   </a:t>
            </a:r>
            <a:r>
              <a:rPr i="0" lang="en-US" sz="1400" u="none" cap="none" strike="noStrike">
                <a:solidFill>
                  <a:schemeClr val="dk1"/>
                </a:solidFill>
                <a:latin typeface="Montserrat Medium"/>
                <a:ea typeface="Montserrat Medium"/>
                <a:cs typeface="Montserrat Medium"/>
                <a:sym typeface="Montserrat Medium"/>
              </a:rPr>
              <a:t>[1DS22IS</a:t>
            </a:r>
            <a:r>
              <a:rPr lang="en-US">
                <a:solidFill>
                  <a:schemeClr val="dk1"/>
                </a:solidFill>
                <a:latin typeface="Montserrat Medium"/>
                <a:ea typeface="Montserrat Medium"/>
                <a:cs typeface="Montserrat Medium"/>
                <a:sym typeface="Montserrat Medium"/>
              </a:rPr>
              <a:t>177</a:t>
            </a:r>
            <a:r>
              <a:rPr i="0" lang="en-US" sz="1400" u="none" cap="none" strike="noStrike">
                <a:solidFill>
                  <a:schemeClr val="dk1"/>
                </a:solidFill>
                <a:latin typeface="Montserrat Medium"/>
                <a:ea typeface="Montserrat Medium"/>
                <a:cs typeface="Montserrat Medium"/>
                <a:sym typeface="Montserrat Medium"/>
              </a:rPr>
              <a:t>]</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i="0" lang="en-US" sz="1400" u="none" cap="none" strike="noStrike">
                <a:solidFill>
                  <a:schemeClr val="dk1"/>
                </a:solidFill>
                <a:latin typeface="Montserrat Medium"/>
                <a:ea typeface="Montserrat Medium"/>
                <a:cs typeface="Montserrat Medium"/>
                <a:sym typeface="Montserrat Medium"/>
              </a:rPr>
              <a:t> Vedant Rajendra Balpande  </a:t>
            </a:r>
            <a:r>
              <a:rPr lang="en-US">
                <a:solidFill>
                  <a:schemeClr val="dk1"/>
                </a:solidFill>
                <a:latin typeface="Montserrat Medium"/>
                <a:ea typeface="Montserrat Medium"/>
                <a:cs typeface="Montserrat Medium"/>
                <a:sym typeface="Montserrat Medium"/>
              </a:rPr>
              <a:t>  </a:t>
            </a:r>
            <a:r>
              <a:rPr i="0" lang="en-US" sz="1400" u="none" cap="none" strike="noStrike">
                <a:solidFill>
                  <a:schemeClr val="dk1"/>
                </a:solidFill>
                <a:latin typeface="Montserrat Medium"/>
                <a:ea typeface="Montserrat Medium"/>
                <a:cs typeface="Montserrat Medium"/>
                <a:sym typeface="Montserrat Medium"/>
              </a:rPr>
              <a:t>[1DS22IS181 ]</a:t>
            </a:r>
            <a:endParaRPr i="0" sz="1400" u="none" cap="none" strike="noStrike">
              <a:solidFill>
                <a:schemeClr val="dk1"/>
              </a:solidFill>
              <a:latin typeface="Montserrat Medium"/>
              <a:ea typeface="Montserrat Medium"/>
              <a:cs typeface="Montserrat Medium"/>
              <a:sym typeface="Montserrat Medium"/>
            </a:endParaRPr>
          </a:p>
        </p:txBody>
      </p:sp>
      <p:sp>
        <p:nvSpPr>
          <p:cNvPr id="96" name="Google Shape;96;p1"/>
          <p:cNvSpPr txBox="1"/>
          <p:nvPr/>
        </p:nvSpPr>
        <p:spPr>
          <a:xfrm>
            <a:off x="6136478" y="3959045"/>
            <a:ext cx="44883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500" u="none" cap="none" strike="noStrike">
                <a:solidFill>
                  <a:schemeClr val="dk1"/>
                </a:solidFill>
                <a:latin typeface="Montserrat"/>
                <a:ea typeface="Montserrat"/>
                <a:cs typeface="Montserrat"/>
                <a:sym typeface="Montserrat"/>
              </a:rPr>
              <a:t>Under the Guidance </a:t>
            </a:r>
            <a:r>
              <a:rPr b="1" lang="en-US" sz="1500">
                <a:solidFill>
                  <a:schemeClr val="dk1"/>
                </a:solidFill>
                <a:latin typeface="Montserrat"/>
                <a:ea typeface="Montserrat"/>
                <a:cs typeface="Montserrat"/>
                <a:sym typeface="Montserrat"/>
              </a:rPr>
              <a:t>o</a:t>
            </a:r>
            <a:r>
              <a:rPr b="1" i="0" lang="en-US" sz="1500" u="none" cap="none" strike="noStrike">
                <a:solidFill>
                  <a:schemeClr val="dk1"/>
                </a:solidFill>
                <a:latin typeface="Montserrat"/>
                <a:ea typeface="Montserrat"/>
                <a:cs typeface="Montserrat"/>
                <a:sym typeface="Montserrat"/>
              </a:rPr>
              <a:t>f </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i="0" lang="en-US" sz="1500" u="none" cap="none" strike="noStrike">
                <a:solidFill>
                  <a:schemeClr val="dk1"/>
                </a:solidFill>
                <a:latin typeface="Montserrat Medium"/>
                <a:ea typeface="Montserrat Medium"/>
                <a:cs typeface="Montserrat Medium"/>
                <a:sym typeface="Montserrat Medium"/>
              </a:rPr>
              <a:t>D</a:t>
            </a:r>
            <a:r>
              <a:rPr lang="en-US" sz="1500">
                <a:solidFill>
                  <a:schemeClr val="dk1"/>
                </a:solidFill>
                <a:latin typeface="Montserrat Medium"/>
                <a:ea typeface="Montserrat Medium"/>
                <a:cs typeface="Montserrat Medium"/>
                <a:sym typeface="Montserrat Medium"/>
              </a:rPr>
              <a:t>R</a:t>
            </a:r>
            <a:r>
              <a:rPr i="0" lang="en-US" sz="1500" u="none" cap="none" strike="noStrike">
                <a:solidFill>
                  <a:schemeClr val="dk1"/>
                </a:solidFill>
                <a:latin typeface="Montserrat Medium"/>
                <a:ea typeface="Montserrat Medium"/>
                <a:cs typeface="Montserrat Medium"/>
                <a:sym typeface="Montserrat Medium"/>
              </a:rPr>
              <a:t>. Varaprasad B K S V L</a:t>
            </a:r>
            <a:endParaRPr i="0" sz="1500" u="none" cap="none" strike="noStrike">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lang="en-US" sz="1500">
                <a:solidFill>
                  <a:schemeClr val="dk1"/>
                </a:solidFill>
                <a:latin typeface="Montserrat Medium"/>
                <a:ea typeface="Montserrat Medium"/>
                <a:cs typeface="Montserrat Medium"/>
                <a:sym typeface="Montserrat Medium"/>
              </a:rPr>
              <a:t>(Prof, Dept. ISE, DCSE)</a:t>
            </a:r>
            <a:endParaRPr sz="1500">
              <a:solidFill>
                <a:schemeClr val="dk1"/>
              </a:solidFill>
              <a:latin typeface="Montserrat Medium"/>
              <a:ea typeface="Montserrat Medium"/>
              <a:cs typeface="Montserrat Medium"/>
              <a:sym typeface="Montserrat Medium"/>
            </a:endParaRPr>
          </a:p>
        </p:txBody>
      </p:sp>
      <p:pic>
        <p:nvPicPr>
          <p:cNvPr id="97" name="Google Shape;97;p1"/>
          <p:cNvPicPr preferRelativeResize="0"/>
          <p:nvPr/>
        </p:nvPicPr>
        <p:blipFill>
          <a:blip r:embed="rId3">
            <a:alphaModFix/>
          </a:blip>
          <a:stretch>
            <a:fillRect/>
          </a:stretch>
        </p:blipFill>
        <p:spPr>
          <a:xfrm>
            <a:off x="465100" y="378475"/>
            <a:ext cx="1331475" cy="1331475"/>
          </a:xfrm>
          <a:prstGeom prst="rect">
            <a:avLst/>
          </a:prstGeom>
          <a:noFill/>
          <a:ln>
            <a:noFill/>
          </a:ln>
        </p:spPr>
      </p:pic>
      <p:sp>
        <p:nvSpPr>
          <p:cNvPr id="98" name="Google Shape;98;p1"/>
          <p:cNvSpPr txBox="1"/>
          <p:nvPr/>
        </p:nvSpPr>
        <p:spPr>
          <a:xfrm>
            <a:off x="2083850" y="378475"/>
            <a:ext cx="6579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a:latin typeface="Montserrat"/>
                <a:ea typeface="Montserrat"/>
                <a:cs typeface="Montserrat"/>
                <a:sym typeface="Montserrat"/>
              </a:rPr>
              <a:t>DAYANANDA SAGAR COLLEGE OF ENGINEERING</a:t>
            </a:r>
            <a:endParaRPr b="1" sz="1900">
              <a:latin typeface="Montserrat"/>
              <a:ea typeface="Montserrat"/>
              <a:cs typeface="Montserrat"/>
              <a:sym typeface="Montserrat"/>
            </a:endParaRPr>
          </a:p>
          <a:p>
            <a:pPr indent="0" lvl="0" marL="0" rtl="0" algn="l">
              <a:spcBef>
                <a:spcPts val="0"/>
              </a:spcBef>
              <a:spcAft>
                <a:spcPts val="0"/>
              </a:spcAft>
              <a:buNone/>
            </a:pPr>
            <a:r>
              <a:rPr lang="en-US">
                <a:latin typeface="Montserrat Medium"/>
                <a:ea typeface="Montserrat Medium"/>
                <a:cs typeface="Montserrat Medium"/>
                <a:sym typeface="Montserrat Medium"/>
              </a:rPr>
              <a:t>Malleshwara Hills, Kumarswamy Layout, Bangalore - 560111</a:t>
            </a:r>
            <a:endParaRPr>
              <a:latin typeface="Montserrat Medium"/>
              <a:ea typeface="Montserrat Medium"/>
              <a:cs typeface="Montserrat Medium"/>
              <a:sym typeface="Montserrat Medium"/>
            </a:endParaRPr>
          </a:p>
          <a:p>
            <a:pPr indent="0" lvl="0" marL="0" rtl="0" algn="l">
              <a:spcBef>
                <a:spcPts val="0"/>
              </a:spcBef>
              <a:spcAft>
                <a:spcPts val="0"/>
              </a:spcAft>
              <a:buNone/>
            </a:pPr>
            <a:r>
              <a:rPr b="1" lang="en-US" sz="1700">
                <a:latin typeface="Montserrat"/>
                <a:ea typeface="Montserrat"/>
                <a:cs typeface="Montserrat"/>
                <a:sym typeface="Montserrat"/>
              </a:rPr>
              <a:t>Department of Information Science and Engineering</a:t>
            </a:r>
            <a:endParaRPr b="1" sz="17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0E5"/>
        </a:solidFill>
      </p:bgPr>
    </p:bg>
    <p:spTree>
      <p:nvGrpSpPr>
        <p:cNvPr id="291" name="Shape 291"/>
        <p:cNvGrpSpPr/>
        <p:nvPr/>
      </p:nvGrpSpPr>
      <p:grpSpPr>
        <a:xfrm>
          <a:off x="0" y="0"/>
          <a:ext cx="0" cy="0"/>
          <a:chOff x="0" y="0"/>
          <a:chExt cx="0" cy="0"/>
        </a:xfrm>
      </p:grpSpPr>
      <p:sp>
        <p:nvSpPr>
          <p:cNvPr id="292" name="Google Shape;292;p10"/>
          <p:cNvSpPr txBox="1"/>
          <p:nvPr/>
        </p:nvSpPr>
        <p:spPr>
          <a:xfrm>
            <a:off x="2272553" y="289112"/>
            <a:ext cx="37719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800">
                <a:solidFill>
                  <a:srgbClr val="102C57"/>
                </a:solidFill>
                <a:latin typeface="Montserrat Medium"/>
                <a:ea typeface="Montserrat Medium"/>
                <a:cs typeface="Montserrat Medium"/>
                <a:sym typeface="Montserrat Medium"/>
              </a:rPr>
              <a:t>Expected Outcomes</a:t>
            </a:r>
            <a:endParaRPr i="0" sz="1800" u="none" cap="none" strike="noStrike">
              <a:solidFill>
                <a:srgbClr val="102C57"/>
              </a:solidFill>
              <a:latin typeface="Montserrat Medium"/>
              <a:ea typeface="Montserrat Medium"/>
              <a:cs typeface="Montserrat Medium"/>
              <a:sym typeface="Montserrat Medium"/>
            </a:endParaRPr>
          </a:p>
        </p:txBody>
      </p:sp>
      <p:sp>
        <p:nvSpPr>
          <p:cNvPr id="293" name="Google Shape;293;p10"/>
          <p:cNvSpPr txBox="1"/>
          <p:nvPr/>
        </p:nvSpPr>
        <p:spPr>
          <a:xfrm>
            <a:off x="493600" y="658452"/>
            <a:ext cx="6750300" cy="4494600"/>
          </a:xfrm>
          <a:prstGeom prst="rect">
            <a:avLst/>
          </a:prstGeom>
          <a:noFill/>
          <a:ln>
            <a:noFill/>
          </a:ln>
        </p:spPr>
        <p:txBody>
          <a:bodyPr anchorCtr="0" anchor="t" bIns="45700" lIns="91425" spcFirstLastPara="1" rIns="91425" wrap="square" tIns="45700">
            <a:spAutoFit/>
          </a:bodyPr>
          <a:lstStyle/>
          <a:p>
            <a:pPr indent="-292100" lvl="0" marL="285750" marR="0" rtl="0" algn="l">
              <a:lnSpc>
                <a:spcPct val="100000"/>
              </a:lnSpc>
              <a:spcBef>
                <a:spcPts val="0"/>
              </a:spcBef>
              <a:spcAft>
                <a:spcPts val="0"/>
              </a:spcAft>
              <a:buClr>
                <a:schemeClr val="dk1"/>
              </a:buClr>
              <a:buSzPts val="1300"/>
              <a:buFont typeface="Montserrat Medium"/>
              <a:buChar char="•"/>
            </a:pPr>
            <a:r>
              <a:rPr i="0" lang="en-US" sz="1300" cap="none" strike="noStrike">
                <a:solidFill>
                  <a:schemeClr val="dk1"/>
                </a:solidFill>
                <a:latin typeface="Montserrat Medium"/>
                <a:ea typeface="Montserrat Medium"/>
                <a:cs typeface="Montserrat Medium"/>
                <a:sym typeface="Montserrat Medium"/>
              </a:rPr>
              <a:t>Engaging in a project focused on solutions for traffic congestion using traffic lights can yield a range of expected outcomes</a:t>
            </a:r>
            <a:r>
              <a:rPr lang="en-US" sz="1300">
                <a:solidFill>
                  <a:schemeClr val="dk1"/>
                </a:solidFill>
                <a:latin typeface="Montserrat Medium"/>
                <a:ea typeface="Montserrat Medium"/>
                <a:cs typeface="Montserrat Medium"/>
                <a:sym typeface="Montserrat Medium"/>
              </a:rPr>
              <a:t>.</a:t>
            </a:r>
            <a:endParaRPr sz="1300">
              <a:solidFill>
                <a:schemeClr val="dk1"/>
              </a:solidFill>
              <a:latin typeface="Montserrat Medium"/>
              <a:ea typeface="Montserrat Medium"/>
              <a:cs typeface="Montserrat Medium"/>
              <a:sym typeface="Montserrat Medium"/>
            </a:endParaRPr>
          </a:p>
          <a:p>
            <a:pPr indent="-209550" lvl="0" marL="285750" marR="0" rtl="0" algn="l">
              <a:lnSpc>
                <a:spcPct val="100000"/>
              </a:lnSpc>
              <a:spcBef>
                <a:spcPts val="0"/>
              </a:spcBef>
              <a:spcAft>
                <a:spcPts val="0"/>
              </a:spcAft>
              <a:buClr>
                <a:srgbClr val="000000"/>
              </a:buClr>
              <a:buSzPts val="1200"/>
              <a:buFont typeface="Arial"/>
              <a:buNone/>
            </a:pPr>
            <a:r>
              <a:t/>
            </a:r>
            <a:endParaRPr i="0" sz="1300" cap="none" strike="noStrike">
              <a:solidFill>
                <a:schemeClr val="dk1"/>
              </a:solidFill>
              <a:latin typeface="Montserrat Medium"/>
              <a:ea typeface="Montserrat Medium"/>
              <a:cs typeface="Montserrat Medium"/>
              <a:sym typeface="Montserrat Medium"/>
            </a:endParaRPr>
          </a:p>
          <a:p>
            <a:pPr indent="-292100" lvl="0" marL="285750" marR="0" rtl="0" algn="l">
              <a:lnSpc>
                <a:spcPct val="100000"/>
              </a:lnSpc>
              <a:spcBef>
                <a:spcPts val="0"/>
              </a:spcBef>
              <a:spcAft>
                <a:spcPts val="0"/>
              </a:spcAft>
              <a:buClr>
                <a:schemeClr val="dk1"/>
              </a:buClr>
              <a:buSzPts val="1300"/>
              <a:buFont typeface="Arial"/>
              <a:buChar char="•"/>
            </a:pPr>
            <a:r>
              <a:rPr i="0" lang="en-US" sz="1300" cap="none" strike="noStrike">
                <a:solidFill>
                  <a:schemeClr val="dk1"/>
                </a:solidFill>
                <a:latin typeface="Montserrat Medium"/>
                <a:ea typeface="Montserrat Medium"/>
                <a:cs typeface="Montserrat Medium"/>
                <a:sym typeface="Montserrat Medium"/>
              </a:rPr>
              <a:t>Improved Traffic Flow: Implementation of optimized traffic light strategies can lead to smoother traffic flow, reduced stop-and-go patterns, and decreased congestion at intersections.</a:t>
            </a:r>
            <a:endParaRPr sz="1300">
              <a:solidFill>
                <a:schemeClr val="dk1"/>
              </a:solidFill>
              <a:latin typeface="Montserrat Medium"/>
              <a:ea typeface="Montserrat Medium"/>
              <a:cs typeface="Montserrat Medium"/>
              <a:sym typeface="Montserrat Medium"/>
            </a:endParaRPr>
          </a:p>
          <a:p>
            <a:pPr indent="-209550" lvl="0" marL="285750" marR="0" rtl="0" algn="l">
              <a:lnSpc>
                <a:spcPct val="100000"/>
              </a:lnSpc>
              <a:spcBef>
                <a:spcPts val="0"/>
              </a:spcBef>
              <a:spcAft>
                <a:spcPts val="0"/>
              </a:spcAft>
              <a:buClr>
                <a:srgbClr val="000000"/>
              </a:buClr>
              <a:buSzPts val="1200"/>
              <a:buFont typeface="Arial"/>
              <a:buNone/>
            </a:pPr>
            <a:r>
              <a:t/>
            </a:r>
            <a:endParaRPr i="0" sz="1300" cap="none" strike="noStrike">
              <a:solidFill>
                <a:schemeClr val="dk1"/>
              </a:solidFill>
              <a:latin typeface="Montserrat Medium"/>
              <a:ea typeface="Montserrat Medium"/>
              <a:cs typeface="Montserrat Medium"/>
              <a:sym typeface="Montserrat Medium"/>
            </a:endParaRPr>
          </a:p>
          <a:p>
            <a:pPr indent="-292100" lvl="0" marL="285750" marR="0" rtl="0" algn="l">
              <a:lnSpc>
                <a:spcPct val="100000"/>
              </a:lnSpc>
              <a:spcBef>
                <a:spcPts val="0"/>
              </a:spcBef>
              <a:spcAft>
                <a:spcPts val="0"/>
              </a:spcAft>
              <a:buClr>
                <a:schemeClr val="dk1"/>
              </a:buClr>
              <a:buSzPts val="1300"/>
              <a:buFont typeface="Arial"/>
              <a:buChar char="•"/>
            </a:pPr>
            <a:r>
              <a:rPr i="0" lang="en-US" sz="1300" cap="none" strike="noStrike">
                <a:solidFill>
                  <a:schemeClr val="dk1"/>
                </a:solidFill>
                <a:latin typeface="Montserrat Medium"/>
                <a:ea typeface="Montserrat Medium"/>
                <a:cs typeface="Montserrat Medium"/>
                <a:sym typeface="Montserrat Medium"/>
              </a:rPr>
              <a:t>Reduced Travel Time: By minimizing waiting times at traffic lights, commuters experience reduced travel time, leading to enhanced efficiency in daily transportation.</a:t>
            </a:r>
            <a:endParaRPr sz="1300">
              <a:solidFill>
                <a:schemeClr val="dk1"/>
              </a:solidFill>
              <a:latin typeface="Montserrat Medium"/>
              <a:ea typeface="Montserrat Medium"/>
              <a:cs typeface="Montserrat Medium"/>
              <a:sym typeface="Montserrat Medium"/>
            </a:endParaRPr>
          </a:p>
          <a:p>
            <a:pPr indent="-209550" lvl="0" marL="285750" marR="0" rtl="0" algn="l">
              <a:lnSpc>
                <a:spcPct val="100000"/>
              </a:lnSpc>
              <a:spcBef>
                <a:spcPts val="0"/>
              </a:spcBef>
              <a:spcAft>
                <a:spcPts val="0"/>
              </a:spcAft>
              <a:buClr>
                <a:srgbClr val="000000"/>
              </a:buClr>
              <a:buSzPts val="1200"/>
              <a:buFont typeface="Arial"/>
              <a:buNone/>
            </a:pPr>
            <a:r>
              <a:t/>
            </a:r>
            <a:endParaRPr i="0" sz="1300" cap="none" strike="noStrike">
              <a:solidFill>
                <a:schemeClr val="dk1"/>
              </a:solidFill>
              <a:latin typeface="Montserrat Medium"/>
              <a:ea typeface="Montserrat Medium"/>
              <a:cs typeface="Montserrat Medium"/>
              <a:sym typeface="Montserrat Medium"/>
            </a:endParaRPr>
          </a:p>
          <a:p>
            <a:pPr indent="-292100" lvl="0" marL="285750" marR="0" rtl="0" algn="l">
              <a:lnSpc>
                <a:spcPct val="100000"/>
              </a:lnSpc>
              <a:spcBef>
                <a:spcPts val="0"/>
              </a:spcBef>
              <a:spcAft>
                <a:spcPts val="0"/>
              </a:spcAft>
              <a:buClr>
                <a:schemeClr val="dk1"/>
              </a:buClr>
              <a:buSzPts val="1300"/>
              <a:buFont typeface="Arial"/>
              <a:buChar char="•"/>
            </a:pPr>
            <a:r>
              <a:rPr i="0" lang="en-US" sz="1300" cap="none" strike="noStrike">
                <a:solidFill>
                  <a:schemeClr val="dk1"/>
                </a:solidFill>
                <a:latin typeface="Montserrat Medium"/>
                <a:ea typeface="Montserrat Medium"/>
                <a:cs typeface="Montserrat Medium"/>
                <a:sym typeface="Montserrat Medium"/>
              </a:rPr>
              <a:t>Enhanced Safety: Well-coordinated traffic lights contribute to safer road conditions by reducing abrupt stops and minimizing the risk of collisions at intersections.</a:t>
            </a:r>
            <a:endParaRPr sz="1300">
              <a:solidFill>
                <a:schemeClr val="dk1"/>
              </a:solidFill>
              <a:latin typeface="Montserrat Medium"/>
              <a:ea typeface="Montserrat Medium"/>
              <a:cs typeface="Montserrat Medium"/>
              <a:sym typeface="Montserrat Medium"/>
            </a:endParaRPr>
          </a:p>
          <a:p>
            <a:pPr indent="-209550" lvl="0" marL="285750" marR="0" rtl="0" algn="l">
              <a:lnSpc>
                <a:spcPct val="100000"/>
              </a:lnSpc>
              <a:spcBef>
                <a:spcPts val="0"/>
              </a:spcBef>
              <a:spcAft>
                <a:spcPts val="0"/>
              </a:spcAft>
              <a:buClr>
                <a:srgbClr val="000000"/>
              </a:buClr>
              <a:buSzPts val="1200"/>
              <a:buFont typeface="Arial"/>
              <a:buNone/>
            </a:pPr>
            <a:r>
              <a:t/>
            </a:r>
            <a:endParaRPr i="0" sz="1300" cap="none" strike="noStrike">
              <a:solidFill>
                <a:schemeClr val="dk1"/>
              </a:solidFill>
              <a:latin typeface="Montserrat Medium"/>
              <a:ea typeface="Montserrat Medium"/>
              <a:cs typeface="Montserrat Medium"/>
              <a:sym typeface="Montserrat Medium"/>
            </a:endParaRPr>
          </a:p>
          <a:p>
            <a:pPr indent="-292100" lvl="0" marL="285750" marR="0" rtl="0" algn="l">
              <a:lnSpc>
                <a:spcPct val="100000"/>
              </a:lnSpc>
              <a:spcBef>
                <a:spcPts val="0"/>
              </a:spcBef>
              <a:spcAft>
                <a:spcPts val="0"/>
              </a:spcAft>
              <a:buClr>
                <a:schemeClr val="dk1"/>
              </a:buClr>
              <a:buSzPts val="1300"/>
              <a:buFont typeface="Arial"/>
              <a:buChar char="•"/>
            </a:pPr>
            <a:r>
              <a:rPr i="0" lang="en-US" sz="1300" cap="none" strike="noStrike">
                <a:solidFill>
                  <a:schemeClr val="dk1"/>
                </a:solidFill>
                <a:latin typeface="Montserrat Medium"/>
                <a:ea typeface="Montserrat Medium"/>
                <a:cs typeface="Montserrat Medium"/>
                <a:sym typeface="Montserrat Medium"/>
              </a:rPr>
              <a:t>Technological Innovation: Implementing adaptive traffic signal control and intelligent transportation systems showcases the practical application of cutting-edge technologies.</a:t>
            </a:r>
            <a:endParaRPr sz="1300">
              <a:solidFill>
                <a:schemeClr val="dk1"/>
              </a:solidFill>
              <a:latin typeface="Montserrat Medium"/>
              <a:ea typeface="Montserrat Medium"/>
              <a:cs typeface="Montserrat Medium"/>
              <a:sym typeface="Montserrat Medium"/>
            </a:endParaRPr>
          </a:p>
          <a:p>
            <a:pPr indent="-209550" lvl="0" marL="285750" marR="0" rtl="0" algn="l">
              <a:lnSpc>
                <a:spcPct val="100000"/>
              </a:lnSpc>
              <a:spcBef>
                <a:spcPts val="0"/>
              </a:spcBef>
              <a:spcAft>
                <a:spcPts val="0"/>
              </a:spcAft>
              <a:buClr>
                <a:srgbClr val="000000"/>
              </a:buClr>
              <a:buSzPts val="1200"/>
              <a:buFont typeface="Arial"/>
              <a:buNone/>
            </a:pPr>
            <a:r>
              <a:t/>
            </a:r>
            <a:endParaRPr i="0" sz="1300" cap="none" strike="noStrike">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i="0" lang="en-US" sz="1300" cap="none" strike="noStrike">
                <a:solidFill>
                  <a:schemeClr val="dk1"/>
                </a:solidFill>
                <a:latin typeface="Montserrat Medium"/>
                <a:ea typeface="Montserrat Medium"/>
                <a:cs typeface="Montserrat Medium"/>
                <a:sym typeface="Montserrat Medium"/>
              </a:rPr>
              <a:t>In summary, the expected outcomes of a solutions-focused traffic light project encompass improved traffic conditions, economic savings, environmental benefits, and positive impacts on urban mobility and quality of life.</a:t>
            </a:r>
            <a:endParaRPr i="0" sz="1300" cap="none" strike="noStrike">
              <a:solidFill>
                <a:schemeClr val="dk1"/>
              </a:solidFill>
              <a:latin typeface="Montserrat Medium"/>
              <a:ea typeface="Montserrat Medium"/>
              <a:cs typeface="Montserrat Medium"/>
              <a:sym typeface="Montserrat Medium"/>
            </a:endParaRPr>
          </a:p>
        </p:txBody>
      </p:sp>
      <p:grpSp>
        <p:nvGrpSpPr>
          <p:cNvPr id="294" name="Google Shape;294;p10"/>
          <p:cNvGrpSpPr/>
          <p:nvPr/>
        </p:nvGrpSpPr>
        <p:grpSpPr>
          <a:xfrm>
            <a:off x="7847793" y="2134082"/>
            <a:ext cx="984215" cy="3009416"/>
            <a:chOff x="4072243" y="2134082"/>
            <a:chExt cx="984215" cy="3009416"/>
          </a:xfrm>
        </p:grpSpPr>
        <p:grpSp>
          <p:nvGrpSpPr>
            <p:cNvPr id="295" name="Google Shape;295;p10"/>
            <p:cNvGrpSpPr/>
            <p:nvPr/>
          </p:nvGrpSpPr>
          <p:grpSpPr>
            <a:xfrm>
              <a:off x="4072243" y="2134082"/>
              <a:ext cx="984215" cy="3009416"/>
              <a:chOff x="4072243" y="2134082"/>
              <a:chExt cx="984215" cy="3009416"/>
            </a:xfrm>
          </p:grpSpPr>
          <p:sp>
            <p:nvSpPr>
              <p:cNvPr id="296" name="Google Shape;296;p10"/>
              <p:cNvSpPr/>
              <p:nvPr/>
            </p:nvSpPr>
            <p:spPr>
              <a:xfrm>
                <a:off x="4324815" y="2134082"/>
                <a:ext cx="497621" cy="1262071"/>
              </a:xfrm>
              <a:custGeom>
                <a:rect b="b" l="l" r="r" t="t"/>
                <a:pathLst>
                  <a:path extrusionOk="0" h="16460" w="6490">
                    <a:moveTo>
                      <a:pt x="0" y="1"/>
                    </a:moveTo>
                    <a:lnTo>
                      <a:pt x="472" y="16459"/>
                    </a:lnTo>
                    <a:lnTo>
                      <a:pt x="6489" y="16174"/>
                    </a:lnTo>
                    <a:lnTo>
                      <a:pt x="6204"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0"/>
              <p:cNvSpPr/>
              <p:nvPr/>
            </p:nvSpPr>
            <p:spPr>
              <a:xfrm>
                <a:off x="4072243" y="2235141"/>
                <a:ext cx="331773" cy="230715"/>
              </a:xfrm>
              <a:custGeom>
                <a:rect b="b" l="l" r="r" t="t"/>
                <a:pathLst>
                  <a:path extrusionOk="0" h="3009" w="4327">
                    <a:moveTo>
                      <a:pt x="0" y="0"/>
                    </a:moveTo>
                    <a:lnTo>
                      <a:pt x="286" y="2723"/>
                    </a:lnTo>
                    <a:lnTo>
                      <a:pt x="4326" y="3009"/>
                    </a:lnTo>
                    <a:lnTo>
                      <a:pt x="4140" y="99"/>
                    </a:lnTo>
                    <a:lnTo>
                      <a:pt x="0"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0"/>
              <p:cNvSpPr/>
              <p:nvPr/>
            </p:nvSpPr>
            <p:spPr>
              <a:xfrm>
                <a:off x="4108434" y="2617371"/>
                <a:ext cx="339364" cy="252644"/>
              </a:xfrm>
              <a:custGeom>
                <a:rect b="b" l="l" r="r" t="t"/>
                <a:pathLst>
                  <a:path extrusionOk="0" h="3295" w="4426">
                    <a:moveTo>
                      <a:pt x="3481" y="0"/>
                    </a:moveTo>
                    <a:lnTo>
                      <a:pt x="0" y="286"/>
                    </a:lnTo>
                    <a:lnTo>
                      <a:pt x="374" y="3107"/>
                    </a:lnTo>
                    <a:lnTo>
                      <a:pt x="4425" y="3294"/>
                    </a:lnTo>
                    <a:lnTo>
                      <a:pt x="3481"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0"/>
              <p:cNvSpPr/>
              <p:nvPr/>
            </p:nvSpPr>
            <p:spPr>
              <a:xfrm>
                <a:off x="4151373" y="2999525"/>
                <a:ext cx="260235" cy="266982"/>
              </a:xfrm>
              <a:custGeom>
                <a:rect b="b" l="l" r="r" t="t"/>
                <a:pathLst>
                  <a:path extrusionOk="0" h="3482" w="3394">
                    <a:moveTo>
                      <a:pt x="3108" y="1"/>
                    </a:moveTo>
                    <a:lnTo>
                      <a:pt x="0" y="660"/>
                    </a:lnTo>
                    <a:lnTo>
                      <a:pt x="0" y="3196"/>
                    </a:lnTo>
                    <a:lnTo>
                      <a:pt x="3393" y="3482"/>
                    </a:lnTo>
                    <a:lnTo>
                      <a:pt x="3108"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0"/>
              <p:cNvSpPr/>
              <p:nvPr/>
            </p:nvSpPr>
            <p:spPr>
              <a:xfrm>
                <a:off x="4771840" y="3013863"/>
                <a:ext cx="277027" cy="238306"/>
              </a:xfrm>
              <a:custGeom>
                <a:rect b="b" l="l" r="r" t="t"/>
                <a:pathLst>
                  <a:path extrusionOk="0" h="3108" w="3613">
                    <a:moveTo>
                      <a:pt x="0" y="1"/>
                    </a:moveTo>
                    <a:lnTo>
                      <a:pt x="88" y="3009"/>
                    </a:lnTo>
                    <a:lnTo>
                      <a:pt x="3613" y="3108"/>
                    </a:lnTo>
                    <a:lnTo>
                      <a:pt x="3481" y="561"/>
                    </a:lnTo>
                    <a:lnTo>
                      <a:pt x="0"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
              <p:cNvSpPr/>
              <p:nvPr/>
            </p:nvSpPr>
            <p:spPr>
              <a:xfrm>
                <a:off x="4735649" y="2639224"/>
                <a:ext cx="309844" cy="245053"/>
              </a:xfrm>
              <a:custGeom>
                <a:rect b="b" l="l" r="r" t="t"/>
                <a:pathLst>
                  <a:path extrusionOk="0" h="3196" w="4041">
                    <a:moveTo>
                      <a:pt x="0" y="1"/>
                    </a:moveTo>
                    <a:lnTo>
                      <a:pt x="99" y="3196"/>
                    </a:lnTo>
                    <a:lnTo>
                      <a:pt x="4041" y="3196"/>
                    </a:lnTo>
                    <a:lnTo>
                      <a:pt x="3854" y="659"/>
                    </a:lnTo>
                    <a:lnTo>
                      <a:pt x="0"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0"/>
              <p:cNvSpPr/>
              <p:nvPr/>
            </p:nvSpPr>
            <p:spPr>
              <a:xfrm>
                <a:off x="4749911" y="2213211"/>
                <a:ext cx="306547" cy="260235"/>
              </a:xfrm>
              <a:custGeom>
                <a:rect b="b" l="l" r="r" t="t"/>
                <a:pathLst>
                  <a:path extrusionOk="0" h="3394" w="3998">
                    <a:moveTo>
                      <a:pt x="286" y="1"/>
                    </a:moveTo>
                    <a:lnTo>
                      <a:pt x="1" y="3394"/>
                    </a:lnTo>
                    <a:lnTo>
                      <a:pt x="3998" y="3295"/>
                    </a:lnTo>
                    <a:lnTo>
                      <a:pt x="3811" y="758"/>
                    </a:lnTo>
                    <a:lnTo>
                      <a:pt x="286"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0"/>
              <p:cNvSpPr/>
              <p:nvPr/>
            </p:nvSpPr>
            <p:spPr>
              <a:xfrm>
                <a:off x="4573550" y="2617375"/>
                <a:ext cx="72551" cy="2526122"/>
              </a:xfrm>
              <a:custGeom>
                <a:rect b="b" l="l" r="r" t="t"/>
                <a:pathLst>
                  <a:path extrusionOk="0" h="3767" w="946">
                    <a:moveTo>
                      <a:pt x="1" y="0"/>
                    </a:moveTo>
                    <a:lnTo>
                      <a:pt x="1" y="3766"/>
                    </a:lnTo>
                    <a:lnTo>
                      <a:pt x="945" y="3766"/>
                    </a:lnTo>
                    <a:lnTo>
                      <a:pt x="846"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10"/>
            <p:cNvGrpSpPr/>
            <p:nvPr/>
          </p:nvGrpSpPr>
          <p:grpSpPr>
            <a:xfrm>
              <a:off x="4456725" y="2644800"/>
              <a:ext cx="251325" cy="260100"/>
              <a:chOff x="4456725" y="2644800"/>
              <a:chExt cx="251325" cy="260100"/>
            </a:xfrm>
          </p:grpSpPr>
          <p:sp>
            <p:nvSpPr>
              <p:cNvPr id="305" name="Google Shape;305;p10"/>
              <p:cNvSpPr/>
              <p:nvPr/>
            </p:nvSpPr>
            <p:spPr>
              <a:xfrm>
                <a:off x="4456725" y="2644800"/>
                <a:ext cx="251325" cy="260100"/>
              </a:xfrm>
              <a:custGeom>
                <a:rect b="b" l="l" r="r" t="t"/>
                <a:pathLst>
                  <a:path extrusionOk="0" h="10404" w="10053">
                    <a:moveTo>
                      <a:pt x="0" y="468"/>
                    </a:moveTo>
                    <a:lnTo>
                      <a:pt x="10053" y="0"/>
                    </a:lnTo>
                    <a:lnTo>
                      <a:pt x="10053" y="10404"/>
                    </a:lnTo>
                    <a:lnTo>
                      <a:pt x="234" y="9703"/>
                    </a:lnTo>
                    <a:close/>
                  </a:path>
                </a:pathLst>
              </a:custGeom>
              <a:solidFill>
                <a:srgbClr val="FFCE56"/>
              </a:solidFill>
              <a:ln>
                <a:noFill/>
              </a:ln>
            </p:spPr>
          </p:sp>
          <p:sp>
            <p:nvSpPr>
              <p:cNvPr id="306" name="Google Shape;306;p10"/>
              <p:cNvSpPr/>
              <p:nvPr/>
            </p:nvSpPr>
            <p:spPr>
              <a:xfrm>
                <a:off x="4546725" y="2659425"/>
                <a:ext cx="139000" cy="157825"/>
              </a:xfrm>
              <a:custGeom>
                <a:rect b="b" l="l" r="r" t="t"/>
                <a:pathLst>
                  <a:path extrusionOk="0" h="6313" w="5560">
                    <a:moveTo>
                      <a:pt x="0" y="186"/>
                    </a:moveTo>
                    <a:lnTo>
                      <a:pt x="5560" y="0"/>
                    </a:lnTo>
                    <a:lnTo>
                      <a:pt x="5326" y="6313"/>
                    </a:lnTo>
                    <a:close/>
                  </a:path>
                </a:pathLst>
              </a:custGeom>
              <a:solidFill>
                <a:srgbClr val="FFEAB5"/>
              </a:solidFill>
              <a:ln>
                <a:noFill/>
              </a:ln>
            </p:spPr>
          </p:sp>
        </p:grpSp>
        <p:grpSp>
          <p:nvGrpSpPr>
            <p:cNvPr id="307" name="Google Shape;307;p10"/>
            <p:cNvGrpSpPr/>
            <p:nvPr/>
          </p:nvGrpSpPr>
          <p:grpSpPr>
            <a:xfrm>
              <a:off x="4438450" y="2222500"/>
              <a:ext cx="277025" cy="277025"/>
              <a:chOff x="4206125" y="2238525"/>
              <a:chExt cx="277025" cy="277025"/>
            </a:xfrm>
          </p:grpSpPr>
          <p:sp>
            <p:nvSpPr>
              <p:cNvPr id="308" name="Google Shape;308;p10"/>
              <p:cNvSpPr/>
              <p:nvPr/>
            </p:nvSpPr>
            <p:spPr>
              <a:xfrm>
                <a:off x="4206125" y="2238525"/>
                <a:ext cx="277025" cy="277025"/>
              </a:xfrm>
              <a:custGeom>
                <a:rect b="b" l="l" r="r" t="t"/>
                <a:pathLst>
                  <a:path extrusionOk="0" h="11081" w="11081">
                    <a:moveTo>
                      <a:pt x="9403" y="470"/>
                    </a:moveTo>
                    <a:lnTo>
                      <a:pt x="750" y="0"/>
                    </a:lnTo>
                    <a:lnTo>
                      <a:pt x="0" y="11081"/>
                    </a:lnTo>
                    <a:lnTo>
                      <a:pt x="11081" y="10331"/>
                    </a:lnTo>
                    <a:close/>
                  </a:path>
                </a:pathLst>
              </a:custGeom>
              <a:solidFill>
                <a:srgbClr val="E66353"/>
              </a:solidFill>
              <a:ln>
                <a:noFill/>
              </a:ln>
            </p:spPr>
          </p:sp>
          <p:sp>
            <p:nvSpPr>
              <p:cNvPr id="309" name="Google Shape;309;p10"/>
              <p:cNvSpPr/>
              <p:nvPr/>
            </p:nvSpPr>
            <p:spPr>
              <a:xfrm>
                <a:off x="4291600" y="2256125"/>
                <a:ext cx="153600" cy="157725"/>
              </a:xfrm>
              <a:custGeom>
                <a:rect b="b" l="l" r="r" t="t"/>
                <a:pathLst>
                  <a:path extrusionOk="0" h="6309" w="6144">
                    <a:moveTo>
                      <a:pt x="0" y="0"/>
                    </a:moveTo>
                    <a:lnTo>
                      <a:pt x="5412" y="0"/>
                    </a:lnTo>
                    <a:lnTo>
                      <a:pt x="6144" y="6309"/>
                    </a:lnTo>
                    <a:close/>
                  </a:path>
                </a:pathLst>
              </a:custGeom>
              <a:solidFill>
                <a:srgbClr val="F0A198"/>
              </a:solidFill>
              <a:ln>
                <a:noFill/>
              </a:ln>
            </p:spPr>
          </p:sp>
        </p:grpSp>
        <p:sp>
          <p:nvSpPr>
            <p:cNvPr id="310" name="Google Shape;310;p10"/>
            <p:cNvSpPr/>
            <p:nvPr/>
          </p:nvSpPr>
          <p:spPr>
            <a:xfrm>
              <a:off x="4471350" y="3039350"/>
              <a:ext cx="242550" cy="236700"/>
            </a:xfrm>
            <a:custGeom>
              <a:rect b="b" l="l" r="r" t="t"/>
              <a:pathLst>
                <a:path extrusionOk="0" h="9468" w="9702">
                  <a:moveTo>
                    <a:pt x="350" y="0"/>
                  </a:moveTo>
                  <a:lnTo>
                    <a:pt x="9702" y="117"/>
                  </a:lnTo>
                  <a:lnTo>
                    <a:pt x="9702" y="9235"/>
                  </a:lnTo>
                  <a:lnTo>
                    <a:pt x="0" y="9468"/>
                  </a:lnTo>
                  <a:close/>
                </a:path>
              </a:pathLst>
            </a:custGeom>
            <a:solidFill>
              <a:srgbClr val="A9BA5A"/>
            </a:solidFill>
            <a:ln>
              <a:noFill/>
            </a:ln>
          </p:spPr>
        </p:sp>
        <p:sp>
          <p:nvSpPr>
            <p:cNvPr id="311" name="Google Shape;311;p10"/>
            <p:cNvSpPr/>
            <p:nvPr/>
          </p:nvSpPr>
          <p:spPr>
            <a:xfrm>
              <a:off x="4571963" y="3050175"/>
              <a:ext cx="136075" cy="153175"/>
            </a:xfrm>
            <a:custGeom>
              <a:rect b="b" l="l" r="r" t="t"/>
              <a:pathLst>
                <a:path extrusionOk="0" h="6127" w="5443">
                  <a:moveTo>
                    <a:pt x="0" y="0"/>
                  </a:moveTo>
                  <a:lnTo>
                    <a:pt x="5443" y="633"/>
                  </a:lnTo>
                  <a:lnTo>
                    <a:pt x="5326" y="6127"/>
                  </a:lnTo>
                  <a:close/>
                </a:path>
              </a:pathLst>
            </a:custGeom>
            <a:solidFill>
              <a:srgbClr val="CBD69C"/>
            </a:solidFill>
            <a:ln>
              <a:noFill/>
            </a:ln>
          </p:spPr>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0E5"/>
        </a:solidFill>
      </p:bgPr>
    </p:bg>
    <p:spTree>
      <p:nvGrpSpPr>
        <p:cNvPr id="315" name="Shape 315"/>
        <p:cNvGrpSpPr/>
        <p:nvPr/>
      </p:nvGrpSpPr>
      <p:grpSpPr>
        <a:xfrm>
          <a:off x="0" y="0"/>
          <a:ext cx="0" cy="0"/>
          <a:chOff x="0" y="0"/>
          <a:chExt cx="0" cy="0"/>
        </a:xfrm>
      </p:grpSpPr>
      <p:sp>
        <p:nvSpPr>
          <p:cNvPr id="316" name="Google Shape;316;p11"/>
          <p:cNvSpPr txBox="1"/>
          <p:nvPr/>
        </p:nvSpPr>
        <p:spPr>
          <a:xfrm>
            <a:off x="2494429" y="198747"/>
            <a:ext cx="3334800" cy="384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US" sz="1900" u="none" cap="none" strike="noStrike">
                <a:solidFill>
                  <a:srgbClr val="102C57"/>
                </a:solidFill>
                <a:latin typeface="Montserrat Medium"/>
                <a:ea typeface="Montserrat Medium"/>
                <a:cs typeface="Montserrat Medium"/>
                <a:sym typeface="Montserrat Medium"/>
              </a:rPr>
              <a:t>C</a:t>
            </a:r>
            <a:r>
              <a:rPr lang="en-US" sz="1900">
                <a:solidFill>
                  <a:srgbClr val="102C57"/>
                </a:solidFill>
                <a:latin typeface="Montserrat Medium"/>
                <a:ea typeface="Montserrat Medium"/>
                <a:cs typeface="Montserrat Medium"/>
                <a:sym typeface="Montserrat Medium"/>
              </a:rPr>
              <a:t>onclusion</a:t>
            </a:r>
            <a:endParaRPr i="0" sz="1900" u="none" cap="none" strike="noStrike">
              <a:solidFill>
                <a:srgbClr val="102C57"/>
              </a:solidFill>
              <a:latin typeface="Montserrat Medium"/>
              <a:ea typeface="Montserrat Medium"/>
              <a:cs typeface="Montserrat Medium"/>
              <a:sym typeface="Montserrat Medium"/>
            </a:endParaRPr>
          </a:p>
        </p:txBody>
      </p:sp>
      <p:sp>
        <p:nvSpPr>
          <p:cNvPr id="317" name="Google Shape;317;p11"/>
          <p:cNvSpPr txBox="1"/>
          <p:nvPr/>
        </p:nvSpPr>
        <p:spPr>
          <a:xfrm>
            <a:off x="284707" y="691453"/>
            <a:ext cx="61584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600" u="none" cap="none" strike="noStrike">
                <a:solidFill>
                  <a:schemeClr val="dk1"/>
                </a:solidFill>
                <a:latin typeface="Montserrat Medium"/>
                <a:ea typeface="Montserrat Medium"/>
                <a:cs typeface="Montserrat Medium"/>
                <a:sym typeface="Montserrat Medium"/>
              </a:rPr>
              <a:t>The proposed system sets the green signal time adaptively according to the traffic density at the signal and ensures that the direction with more traffic is allotted a green signal for longer duration of time as compared to the direction with lesser traffic. This will lower the unwanted delays, and delays, and reduce congestion and waiting time which in turn will reduce the fuel consumption and pollution.</a:t>
            </a:r>
            <a:endParaRPr sz="16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i="0" sz="1600" u="none" cap="none" strike="noStrike">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i="0" lang="en-US" sz="1600" u="none" cap="none" strike="noStrike">
                <a:solidFill>
                  <a:schemeClr val="dk1"/>
                </a:solidFill>
                <a:latin typeface="Montserrat Medium"/>
                <a:ea typeface="Montserrat Medium"/>
                <a:cs typeface="Montserrat Medium"/>
                <a:sym typeface="Montserrat Medium"/>
              </a:rPr>
              <a:t>According to simulation results, the system shows about 23% improvement over the current system in terms of the number of vehicles crossing the intersection, which is a significant improvement. This system can thus be integrated with the CCTV cameras in major cities in order to facilitate better management traffic.</a:t>
            </a:r>
            <a:endParaRPr i="0" sz="1600" u="none" cap="none" strike="noStrike">
              <a:solidFill>
                <a:schemeClr val="dk1"/>
              </a:solidFill>
              <a:latin typeface="Montserrat Medium"/>
              <a:ea typeface="Montserrat Medium"/>
              <a:cs typeface="Montserrat Medium"/>
              <a:sym typeface="Montserrat Medium"/>
            </a:endParaRPr>
          </a:p>
        </p:txBody>
      </p:sp>
      <p:grpSp>
        <p:nvGrpSpPr>
          <p:cNvPr id="318" name="Google Shape;318;p11"/>
          <p:cNvGrpSpPr/>
          <p:nvPr/>
        </p:nvGrpSpPr>
        <p:grpSpPr>
          <a:xfrm>
            <a:off x="7173289" y="-12"/>
            <a:ext cx="1544922" cy="2950172"/>
            <a:chOff x="3962825" y="1860389"/>
            <a:chExt cx="984215" cy="1566075"/>
          </a:xfrm>
        </p:grpSpPr>
        <p:sp>
          <p:nvSpPr>
            <p:cNvPr id="319" name="Google Shape;319;p11"/>
            <p:cNvSpPr/>
            <p:nvPr/>
          </p:nvSpPr>
          <p:spPr>
            <a:xfrm>
              <a:off x="4215398" y="2164394"/>
              <a:ext cx="497621" cy="1262071"/>
            </a:xfrm>
            <a:custGeom>
              <a:rect b="b" l="l" r="r" t="t"/>
              <a:pathLst>
                <a:path extrusionOk="0" h="16460" w="6490">
                  <a:moveTo>
                    <a:pt x="0" y="1"/>
                  </a:moveTo>
                  <a:lnTo>
                    <a:pt x="472" y="16459"/>
                  </a:lnTo>
                  <a:lnTo>
                    <a:pt x="6489" y="16174"/>
                  </a:lnTo>
                  <a:lnTo>
                    <a:pt x="6204"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3962825" y="2265453"/>
              <a:ext cx="331773" cy="230715"/>
            </a:xfrm>
            <a:custGeom>
              <a:rect b="b" l="l" r="r" t="t"/>
              <a:pathLst>
                <a:path extrusionOk="0" h="3009" w="4327">
                  <a:moveTo>
                    <a:pt x="0" y="0"/>
                  </a:moveTo>
                  <a:lnTo>
                    <a:pt x="286" y="2723"/>
                  </a:lnTo>
                  <a:lnTo>
                    <a:pt x="4326" y="3009"/>
                  </a:lnTo>
                  <a:lnTo>
                    <a:pt x="4140" y="99"/>
                  </a:lnTo>
                  <a:lnTo>
                    <a:pt x="0"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3999016" y="2647683"/>
              <a:ext cx="339364" cy="252644"/>
            </a:xfrm>
            <a:custGeom>
              <a:rect b="b" l="l" r="r" t="t"/>
              <a:pathLst>
                <a:path extrusionOk="0" h="3295" w="4426">
                  <a:moveTo>
                    <a:pt x="3481" y="0"/>
                  </a:moveTo>
                  <a:lnTo>
                    <a:pt x="0" y="286"/>
                  </a:lnTo>
                  <a:lnTo>
                    <a:pt x="374" y="3107"/>
                  </a:lnTo>
                  <a:lnTo>
                    <a:pt x="4425" y="3294"/>
                  </a:lnTo>
                  <a:lnTo>
                    <a:pt x="3481"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4041955" y="3029837"/>
              <a:ext cx="260235" cy="266982"/>
            </a:xfrm>
            <a:custGeom>
              <a:rect b="b" l="l" r="r" t="t"/>
              <a:pathLst>
                <a:path extrusionOk="0" h="3482" w="3394">
                  <a:moveTo>
                    <a:pt x="3108" y="1"/>
                  </a:moveTo>
                  <a:lnTo>
                    <a:pt x="0" y="660"/>
                  </a:lnTo>
                  <a:lnTo>
                    <a:pt x="0" y="3196"/>
                  </a:lnTo>
                  <a:lnTo>
                    <a:pt x="3393" y="3482"/>
                  </a:lnTo>
                  <a:lnTo>
                    <a:pt x="3108"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4662422" y="3044175"/>
              <a:ext cx="277027" cy="238306"/>
            </a:xfrm>
            <a:custGeom>
              <a:rect b="b" l="l" r="r" t="t"/>
              <a:pathLst>
                <a:path extrusionOk="0" h="3108" w="3613">
                  <a:moveTo>
                    <a:pt x="0" y="1"/>
                  </a:moveTo>
                  <a:lnTo>
                    <a:pt x="88" y="3009"/>
                  </a:lnTo>
                  <a:lnTo>
                    <a:pt x="3613" y="3108"/>
                  </a:lnTo>
                  <a:lnTo>
                    <a:pt x="3481" y="561"/>
                  </a:lnTo>
                  <a:lnTo>
                    <a:pt x="0"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4626231" y="2669536"/>
              <a:ext cx="309844" cy="245053"/>
            </a:xfrm>
            <a:custGeom>
              <a:rect b="b" l="l" r="r" t="t"/>
              <a:pathLst>
                <a:path extrusionOk="0" h="3196" w="4041">
                  <a:moveTo>
                    <a:pt x="0" y="1"/>
                  </a:moveTo>
                  <a:lnTo>
                    <a:pt x="99" y="3196"/>
                  </a:lnTo>
                  <a:lnTo>
                    <a:pt x="4041" y="3196"/>
                  </a:lnTo>
                  <a:lnTo>
                    <a:pt x="3854" y="659"/>
                  </a:lnTo>
                  <a:lnTo>
                    <a:pt x="0"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4640493" y="2243524"/>
              <a:ext cx="306547" cy="260235"/>
            </a:xfrm>
            <a:custGeom>
              <a:rect b="b" l="l" r="r" t="t"/>
              <a:pathLst>
                <a:path extrusionOk="0" h="3394" w="3998">
                  <a:moveTo>
                    <a:pt x="286" y="1"/>
                  </a:moveTo>
                  <a:lnTo>
                    <a:pt x="1" y="3394"/>
                  </a:lnTo>
                  <a:lnTo>
                    <a:pt x="3998" y="3295"/>
                  </a:lnTo>
                  <a:lnTo>
                    <a:pt x="3811" y="758"/>
                  </a:lnTo>
                  <a:lnTo>
                    <a:pt x="286"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4395511" y="1860389"/>
              <a:ext cx="72537" cy="368940"/>
            </a:xfrm>
            <a:custGeom>
              <a:rect b="b" l="l" r="r" t="t"/>
              <a:pathLst>
                <a:path extrusionOk="0" h="3767" w="946">
                  <a:moveTo>
                    <a:pt x="1" y="0"/>
                  </a:moveTo>
                  <a:lnTo>
                    <a:pt x="1" y="3766"/>
                  </a:lnTo>
                  <a:lnTo>
                    <a:pt x="945" y="3766"/>
                  </a:lnTo>
                  <a:lnTo>
                    <a:pt x="846"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4335780" y="2268827"/>
              <a:ext cx="256018" cy="245897"/>
            </a:xfrm>
            <a:custGeom>
              <a:rect b="b" l="l" r="r" t="t"/>
              <a:pathLst>
                <a:path extrusionOk="0" h="3207" w="3339">
                  <a:moveTo>
                    <a:pt x="1373" y="0"/>
                  </a:moveTo>
                  <a:cubicBezTo>
                    <a:pt x="450" y="0"/>
                    <a:pt x="0" y="725"/>
                    <a:pt x="0" y="1603"/>
                  </a:cubicBezTo>
                  <a:cubicBezTo>
                    <a:pt x="44" y="2493"/>
                    <a:pt x="780" y="3206"/>
                    <a:pt x="1669" y="3206"/>
                  </a:cubicBezTo>
                  <a:cubicBezTo>
                    <a:pt x="2570" y="3206"/>
                    <a:pt x="3305" y="2493"/>
                    <a:pt x="3338" y="1603"/>
                  </a:cubicBezTo>
                  <a:cubicBezTo>
                    <a:pt x="3338" y="725"/>
                    <a:pt x="2295" y="0"/>
                    <a:pt x="1373" y="0"/>
                  </a:cubicBezTo>
                  <a:close/>
                </a:path>
              </a:pathLst>
            </a:custGeom>
            <a:solidFill>
              <a:srgbClr val="E66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4385466" y="2291063"/>
              <a:ext cx="177656" cy="157720"/>
            </a:xfrm>
            <a:custGeom>
              <a:rect b="b" l="l" r="r" t="t"/>
              <a:pathLst>
                <a:path extrusionOk="0" h="2057" w="2317">
                  <a:moveTo>
                    <a:pt x="1145" y="0"/>
                  </a:moveTo>
                  <a:cubicBezTo>
                    <a:pt x="756" y="0"/>
                    <a:pt x="388" y="224"/>
                    <a:pt x="209" y="600"/>
                  </a:cubicBezTo>
                  <a:cubicBezTo>
                    <a:pt x="0" y="1105"/>
                    <a:pt x="428" y="1763"/>
                    <a:pt x="955" y="1983"/>
                  </a:cubicBezTo>
                  <a:cubicBezTo>
                    <a:pt x="1076" y="2033"/>
                    <a:pt x="1191" y="2056"/>
                    <a:pt x="1299" y="2056"/>
                  </a:cubicBezTo>
                  <a:cubicBezTo>
                    <a:pt x="1666" y="2056"/>
                    <a:pt x="1958" y="1791"/>
                    <a:pt x="2119" y="1401"/>
                  </a:cubicBezTo>
                  <a:cubicBezTo>
                    <a:pt x="2317" y="874"/>
                    <a:pt x="2064" y="292"/>
                    <a:pt x="1548" y="84"/>
                  </a:cubicBezTo>
                  <a:cubicBezTo>
                    <a:pt x="1416" y="27"/>
                    <a:pt x="1279" y="0"/>
                    <a:pt x="1145" y="0"/>
                  </a:cubicBezTo>
                  <a:close/>
                </a:path>
              </a:pathLst>
            </a:custGeom>
            <a:solidFill>
              <a:srgbClr val="F0A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a:off x="4344214" y="2663632"/>
              <a:ext cx="255941" cy="245053"/>
            </a:xfrm>
            <a:custGeom>
              <a:rect b="b" l="l" r="r" t="t"/>
              <a:pathLst>
                <a:path extrusionOk="0" h="3196" w="3338">
                  <a:moveTo>
                    <a:pt x="1362" y="1"/>
                  </a:moveTo>
                  <a:cubicBezTo>
                    <a:pt x="439" y="1"/>
                    <a:pt x="0" y="714"/>
                    <a:pt x="0" y="1604"/>
                  </a:cubicBezTo>
                  <a:cubicBezTo>
                    <a:pt x="44" y="2493"/>
                    <a:pt x="780" y="3196"/>
                    <a:pt x="1669" y="3196"/>
                  </a:cubicBezTo>
                  <a:cubicBezTo>
                    <a:pt x="2569" y="3196"/>
                    <a:pt x="3305" y="2493"/>
                    <a:pt x="3338" y="1604"/>
                  </a:cubicBezTo>
                  <a:cubicBezTo>
                    <a:pt x="3338" y="714"/>
                    <a:pt x="2284" y="1"/>
                    <a:pt x="1362" y="1"/>
                  </a:cubicBezTo>
                  <a:close/>
                </a:path>
              </a:pathLst>
            </a:custGeom>
            <a:solidFill>
              <a:srgbClr val="FFC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a:off x="4392981" y="2685408"/>
              <a:ext cx="178576" cy="158104"/>
            </a:xfrm>
            <a:custGeom>
              <a:rect b="b" l="l" r="r" t="t"/>
              <a:pathLst>
                <a:path extrusionOk="0" h="2062" w="2329">
                  <a:moveTo>
                    <a:pt x="1159" y="1"/>
                  </a:moveTo>
                  <a:cubicBezTo>
                    <a:pt x="766" y="1"/>
                    <a:pt x="392" y="219"/>
                    <a:pt x="221" y="595"/>
                  </a:cubicBezTo>
                  <a:cubicBezTo>
                    <a:pt x="1" y="1100"/>
                    <a:pt x="440" y="1770"/>
                    <a:pt x="967" y="1990"/>
                  </a:cubicBezTo>
                  <a:cubicBezTo>
                    <a:pt x="1085" y="2039"/>
                    <a:pt x="1198" y="2062"/>
                    <a:pt x="1305" y="2062"/>
                  </a:cubicBezTo>
                  <a:cubicBezTo>
                    <a:pt x="1675" y="2062"/>
                    <a:pt x="1969" y="1789"/>
                    <a:pt x="2131" y="1397"/>
                  </a:cubicBezTo>
                  <a:cubicBezTo>
                    <a:pt x="2329" y="881"/>
                    <a:pt x="2076" y="299"/>
                    <a:pt x="1560" y="79"/>
                  </a:cubicBezTo>
                  <a:cubicBezTo>
                    <a:pt x="1429" y="26"/>
                    <a:pt x="1293" y="1"/>
                    <a:pt x="1159" y="1"/>
                  </a:cubicBezTo>
                  <a:close/>
                </a:path>
              </a:pathLst>
            </a:custGeom>
            <a:solidFill>
              <a:srgbClr val="FFE2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a:off x="4357633" y="3042489"/>
              <a:ext cx="256018" cy="245053"/>
            </a:xfrm>
            <a:custGeom>
              <a:rect b="b" l="l" r="r" t="t"/>
              <a:pathLst>
                <a:path extrusionOk="0" h="3196" w="3339">
                  <a:moveTo>
                    <a:pt x="1362" y="1"/>
                  </a:moveTo>
                  <a:cubicBezTo>
                    <a:pt x="440" y="1"/>
                    <a:pt x="1" y="714"/>
                    <a:pt x="1" y="1593"/>
                  </a:cubicBezTo>
                  <a:cubicBezTo>
                    <a:pt x="45" y="2493"/>
                    <a:pt x="780" y="3196"/>
                    <a:pt x="1670" y="3196"/>
                  </a:cubicBezTo>
                  <a:cubicBezTo>
                    <a:pt x="2570" y="3196"/>
                    <a:pt x="3306" y="2493"/>
                    <a:pt x="3339" y="1593"/>
                  </a:cubicBezTo>
                  <a:cubicBezTo>
                    <a:pt x="3339" y="714"/>
                    <a:pt x="2285" y="1"/>
                    <a:pt x="1362" y="1"/>
                  </a:cubicBezTo>
                  <a:close/>
                </a:path>
              </a:pathLst>
            </a:custGeom>
            <a:solidFill>
              <a:srgbClr val="A9B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a:off x="4406476" y="3063881"/>
              <a:ext cx="178576" cy="158487"/>
            </a:xfrm>
            <a:custGeom>
              <a:rect b="b" l="l" r="r" t="t"/>
              <a:pathLst>
                <a:path extrusionOk="0" h="2067" w="2329">
                  <a:moveTo>
                    <a:pt x="1154" y="1"/>
                  </a:moveTo>
                  <a:cubicBezTo>
                    <a:pt x="763" y="1"/>
                    <a:pt x="392" y="225"/>
                    <a:pt x="220" y="600"/>
                  </a:cubicBezTo>
                  <a:cubicBezTo>
                    <a:pt x="1" y="1105"/>
                    <a:pt x="440" y="1764"/>
                    <a:pt x="967" y="1995"/>
                  </a:cubicBezTo>
                  <a:cubicBezTo>
                    <a:pt x="1085" y="2044"/>
                    <a:pt x="1198" y="2066"/>
                    <a:pt x="1305" y="2066"/>
                  </a:cubicBezTo>
                  <a:cubicBezTo>
                    <a:pt x="1675" y="2066"/>
                    <a:pt x="1969" y="1794"/>
                    <a:pt x="2131" y="1402"/>
                  </a:cubicBezTo>
                  <a:cubicBezTo>
                    <a:pt x="2328" y="875"/>
                    <a:pt x="2076" y="293"/>
                    <a:pt x="1560" y="84"/>
                  </a:cubicBezTo>
                  <a:cubicBezTo>
                    <a:pt x="1427" y="28"/>
                    <a:pt x="1290" y="1"/>
                    <a:pt x="1154" y="1"/>
                  </a:cubicBezTo>
                  <a:close/>
                </a:path>
              </a:pathLst>
            </a:custGeom>
            <a:solidFill>
              <a:srgbClr val="CBD6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0E5"/>
        </a:solidFill>
      </p:bgPr>
    </p:bg>
    <p:spTree>
      <p:nvGrpSpPr>
        <p:cNvPr id="336" name="Shape 336"/>
        <p:cNvGrpSpPr/>
        <p:nvPr/>
      </p:nvGrpSpPr>
      <p:grpSpPr>
        <a:xfrm>
          <a:off x="0" y="0"/>
          <a:ext cx="0" cy="0"/>
          <a:chOff x="0" y="0"/>
          <a:chExt cx="0" cy="0"/>
        </a:xfrm>
      </p:grpSpPr>
      <p:sp>
        <p:nvSpPr>
          <p:cNvPr id="337" name="Google Shape;337;p12"/>
          <p:cNvSpPr txBox="1"/>
          <p:nvPr/>
        </p:nvSpPr>
        <p:spPr>
          <a:xfrm>
            <a:off x="2662521" y="172710"/>
            <a:ext cx="38190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US" sz="1800" u="none" cap="none" strike="noStrike">
                <a:solidFill>
                  <a:srgbClr val="102C57"/>
                </a:solidFill>
                <a:latin typeface="Montserrat Medium"/>
                <a:ea typeface="Montserrat Medium"/>
                <a:cs typeface="Montserrat Medium"/>
                <a:sym typeface="Montserrat Medium"/>
              </a:rPr>
              <a:t>L</a:t>
            </a:r>
            <a:r>
              <a:rPr lang="en-US" sz="1800">
                <a:solidFill>
                  <a:srgbClr val="102C57"/>
                </a:solidFill>
                <a:latin typeface="Montserrat Medium"/>
                <a:ea typeface="Montserrat Medium"/>
                <a:cs typeface="Montserrat Medium"/>
                <a:sym typeface="Montserrat Medium"/>
              </a:rPr>
              <a:t>earning Outcomes</a:t>
            </a:r>
            <a:endParaRPr i="0" sz="1800" u="none" cap="none" strike="noStrike">
              <a:solidFill>
                <a:srgbClr val="102C57"/>
              </a:solidFill>
              <a:latin typeface="Montserrat Medium"/>
              <a:ea typeface="Montserrat Medium"/>
              <a:cs typeface="Montserrat Medium"/>
              <a:sym typeface="Montserrat Medium"/>
            </a:endParaRPr>
          </a:p>
        </p:txBody>
      </p:sp>
      <p:sp>
        <p:nvSpPr>
          <p:cNvPr id="338" name="Google Shape;338;p12"/>
          <p:cNvSpPr txBox="1"/>
          <p:nvPr/>
        </p:nvSpPr>
        <p:spPr>
          <a:xfrm>
            <a:off x="63381" y="752440"/>
            <a:ext cx="7029300" cy="4294500"/>
          </a:xfrm>
          <a:prstGeom prst="rect">
            <a:avLst/>
          </a:prstGeom>
          <a:noFill/>
          <a:ln>
            <a:noFill/>
          </a:ln>
        </p:spPr>
        <p:txBody>
          <a:bodyPr anchorCtr="0" anchor="t" bIns="45700" lIns="91425" spcFirstLastPara="1" rIns="91425" wrap="square" tIns="45700">
            <a:spAutoFit/>
          </a:bodyPr>
          <a:lstStyle/>
          <a:p>
            <a:pPr indent="-177800" lvl="0" marL="171450" marR="0" rtl="0" algn="l">
              <a:lnSpc>
                <a:spcPct val="100000"/>
              </a:lnSpc>
              <a:spcBef>
                <a:spcPts val="0"/>
              </a:spcBef>
              <a:spcAft>
                <a:spcPts val="0"/>
              </a:spcAft>
              <a:buClr>
                <a:schemeClr val="dk1"/>
              </a:buClr>
              <a:buSzPts val="1300"/>
              <a:buFont typeface="Montserrat Medium"/>
              <a:buChar char="•"/>
            </a:pPr>
            <a:r>
              <a:rPr i="0" lang="en-US" sz="1300" u="none" cap="none" strike="noStrike">
                <a:solidFill>
                  <a:schemeClr val="dk1"/>
                </a:solidFill>
                <a:latin typeface="Montserrat Medium"/>
                <a:ea typeface="Montserrat Medium"/>
                <a:cs typeface="Montserrat Medium"/>
                <a:sym typeface="Montserrat Medium"/>
              </a:rPr>
              <a:t>Engaging in a project focused on solutions for traffic congestion using traffic lights can result in several valuable learning outcomes.</a:t>
            </a:r>
            <a:endParaRPr sz="13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i="0" sz="1300" u="none" cap="none" strike="noStrike">
              <a:solidFill>
                <a:schemeClr val="dk1"/>
              </a:solidFill>
              <a:latin typeface="Montserrat Medium"/>
              <a:ea typeface="Montserrat Medium"/>
              <a:cs typeface="Montserrat Medium"/>
              <a:sym typeface="Montserrat Medium"/>
            </a:endParaRPr>
          </a:p>
          <a:p>
            <a:pPr indent="-177800" lvl="0" marL="171450" marR="0" rtl="0" algn="l">
              <a:lnSpc>
                <a:spcPct val="100000"/>
              </a:lnSpc>
              <a:spcBef>
                <a:spcPts val="0"/>
              </a:spcBef>
              <a:spcAft>
                <a:spcPts val="0"/>
              </a:spcAft>
              <a:buClr>
                <a:schemeClr val="dk1"/>
              </a:buClr>
              <a:buSzPts val="1300"/>
              <a:buFont typeface="Arial"/>
              <a:buChar char="•"/>
            </a:pPr>
            <a:r>
              <a:rPr i="0" lang="en-US" sz="1300" cap="none" strike="noStrike">
                <a:solidFill>
                  <a:schemeClr val="dk1"/>
                </a:solidFill>
                <a:latin typeface="Montserrat Medium"/>
                <a:ea typeface="Montserrat Medium"/>
                <a:cs typeface="Montserrat Medium"/>
                <a:sym typeface="Montserrat Medium"/>
              </a:rPr>
              <a:t>Environmental Awareness: </a:t>
            </a:r>
            <a:r>
              <a:rPr i="0" lang="en-US" sz="1300" u="none" cap="none" strike="noStrike">
                <a:solidFill>
                  <a:schemeClr val="dk1"/>
                </a:solidFill>
                <a:latin typeface="Montserrat Medium"/>
                <a:ea typeface="Montserrat Medium"/>
                <a:cs typeface="Montserrat Medium"/>
                <a:sym typeface="Montserrat Medium"/>
              </a:rPr>
              <a:t>Recognize the role traffic management plays in reducing emissions and promoting sustainable transportation practices.</a:t>
            </a:r>
            <a:endParaRPr sz="1300">
              <a:solidFill>
                <a:schemeClr val="dk1"/>
              </a:solidFill>
              <a:latin typeface="Montserrat Medium"/>
              <a:ea typeface="Montserrat Medium"/>
              <a:cs typeface="Montserrat Medium"/>
              <a:sym typeface="Montserrat Medium"/>
            </a:endParaRPr>
          </a:p>
          <a:p>
            <a:pPr indent="-209550" lvl="0" marL="285750" marR="0" rtl="0" algn="l">
              <a:lnSpc>
                <a:spcPct val="100000"/>
              </a:lnSpc>
              <a:spcBef>
                <a:spcPts val="0"/>
              </a:spcBef>
              <a:spcAft>
                <a:spcPts val="0"/>
              </a:spcAft>
              <a:buClr>
                <a:srgbClr val="000000"/>
              </a:buClr>
              <a:buSzPts val="1200"/>
              <a:buFont typeface="Arial"/>
              <a:buNone/>
            </a:pPr>
            <a:r>
              <a:t/>
            </a:r>
            <a:endParaRPr i="0" sz="1300" u="none" cap="none" strike="noStrike">
              <a:solidFill>
                <a:schemeClr val="dk1"/>
              </a:solidFill>
              <a:latin typeface="Montserrat Medium"/>
              <a:ea typeface="Montserrat Medium"/>
              <a:cs typeface="Montserrat Medium"/>
              <a:sym typeface="Montserrat Medium"/>
            </a:endParaRPr>
          </a:p>
          <a:p>
            <a:pPr indent="-177800" lvl="0" marL="171450" marR="0" rtl="0" algn="l">
              <a:lnSpc>
                <a:spcPct val="100000"/>
              </a:lnSpc>
              <a:spcBef>
                <a:spcPts val="0"/>
              </a:spcBef>
              <a:spcAft>
                <a:spcPts val="0"/>
              </a:spcAft>
              <a:buClr>
                <a:schemeClr val="dk1"/>
              </a:buClr>
              <a:buSzPts val="1300"/>
              <a:buFont typeface="Arial"/>
              <a:buChar char="•"/>
            </a:pPr>
            <a:r>
              <a:rPr i="0" lang="en-US" sz="1300" cap="none" strike="noStrike">
                <a:solidFill>
                  <a:schemeClr val="dk1"/>
                </a:solidFill>
                <a:latin typeface="Montserrat Medium"/>
                <a:ea typeface="Montserrat Medium"/>
                <a:cs typeface="Montserrat Medium"/>
                <a:sym typeface="Montserrat Medium"/>
              </a:rPr>
              <a:t>Evaluation and Analysis: </a:t>
            </a:r>
            <a:r>
              <a:rPr i="0" lang="en-US" sz="1300" u="none" cap="none" strike="noStrike">
                <a:solidFill>
                  <a:schemeClr val="dk1"/>
                </a:solidFill>
                <a:latin typeface="Montserrat Medium"/>
                <a:ea typeface="Montserrat Medium"/>
                <a:cs typeface="Montserrat Medium"/>
                <a:sym typeface="Montserrat Medium"/>
              </a:rPr>
              <a:t>Develop skills to evaluate the effectiveness of traffic light strategies by analyzing data and making evidence-based decisions.</a:t>
            </a:r>
            <a:endParaRPr sz="1300">
              <a:solidFill>
                <a:schemeClr val="dk1"/>
              </a:solidFill>
              <a:latin typeface="Montserrat Medium"/>
              <a:ea typeface="Montserrat Medium"/>
              <a:cs typeface="Montserrat Medium"/>
              <a:sym typeface="Montserrat Medium"/>
            </a:endParaRPr>
          </a:p>
          <a:p>
            <a:pPr indent="-209550" lvl="0" marL="285750" marR="0" rtl="0" algn="l">
              <a:lnSpc>
                <a:spcPct val="100000"/>
              </a:lnSpc>
              <a:spcBef>
                <a:spcPts val="0"/>
              </a:spcBef>
              <a:spcAft>
                <a:spcPts val="0"/>
              </a:spcAft>
              <a:buClr>
                <a:srgbClr val="000000"/>
              </a:buClr>
              <a:buSzPts val="1200"/>
              <a:buFont typeface="Arial"/>
              <a:buNone/>
            </a:pPr>
            <a:r>
              <a:t/>
            </a:r>
            <a:endParaRPr i="0" sz="1300" u="none" cap="none" strike="noStrike">
              <a:solidFill>
                <a:schemeClr val="dk1"/>
              </a:solidFill>
              <a:latin typeface="Montserrat Medium"/>
              <a:ea typeface="Montserrat Medium"/>
              <a:cs typeface="Montserrat Medium"/>
              <a:sym typeface="Montserrat Medium"/>
            </a:endParaRPr>
          </a:p>
          <a:p>
            <a:pPr indent="-177800" lvl="0" marL="171450" marR="0" rtl="0" algn="l">
              <a:lnSpc>
                <a:spcPct val="100000"/>
              </a:lnSpc>
              <a:spcBef>
                <a:spcPts val="0"/>
              </a:spcBef>
              <a:spcAft>
                <a:spcPts val="0"/>
              </a:spcAft>
              <a:buClr>
                <a:schemeClr val="dk1"/>
              </a:buClr>
              <a:buSzPts val="1300"/>
              <a:buFont typeface="Arial"/>
              <a:buChar char="•"/>
            </a:pPr>
            <a:r>
              <a:rPr i="0" lang="en-US" sz="1300" cap="none" strike="noStrike">
                <a:solidFill>
                  <a:schemeClr val="dk1"/>
                </a:solidFill>
                <a:latin typeface="Montserrat Medium"/>
                <a:ea typeface="Montserrat Medium"/>
                <a:cs typeface="Montserrat Medium"/>
                <a:sym typeface="Montserrat Medium"/>
              </a:rPr>
              <a:t>Traffic Management Skill: </a:t>
            </a:r>
            <a:r>
              <a:rPr i="0" lang="en-US" sz="1300" u="none" cap="none" strike="noStrike">
                <a:solidFill>
                  <a:schemeClr val="dk1"/>
                </a:solidFill>
                <a:latin typeface="Montserrat Medium"/>
                <a:ea typeface="Montserrat Medium"/>
                <a:cs typeface="Montserrat Medium"/>
                <a:sym typeface="Montserrat Medium"/>
              </a:rPr>
              <a:t>Develop a strong understanding of traffic management principles, including signal timing, intersection design, and traffic flow dynamics.</a:t>
            </a:r>
            <a:endParaRPr sz="1300">
              <a:solidFill>
                <a:schemeClr val="dk1"/>
              </a:solidFill>
              <a:latin typeface="Montserrat Medium"/>
              <a:ea typeface="Montserrat Medium"/>
              <a:cs typeface="Montserrat Medium"/>
              <a:sym typeface="Montserrat Medium"/>
            </a:endParaRPr>
          </a:p>
          <a:p>
            <a:pPr indent="-209550" lvl="0" marL="285750" marR="0" rtl="0" algn="l">
              <a:lnSpc>
                <a:spcPct val="100000"/>
              </a:lnSpc>
              <a:spcBef>
                <a:spcPts val="0"/>
              </a:spcBef>
              <a:spcAft>
                <a:spcPts val="0"/>
              </a:spcAft>
              <a:buClr>
                <a:srgbClr val="000000"/>
              </a:buClr>
              <a:buSzPts val="1200"/>
              <a:buFont typeface="Arial"/>
              <a:buNone/>
            </a:pPr>
            <a:r>
              <a:t/>
            </a:r>
            <a:endParaRPr i="0" sz="1300" u="none" cap="none" strike="noStrike">
              <a:solidFill>
                <a:schemeClr val="dk1"/>
              </a:solidFill>
              <a:latin typeface="Montserrat Medium"/>
              <a:ea typeface="Montserrat Medium"/>
              <a:cs typeface="Montserrat Medium"/>
              <a:sym typeface="Montserrat Medium"/>
            </a:endParaRPr>
          </a:p>
          <a:p>
            <a:pPr indent="-177800" lvl="0" marL="171450" marR="0" rtl="0" algn="l">
              <a:lnSpc>
                <a:spcPct val="100000"/>
              </a:lnSpc>
              <a:spcBef>
                <a:spcPts val="0"/>
              </a:spcBef>
              <a:spcAft>
                <a:spcPts val="0"/>
              </a:spcAft>
              <a:buClr>
                <a:schemeClr val="dk1"/>
              </a:buClr>
              <a:buSzPts val="1300"/>
              <a:buFont typeface="Arial"/>
              <a:buChar char="•"/>
            </a:pPr>
            <a:r>
              <a:rPr i="0" lang="en-US" sz="1300" cap="none" strike="noStrike">
                <a:solidFill>
                  <a:schemeClr val="dk1"/>
                </a:solidFill>
                <a:latin typeface="Montserrat Medium"/>
                <a:ea typeface="Montserrat Medium"/>
                <a:cs typeface="Montserrat Medium"/>
                <a:sym typeface="Montserrat Medium"/>
              </a:rPr>
              <a:t>Future Relevance:</a:t>
            </a:r>
            <a:r>
              <a:rPr i="0" lang="en-US" sz="1300" u="none" cap="none" strike="noStrike">
                <a:solidFill>
                  <a:schemeClr val="dk1"/>
                </a:solidFill>
                <a:latin typeface="Montserrat Medium"/>
                <a:ea typeface="Montserrat Medium"/>
                <a:cs typeface="Montserrat Medium"/>
                <a:sym typeface="Montserrat Medium"/>
              </a:rPr>
              <a:t> Gain knowledge and skills that are applicable in a rapidly urbanizing world where traffic management solutions are of increasing importance.</a:t>
            </a:r>
            <a:endParaRPr sz="1300">
              <a:solidFill>
                <a:schemeClr val="dk1"/>
              </a:solidFill>
              <a:latin typeface="Montserrat Medium"/>
              <a:ea typeface="Montserrat Medium"/>
              <a:cs typeface="Montserrat Medium"/>
              <a:sym typeface="Montserrat Medium"/>
            </a:endParaRPr>
          </a:p>
          <a:p>
            <a:pPr indent="-209550" lvl="0" marL="285750" marR="0" rtl="0" algn="l">
              <a:lnSpc>
                <a:spcPct val="100000"/>
              </a:lnSpc>
              <a:spcBef>
                <a:spcPts val="0"/>
              </a:spcBef>
              <a:spcAft>
                <a:spcPts val="0"/>
              </a:spcAft>
              <a:buClr>
                <a:srgbClr val="000000"/>
              </a:buClr>
              <a:buSzPts val="1200"/>
              <a:buFont typeface="Arial"/>
              <a:buNone/>
            </a:pPr>
            <a:r>
              <a:t/>
            </a:r>
            <a:endParaRPr i="0" sz="1300" u="none" cap="none" strike="noStrike">
              <a:solidFill>
                <a:schemeClr val="dk1"/>
              </a:solidFill>
              <a:latin typeface="Montserrat Medium"/>
              <a:ea typeface="Montserrat Medium"/>
              <a:cs typeface="Montserrat Medium"/>
              <a:sym typeface="Montserrat Medium"/>
            </a:endParaRPr>
          </a:p>
          <a:p>
            <a:pPr indent="-177800" lvl="0" marL="171450" marR="0" rtl="0" algn="l">
              <a:lnSpc>
                <a:spcPct val="100000"/>
              </a:lnSpc>
              <a:spcBef>
                <a:spcPts val="0"/>
              </a:spcBef>
              <a:spcAft>
                <a:spcPts val="0"/>
              </a:spcAft>
              <a:buClr>
                <a:schemeClr val="dk1"/>
              </a:buClr>
              <a:buSzPts val="1300"/>
              <a:buFont typeface="Montserrat Medium"/>
              <a:buChar char="•"/>
            </a:pPr>
            <a:r>
              <a:rPr i="0" lang="en-US" sz="1300" u="none" cap="none" strike="noStrike">
                <a:solidFill>
                  <a:schemeClr val="dk1"/>
                </a:solidFill>
                <a:latin typeface="Montserrat Medium"/>
                <a:ea typeface="Montserrat Medium"/>
                <a:cs typeface="Montserrat Medium"/>
                <a:sym typeface="Montserrat Medium"/>
              </a:rPr>
              <a:t>Overall, participation in this project provides a well-rounded learning experience that encompasses technical skills, problem-solving abilities, teamwork, and a broader understanding of urban transportation challenges and solutions.</a:t>
            </a:r>
            <a:endParaRPr sz="1300">
              <a:solidFill>
                <a:schemeClr val="dk1"/>
              </a:solidFill>
              <a:latin typeface="Montserrat Medium"/>
              <a:ea typeface="Montserrat Medium"/>
              <a:cs typeface="Montserrat Medium"/>
              <a:sym typeface="Montserrat Medium"/>
            </a:endParaRPr>
          </a:p>
        </p:txBody>
      </p:sp>
      <p:grpSp>
        <p:nvGrpSpPr>
          <p:cNvPr id="339" name="Google Shape;339;p12"/>
          <p:cNvGrpSpPr/>
          <p:nvPr/>
        </p:nvGrpSpPr>
        <p:grpSpPr>
          <a:xfrm>
            <a:off x="7706867" y="1914616"/>
            <a:ext cx="1125154" cy="3228802"/>
            <a:chOff x="4072243" y="2134082"/>
            <a:chExt cx="984215" cy="3009416"/>
          </a:xfrm>
        </p:grpSpPr>
        <p:grpSp>
          <p:nvGrpSpPr>
            <p:cNvPr id="340" name="Google Shape;340;p12"/>
            <p:cNvGrpSpPr/>
            <p:nvPr/>
          </p:nvGrpSpPr>
          <p:grpSpPr>
            <a:xfrm>
              <a:off x="4072243" y="2134082"/>
              <a:ext cx="984215" cy="3009416"/>
              <a:chOff x="4072243" y="2134082"/>
              <a:chExt cx="984215" cy="3009416"/>
            </a:xfrm>
          </p:grpSpPr>
          <p:sp>
            <p:nvSpPr>
              <p:cNvPr id="341" name="Google Shape;341;p12"/>
              <p:cNvSpPr/>
              <p:nvPr/>
            </p:nvSpPr>
            <p:spPr>
              <a:xfrm>
                <a:off x="4324815" y="2134082"/>
                <a:ext cx="497621" cy="1262071"/>
              </a:xfrm>
              <a:custGeom>
                <a:rect b="b" l="l" r="r" t="t"/>
                <a:pathLst>
                  <a:path extrusionOk="0" h="16460" w="6490">
                    <a:moveTo>
                      <a:pt x="0" y="1"/>
                    </a:moveTo>
                    <a:lnTo>
                      <a:pt x="472" y="16459"/>
                    </a:lnTo>
                    <a:lnTo>
                      <a:pt x="6489" y="16174"/>
                    </a:lnTo>
                    <a:lnTo>
                      <a:pt x="6204"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2"/>
              <p:cNvSpPr/>
              <p:nvPr/>
            </p:nvSpPr>
            <p:spPr>
              <a:xfrm>
                <a:off x="4072243" y="2235141"/>
                <a:ext cx="331773" cy="230715"/>
              </a:xfrm>
              <a:custGeom>
                <a:rect b="b" l="l" r="r" t="t"/>
                <a:pathLst>
                  <a:path extrusionOk="0" h="3009" w="4327">
                    <a:moveTo>
                      <a:pt x="0" y="0"/>
                    </a:moveTo>
                    <a:lnTo>
                      <a:pt x="286" y="2723"/>
                    </a:lnTo>
                    <a:lnTo>
                      <a:pt x="4326" y="3009"/>
                    </a:lnTo>
                    <a:lnTo>
                      <a:pt x="4140" y="99"/>
                    </a:lnTo>
                    <a:lnTo>
                      <a:pt x="0"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2"/>
              <p:cNvSpPr/>
              <p:nvPr/>
            </p:nvSpPr>
            <p:spPr>
              <a:xfrm>
                <a:off x="4108434" y="2617371"/>
                <a:ext cx="339364" cy="252644"/>
              </a:xfrm>
              <a:custGeom>
                <a:rect b="b" l="l" r="r" t="t"/>
                <a:pathLst>
                  <a:path extrusionOk="0" h="3295" w="4426">
                    <a:moveTo>
                      <a:pt x="3481" y="0"/>
                    </a:moveTo>
                    <a:lnTo>
                      <a:pt x="0" y="286"/>
                    </a:lnTo>
                    <a:lnTo>
                      <a:pt x="374" y="3107"/>
                    </a:lnTo>
                    <a:lnTo>
                      <a:pt x="4425" y="3294"/>
                    </a:lnTo>
                    <a:lnTo>
                      <a:pt x="3481"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2"/>
              <p:cNvSpPr/>
              <p:nvPr/>
            </p:nvSpPr>
            <p:spPr>
              <a:xfrm>
                <a:off x="4151373" y="2999525"/>
                <a:ext cx="260235" cy="266982"/>
              </a:xfrm>
              <a:custGeom>
                <a:rect b="b" l="l" r="r" t="t"/>
                <a:pathLst>
                  <a:path extrusionOk="0" h="3482" w="3394">
                    <a:moveTo>
                      <a:pt x="3108" y="1"/>
                    </a:moveTo>
                    <a:lnTo>
                      <a:pt x="0" y="660"/>
                    </a:lnTo>
                    <a:lnTo>
                      <a:pt x="0" y="3196"/>
                    </a:lnTo>
                    <a:lnTo>
                      <a:pt x="3393" y="3482"/>
                    </a:lnTo>
                    <a:lnTo>
                      <a:pt x="3108"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2"/>
              <p:cNvSpPr/>
              <p:nvPr/>
            </p:nvSpPr>
            <p:spPr>
              <a:xfrm>
                <a:off x="4771840" y="3013863"/>
                <a:ext cx="277027" cy="238306"/>
              </a:xfrm>
              <a:custGeom>
                <a:rect b="b" l="l" r="r" t="t"/>
                <a:pathLst>
                  <a:path extrusionOk="0" h="3108" w="3613">
                    <a:moveTo>
                      <a:pt x="0" y="1"/>
                    </a:moveTo>
                    <a:lnTo>
                      <a:pt x="88" y="3009"/>
                    </a:lnTo>
                    <a:lnTo>
                      <a:pt x="3613" y="3108"/>
                    </a:lnTo>
                    <a:lnTo>
                      <a:pt x="3481" y="561"/>
                    </a:lnTo>
                    <a:lnTo>
                      <a:pt x="0"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2"/>
              <p:cNvSpPr/>
              <p:nvPr/>
            </p:nvSpPr>
            <p:spPr>
              <a:xfrm>
                <a:off x="4735649" y="2639224"/>
                <a:ext cx="309844" cy="245053"/>
              </a:xfrm>
              <a:custGeom>
                <a:rect b="b" l="l" r="r" t="t"/>
                <a:pathLst>
                  <a:path extrusionOk="0" h="3196" w="4041">
                    <a:moveTo>
                      <a:pt x="0" y="1"/>
                    </a:moveTo>
                    <a:lnTo>
                      <a:pt x="99" y="3196"/>
                    </a:lnTo>
                    <a:lnTo>
                      <a:pt x="4041" y="3196"/>
                    </a:lnTo>
                    <a:lnTo>
                      <a:pt x="3854" y="659"/>
                    </a:lnTo>
                    <a:lnTo>
                      <a:pt x="0"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2"/>
              <p:cNvSpPr/>
              <p:nvPr/>
            </p:nvSpPr>
            <p:spPr>
              <a:xfrm>
                <a:off x="4749911" y="2213211"/>
                <a:ext cx="306547" cy="260235"/>
              </a:xfrm>
              <a:custGeom>
                <a:rect b="b" l="l" r="r" t="t"/>
                <a:pathLst>
                  <a:path extrusionOk="0" h="3394" w="3998">
                    <a:moveTo>
                      <a:pt x="286" y="1"/>
                    </a:moveTo>
                    <a:lnTo>
                      <a:pt x="1" y="3394"/>
                    </a:lnTo>
                    <a:lnTo>
                      <a:pt x="3998" y="3295"/>
                    </a:lnTo>
                    <a:lnTo>
                      <a:pt x="3811" y="758"/>
                    </a:lnTo>
                    <a:lnTo>
                      <a:pt x="286"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2"/>
              <p:cNvSpPr/>
              <p:nvPr/>
            </p:nvSpPr>
            <p:spPr>
              <a:xfrm>
                <a:off x="4573550" y="2617375"/>
                <a:ext cx="72551" cy="2526122"/>
              </a:xfrm>
              <a:custGeom>
                <a:rect b="b" l="l" r="r" t="t"/>
                <a:pathLst>
                  <a:path extrusionOk="0" h="3767" w="946">
                    <a:moveTo>
                      <a:pt x="1" y="0"/>
                    </a:moveTo>
                    <a:lnTo>
                      <a:pt x="1" y="3766"/>
                    </a:lnTo>
                    <a:lnTo>
                      <a:pt x="945" y="3766"/>
                    </a:lnTo>
                    <a:lnTo>
                      <a:pt x="846"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12"/>
            <p:cNvGrpSpPr/>
            <p:nvPr/>
          </p:nvGrpSpPr>
          <p:grpSpPr>
            <a:xfrm>
              <a:off x="4456725" y="2644800"/>
              <a:ext cx="251325" cy="260100"/>
              <a:chOff x="4456725" y="2644800"/>
              <a:chExt cx="251325" cy="260100"/>
            </a:xfrm>
          </p:grpSpPr>
          <p:sp>
            <p:nvSpPr>
              <p:cNvPr id="350" name="Google Shape;350;p12"/>
              <p:cNvSpPr/>
              <p:nvPr/>
            </p:nvSpPr>
            <p:spPr>
              <a:xfrm>
                <a:off x="4456725" y="2644800"/>
                <a:ext cx="251325" cy="260100"/>
              </a:xfrm>
              <a:custGeom>
                <a:rect b="b" l="l" r="r" t="t"/>
                <a:pathLst>
                  <a:path extrusionOk="0" h="10404" w="10053">
                    <a:moveTo>
                      <a:pt x="0" y="468"/>
                    </a:moveTo>
                    <a:lnTo>
                      <a:pt x="10053" y="0"/>
                    </a:lnTo>
                    <a:lnTo>
                      <a:pt x="10053" y="10404"/>
                    </a:lnTo>
                    <a:lnTo>
                      <a:pt x="234" y="9703"/>
                    </a:lnTo>
                    <a:close/>
                  </a:path>
                </a:pathLst>
              </a:custGeom>
              <a:solidFill>
                <a:srgbClr val="FFCE56"/>
              </a:solidFill>
              <a:ln>
                <a:noFill/>
              </a:ln>
            </p:spPr>
          </p:sp>
          <p:sp>
            <p:nvSpPr>
              <p:cNvPr id="351" name="Google Shape;351;p12"/>
              <p:cNvSpPr/>
              <p:nvPr/>
            </p:nvSpPr>
            <p:spPr>
              <a:xfrm>
                <a:off x="4546725" y="2659425"/>
                <a:ext cx="139000" cy="157825"/>
              </a:xfrm>
              <a:custGeom>
                <a:rect b="b" l="l" r="r" t="t"/>
                <a:pathLst>
                  <a:path extrusionOk="0" h="6313" w="5560">
                    <a:moveTo>
                      <a:pt x="0" y="186"/>
                    </a:moveTo>
                    <a:lnTo>
                      <a:pt x="5560" y="0"/>
                    </a:lnTo>
                    <a:lnTo>
                      <a:pt x="5326" y="6313"/>
                    </a:lnTo>
                    <a:close/>
                  </a:path>
                </a:pathLst>
              </a:custGeom>
              <a:solidFill>
                <a:srgbClr val="FFEAB5"/>
              </a:solidFill>
              <a:ln>
                <a:noFill/>
              </a:ln>
            </p:spPr>
          </p:sp>
        </p:grpSp>
        <p:grpSp>
          <p:nvGrpSpPr>
            <p:cNvPr id="352" name="Google Shape;352;p12"/>
            <p:cNvGrpSpPr/>
            <p:nvPr/>
          </p:nvGrpSpPr>
          <p:grpSpPr>
            <a:xfrm>
              <a:off x="4438450" y="2222500"/>
              <a:ext cx="277025" cy="277025"/>
              <a:chOff x="4206125" y="2238525"/>
              <a:chExt cx="277025" cy="277025"/>
            </a:xfrm>
          </p:grpSpPr>
          <p:sp>
            <p:nvSpPr>
              <p:cNvPr id="353" name="Google Shape;353;p12"/>
              <p:cNvSpPr/>
              <p:nvPr/>
            </p:nvSpPr>
            <p:spPr>
              <a:xfrm>
                <a:off x="4206125" y="2238525"/>
                <a:ext cx="277025" cy="277025"/>
              </a:xfrm>
              <a:custGeom>
                <a:rect b="b" l="l" r="r" t="t"/>
                <a:pathLst>
                  <a:path extrusionOk="0" h="11081" w="11081">
                    <a:moveTo>
                      <a:pt x="9403" y="470"/>
                    </a:moveTo>
                    <a:lnTo>
                      <a:pt x="750" y="0"/>
                    </a:lnTo>
                    <a:lnTo>
                      <a:pt x="0" y="11081"/>
                    </a:lnTo>
                    <a:lnTo>
                      <a:pt x="11081" y="10331"/>
                    </a:lnTo>
                    <a:close/>
                  </a:path>
                </a:pathLst>
              </a:custGeom>
              <a:solidFill>
                <a:srgbClr val="E66353"/>
              </a:solidFill>
              <a:ln>
                <a:noFill/>
              </a:ln>
            </p:spPr>
          </p:sp>
          <p:sp>
            <p:nvSpPr>
              <p:cNvPr id="354" name="Google Shape;354;p12"/>
              <p:cNvSpPr/>
              <p:nvPr/>
            </p:nvSpPr>
            <p:spPr>
              <a:xfrm>
                <a:off x="4291600" y="2256125"/>
                <a:ext cx="153600" cy="157725"/>
              </a:xfrm>
              <a:custGeom>
                <a:rect b="b" l="l" r="r" t="t"/>
                <a:pathLst>
                  <a:path extrusionOk="0" h="6309" w="6144">
                    <a:moveTo>
                      <a:pt x="0" y="0"/>
                    </a:moveTo>
                    <a:lnTo>
                      <a:pt x="5412" y="0"/>
                    </a:lnTo>
                    <a:lnTo>
                      <a:pt x="6144" y="6309"/>
                    </a:lnTo>
                    <a:close/>
                  </a:path>
                </a:pathLst>
              </a:custGeom>
              <a:solidFill>
                <a:srgbClr val="F0A198"/>
              </a:solidFill>
              <a:ln>
                <a:noFill/>
              </a:ln>
            </p:spPr>
          </p:sp>
        </p:grpSp>
        <p:sp>
          <p:nvSpPr>
            <p:cNvPr id="355" name="Google Shape;355;p12"/>
            <p:cNvSpPr/>
            <p:nvPr/>
          </p:nvSpPr>
          <p:spPr>
            <a:xfrm>
              <a:off x="4471350" y="3039350"/>
              <a:ext cx="242550" cy="236700"/>
            </a:xfrm>
            <a:custGeom>
              <a:rect b="b" l="l" r="r" t="t"/>
              <a:pathLst>
                <a:path extrusionOk="0" h="9468" w="9702">
                  <a:moveTo>
                    <a:pt x="350" y="0"/>
                  </a:moveTo>
                  <a:lnTo>
                    <a:pt x="9702" y="117"/>
                  </a:lnTo>
                  <a:lnTo>
                    <a:pt x="9702" y="9235"/>
                  </a:lnTo>
                  <a:lnTo>
                    <a:pt x="0" y="9468"/>
                  </a:lnTo>
                  <a:close/>
                </a:path>
              </a:pathLst>
            </a:custGeom>
            <a:solidFill>
              <a:srgbClr val="A9BA5A"/>
            </a:solidFill>
            <a:ln>
              <a:noFill/>
            </a:ln>
          </p:spPr>
        </p:sp>
        <p:sp>
          <p:nvSpPr>
            <p:cNvPr id="356" name="Google Shape;356;p12"/>
            <p:cNvSpPr/>
            <p:nvPr/>
          </p:nvSpPr>
          <p:spPr>
            <a:xfrm>
              <a:off x="4571963" y="3050175"/>
              <a:ext cx="136075" cy="153175"/>
            </a:xfrm>
            <a:custGeom>
              <a:rect b="b" l="l" r="r" t="t"/>
              <a:pathLst>
                <a:path extrusionOk="0" h="6127" w="5443">
                  <a:moveTo>
                    <a:pt x="0" y="0"/>
                  </a:moveTo>
                  <a:lnTo>
                    <a:pt x="5443" y="633"/>
                  </a:lnTo>
                  <a:lnTo>
                    <a:pt x="5326" y="6127"/>
                  </a:lnTo>
                  <a:close/>
                </a:path>
              </a:pathLst>
            </a:custGeom>
            <a:solidFill>
              <a:srgbClr val="CBD69C"/>
            </a:solidFill>
            <a:ln>
              <a:noFill/>
            </a:ln>
          </p:spPr>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0E5"/>
        </a:solidFill>
      </p:bgPr>
    </p:bg>
    <p:spTree>
      <p:nvGrpSpPr>
        <p:cNvPr id="360" name="Shape 360"/>
        <p:cNvGrpSpPr/>
        <p:nvPr/>
      </p:nvGrpSpPr>
      <p:grpSpPr>
        <a:xfrm>
          <a:off x="0" y="0"/>
          <a:ext cx="0" cy="0"/>
          <a:chOff x="0" y="0"/>
          <a:chExt cx="0" cy="0"/>
        </a:xfrm>
      </p:grpSpPr>
      <p:sp>
        <p:nvSpPr>
          <p:cNvPr id="361" name="Google Shape;361;p13"/>
          <p:cNvSpPr txBox="1"/>
          <p:nvPr/>
        </p:nvSpPr>
        <p:spPr>
          <a:xfrm>
            <a:off x="2756647" y="383241"/>
            <a:ext cx="3086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US" sz="2000" u="none" cap="none" strike="noStrike">
                <a:solidFill>
                  <a:srgbClr val="102C57"/>
                </a:solidFill>
                <a:latin typeface="Montserrat Medium"/>
                <a:ea typeface="Montserrat Medium"/>
                <a:cs typeface="Montserrat Medium"/>
                <a:sym typeface="Montserrat Medium"/>
              </a:rPr>
              <a:t>R</a:t>
            </a:r>
            <a:r>
              <a:rPr lang="en-US" sz="2000">
                <a:solidFill>
                  <a:srgbClr val="102C57"/>
                </a:solidFill>
                <a:latin typeface="Montserrat Medium"/>
                <a:ea typeface="Montserrat Medium"/>
                <a:cs typeface="Montserrat Medium"/>
                <a:sym typeface="Montserrat Medium"/>
              </a:rPr>
              <a:t>eferences</a:t>
            </a:r>
            <a:endParaRPr i="0" sz="2000" u="none" cap="none" strike="noStrike">
              <a:solidFill>
                <a:srgbClr val="102C57"/>
              </a:solidFill>
              <a:latin typeface="Montserrat Medium"/>
              <a:ea typeface="Montserrat Medium"/>
              <a:cs typeface="Montserrat Medium"/>
              <a:sym typeface="Montserrat Medium"/>
            </a:endParaRPr>
          </a:p>
        </p:txBody>
      </p:sp>
      <p:sp>
        <p:nvSpPr>
          <p:cNvPr id="362" name="Google Shape;362;p13"/>
          <p:cNvSpPr txBox="1"/>
          <p:nvPr/>
        </p:nvSpPr>
        <p:spPr>
          <a:xfrm>
            <a:off x="484094" y="1160014"/>
            <a:ext cx="7765800" cy="26781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0" i="0" lang="en-US" u="none" cap="none" strike="noStrike">
                <a:solidFill>
                  <a:schemeClr val="dk1"/>
                </a:solidFill>
                <a:latin typeface="Arimo"/>
                <a:ea typeface="Arimo"/>
                <a:cs typeface="Arimo"/>
                <a:sym typeface="Arimo"/>
              </a:rPr>
              <a:t>S. S. R and L. Rajendran (2021), "Real-Time Adaptive Traffic Control System For Smart Cities," 2021 International Conference on Computer Communication and Informatics (ICCCI) (IEEE), pp. 1-6, doi: 10.1109/ICCCI50826.2021.9402597. </a:t>
            </a:r>
            <a:endParaRPr>
              <a:solidFill>
                <a:schemeClr val="dk1"/>
              </a:solidFill>
            </a:endParaRPr>
          </a:p>
          <a:p>
            <a:pPr indent="-196850" lvl="0" marL="285750" marR="0" rtl="0" algn="l">
              <a:lnSpc>
                <a:spcPct val="100000"/>
              </a:lnSpc>
              <a:spcBef>
                <a:spcPts val="0"/>
              </a:spcBef>
              <a:spcAft>
                <a:spcPts val="0"/>
              </a:spcAft>
              <a:buClr>
                <a:srgbClr val="000000"/>
              </a:buClr>
              <a:buSzPts val="1400"/>
              <a:buFont typeface="Arial"/>
              <a:buNone/>
            </a:pPr>
            <a:r>
              <a:t/>
            </a:r>
            <a:endParaRPr b="0" i="0" u="none" cap="none" strike="noStrike">
              <a:solidFill>
                <a:schemeClr val="dk1"/>
              </a:solidFill>
              <a:latin typeface="Arimo"/>
              <a:ea typeface="Arimo"/>
              <a:cs typeface="Arimo"/>
              <a:sym typeface="Arimo"/>
            </a:endParaRPr>
          </a:p>
          <a:p>
            <a:pPr indent="0" lvl="0" marL="457200" marR="0" rtl="0" algn="l">
              <a:lnSpc>
                <a:spcPct val="100000"/>
              </a:lnSpc>
              <a:spcBef>
                <a:spcPts val="0"/>
              </a:spcBef>
              <a:spcAft>
                <a:spcPts val="0"/>
              </a:spcAft>
              <a:buNone/>
            </a:pPr>
            <a:r>
              <a:rPr b="0" i="0" lang="en-US" u="none" cap="none" strike="noStrike">
                <a:solidFill>
                  <a:schemeClr val="dk1"/>
                </a:solidFill>
                <a:latin typeface="Arimo"/>
                <a:ea typeface="Arimo"/>
                <a:cs typeface="Arimo"/>
                <a:sym typeface="Arimo"/>
              </a:rPr>
              <a:t>Sharon, G. (2021). Alleviating Road Traffic Congestion with Artificial Intelligence. In IJCAI (pp. 4965-4969). </a:t>
            </a:r>
            <a:endParaRPr>
              <a:solidFill>
                <a:schemeClr val="dk1"/>
              </a:solidFill>
            </a:endParaRPr>
          </a:p>
          <a:p>
            <a:pPr indent="-196850" lvl="0" marL="285750" marR="0" rtl="0" algn="l">
              <a:lnSpc>
                <a:spcPct val="100000"/>
              </a:lnSpc>
              <a:spcBef>
                <a:spcPts val="0"/>
              </a:spcBef>
              <a:spcAft>
                <a:spcPts val="0"/>
              </a:spcAft>
              <a:buClr>
                <a:srgbClr val="000000"/>
              </a:buClr>
              <a:buSzPts val="1400"/>
              <a:buFont typeface="Arial"/>
              <a:buNone/>
            </a:pPr>
            <a:r>
              <a:t/>
            </a:r>
            <a:endParaRPr b="0" i="0" u="none" cap="none" strike="noStrike">
              <a:solidFill>
                <a:schemeClr val="dk1"/>
              </a:solidFill>
              <a:latin typeface="Arimo"/>
              <a:ea typeface="Arimo"/>
              <a:cs typeface="Arimo"/>
              <a:sym typeface="Arimo"/>
            </a:endParaRPr>
          </a:p>
          <a:p>
            <a:pPr indent="0" lvl="0" marL="457200" marR="0" rtl="0" algn="l">
              <a:lnSpc>
                <a:spcPct val="100000"/>
              </a:lnSpc>
              <a:spcBef>
                <a:spcPts val="0"/>
              </a:spcBef>
              <a:spcAft>
                <a:spcPts val="0"/>
              </a:spcAft>
              <a:buNone/>
            </a:pPr>
            <a:r>
              <a:rPr b="0" i="0" lang="en-US" u="none" cap="none" strike="noStrike">
                <a:solidFill>
                  <a:schemeClr val="dk1"/>
                </a:solidFill>
                <a:latin typeface="Arimo"/>
                <a:ea typeface="Arimo"/>
                <a:cs typeface="Arimo"/>
                <a:sym typeface="Arimo"/>
              </a:rPr>
              <a:t>Arnott, R., &amp; Small, K. (1994). The economics of traffic congestion. American Scientist, 82(5), 446-455. </a:t>
            </a:r>
            <a:endParaRPr>
              <a:solidFill>
                <a:schemeClr val="dk1"/>
              </a:solidFill>
            </a:endParaRPr>
          </a:p>
          <a:p>
            <a:pPr indent="-196850" lvl="0" marL="285750" marR="0" rtl="0" algn="l">
              <a:lnSpc>
                <a:spcPct val="100000"/>
              </a:lnSpc>
              <a:spcBef>
                <a:spcPts val="0"/>
              </a:spcBef>
              <a:spcAft>
                <a:spcPts val="0"/>
              </a:spcAft>
              <a:buClr>
                <a:srgbClr val="000000"/>
              </a:buClr>
              <a:buSzPts val="1400"/>
              <a:buFont typeface="Arial"/>
              <a:buNone/>
            </a:pPr>
            <a:r>
              <a:t/>
            </a:r>
            <a:endParaRPr b="0" i="0" u="none" cap="none" strike="noStrike">
              <a:solidFill>
                <a:schemeClr val="dk1"/>
              </a:solidFill>
              <a:latin typeface="Arimo"/>
              <a:ea typeface="Arimo"/>
              <a:cs typeface="Arimo"/>
              <a:sym typeface="Arimo"/>
            </a:endParaRPr>
          </a:p>
          <a:p>
            <a:pPr indent="0" lvl="0" marL="457200" marR="0" rtl="0" algn="l">
              <a:lnSpc>
                <a:spcPct val="100000"/>
              </a:lnSpc>
              <a:spcBef>
                <a:spcPts val="0"/>
              </a:spcBef>
              <a:spcAft>
                <a:spcPts val="0"/>
              </a:spcAft>
              <a:buNone/>
            </a:pPr>
            <a:r>
              <a:rPr lang="en-US">
                <a:solidFill>
                  <a:schemeClr val="dk1"/>
                </a:solidFill>
              </a:rPr>
              <a:t>[Mihir Gandhi]. (2020, May 25). </a:t>
            </a:r>
            <a:r>
              <a:rPr i="1" lang="en-US">
                <a:solidFill>
                  <a:schemeClr val="dk1"/>
                </a:solidFill>
              </a:rPr>
              <a:t>Smart Control of Traffic Light System using Artificial Intelligence</a:t>
            </a:r>
            <a:r>
              <a:rPr lang="en-US">
                <a:solidFill>
                  <a:schemeClr val="dk1"/>
                </a:solidFill>
              </a:rPr>
              <a:t> [Video]. YouTube. https://youtu.be/OssY5pzOyo0</a:t>
            </a:r>
            <a:endParaRPr>
              <a:solidFill>
                <a:schemeClr val="dk1"/>
              </a:solidFill>
              <a:latin typeface="Arimo"/>
              <a:ea typeface="Arimo"/>
              <a:cs typeface="Arimo"/>
              <a:sym typeface="Arim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0E5"/>
        </a:solidFill>
      </p:bgPr>
    </p:bg>
    <p:spTree>
      <p:nvGrpSpPr>
        <p:cNvPr id="366" name="Shape 366"/>
        <p:cNvGrpSpPr/>
        <p:nvPr/>
      </p:nvGrpSpPr>
      <p:grpSpPr>
        <a:xfrm>
          <a:off x="0" y="0"/>
          <a:ext cx="0" cy="0"/>
          <a:chOff x="0" y="0"/>
          <a:chExt cx="0" cy="0"/>
        </a:xfrm>
      </p:grpSpPr>
      <p:sp>
        <p:nvSpPr>
          <p:cNvPr id="367" name="Google Shape;367;p14"/>
          <p:cNvSpPr txBox="1"/>
          <p:nvPr/>
        </p:nvSpPr>
        <p:spPr>
          <a:xfrm>
            <a:off x="2377150" y="1920250"/>
            <a:ext cx="4094100" cy="81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700" u="none" cap="none" strike="noStrike">
                <a:solidFill>
                  <a:srgbClr val="102C57"/>
                </a:solidFill>
                <a:latin typeface="Montserrat"/>
                <a:ea typeface="Montserrat"/>
                <a:cs typeface="Montserrat"/>
                <a:sym typeface="Montserrat"/>
              </a:rPr>
              <a:t>THANK YOU</a:t>
            </a:r>
            <a:endParaRPr b="1" i="0" sz="4700" u="none" cap="none" strike="noStrike">
              <a:solidFill>
                <a:srgbClr val="102C57"/>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0E5"/>
        </a:solidFill>
      </p:bgPr>
    </p:bg>
    <p:spTree>
      <p:nvGrpSpPr>
        <p:cNvPr id="102" name="Shape 102"/>
        <p:cNvGrpSpPr/>
        <p:nvPr/>
      </p:nvGrpSpPr>
      <p:grpSpPr>
        <a:xfrm>
          <a:off x="0" y="0"/>
          <a:ext cx="0" cy="0"/>
          <a:chOff x="0" y="0"/>
          <a:chExt cx="0" cy="0"/>
        </a:xfrm>
      </p:grpSpPr>
      <p:sp>
        <p:nvSpPr>
          <p:cNvPr id="103" name="Google Shape;103;p2"/>
          <p:cNvSpPr txBox="1"/>
          <p:nvPr>
            <p:ph idx="12" type="sldNum"/>
          </p:nvPr>
        </p:nvSpPr>
        <p:spPr>
          <a:xfrm>
            <a:off x="6457947" y="4608825"/>
            <a:ext cx="2269191" cy="53467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r>
              <a:rPr lang="en-US" sz="1000">
                <a:solidFill>
                  <a:schemeClr val="accent2"/>
                </a:solidFill>
              </a:rPr>
              <a:t>…</a:t>
            </a:r>
            <a:endParaRPr sz="1000">
              <a:solidFill>
                <a:schemeClr val="accent2"/>
              </a:solidFill>
            </a:endParaRPr>
          </a:p>
        </p:txBody>
      </p:sp>
      <p:sp>
        <p:nvSpPr>
          <p:cNvPr id="104" name="Google Shape;104;p2"/>
          <p:cNvSpPr txBox="1"/>
          <p:nvPr/>
        </p:nvSpPr>
        <p:spPr>
          <a:xfrm>
            <a:off x="1764931" y="465294"/>
            <a:ext cx="29718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3200">
                <a:solidFill>
                  <a:srgbClr val="102C57"/>
                </a:solidFill>
                <a:latin typeface="Montserrat Medium"/>
                <a:ea typeface="Montserrat Medium"/>
                <a:cs typeface="Montserrat Medium"/>
                <a:sym typeface="Montserrat Medium"/>
              </a:rPr>
              <a:t>Abstract</a:t>
            </a:r>
            <a:endParaRPr i="0" sz="3200" u="none" cap="none" strike="noStrike">
              <a:solidFill>
                <a:srgbClr val="102C57"/>
              </a:solidFill>
              <a:latin typeface="Montserrat Medium"/>
              <a:ea typeface="Montserrat Medium"/>
              <a:cs typeface="Montserrat Medium"/>
              <a:sym typeface="Montserrat Medium"/>
            </a:endParaRPr>
          </a:p>
        </p:txBody>
      </p:sp>
      <p:sp>
        <p:nvSpPr>
          <p:cNvPr id="105" name="Google Shape;105;p2"/>
          <p:cNvSpPr txBox="1"/>
          <p:nvPr/>
        </p:nvSpPr>
        <p:spPr>
          <a:xfrm>
            <a:off x="1764925" y="1305713"/>
            <a:ext cx="6894900" cy="3047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i="0" lang="en-US" sz="1600" u="none" cap="none" strike="noStrike">
                <a:solidFill>
                  <a:schemeClr val="dk1"/>
                </a:solidFill>
                <a:latin typeface="Montserrat Medium"/>
                <a:ea typeface="Montserrat Medium"/>
                <a:cs typeface="Montserrat Medium"/>
                <a:sym typeface="Montserrat Medium"/>
              </a:rPr>
              <a:t>This </a:t>
            </a:r>
            <a:r>
              <a:rPr i="0" lang="en-US" sz="1600" u="none" cap="none" strike="noStrike">
                <a:solidFill>
                  <a:schemeClr val="dk1"/>
                </a:solidFill>
                <a:latin typeface="Montserrat Medium"/>
                <a:ea typeface="Montserrat Medium"/>
                <a:cs typeface="Montserrat Medium"/>
                <a:sym typeface="Montserrat Medium"/>
              </a:rPr>
              <a:t>project aims to make an existing system of traffic lights better by applying methods discussed in mentioned article. The primary objective is to make traffic more streamline in urban area and improve the response time of emergency services, addressing a drawback associated with the classic traffic light system. The existing system is slow and don’t consider a lot of factors and have timed signals which causes traffic congestion, which can cause delays in emergency service like ambulances and has a greater environment impact. By using AI in our project we provide a better traffic flow and reduced waiting time. The results of this project will contribute benefiting the individuals and authorities </a:t>
            </a:r>
            <a:endParaRPr i="0" sz="1600" u="none" cap="none" strike="noStrike">
              <a:solidFill>
                <a:schemeClr val="dk1"/>
              </a:solidFill>
              <a:latin typeface="Montserrat Medium"/>
              <a:ea typeface="Montserrat Medium"/>
              <a:cs typeface="Montserrat Medium"/>
              <a:sym typeface="Montserrat Medium"/>
            </a:endParaRPr>
          </a:p>
        </p:txBody>
      </p:sp>
      <p:sp>
        <p:nvSpPr>
          <p:cNvPr id="106" name="Google Shape;106;p2"/>
          <p:cNvSpPr/>
          <p:nvPr/>
        </p:nvSpPr>
        <p:spPr>
          <a:xfrm>
            <a:off x="457200" y="1051874"/>
            <a:ext cx="991200" cy="2453700"/>
          </a:xfrm>
          <a:prstGeom prst="roundRect">
            <a:avLst>
              <a:gd fmla="val 39287" name="adj"/>
            </a:avLst>
          </a:prstGeom>
          <a:solidFill>
            <a:srgbClr val="43434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626329" y="1200694"/>
            <a:ext cx="652800" cy="621600"/>
          </a:xfrm>
          <a:prstGeom prst="ellipse">
            <a:avLst/>
          </a:prstGeom>
          <a:solidFill>
            <a:srgbClr val="E6635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626329" y="1967881"/>
            <a:ext cx="652800" cy="621600"/>
          </a:xfrm>
          <a:prstGeom prst="ellipse">
            <a:avLst/>
          </a:prstGeom>
          <a:solidFill>
            <a:srgbClr val="FFCE5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626329" y="2735067"/>
            <a:ext cx="652800" cy="621600"/>
          </a:xfrm>
          <a:prstGeom prst="ellipse">
            <a:avLst/>
          </a:prstGeom>
          <a:solidFill>
            <a:srgbClr val="A9BA5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0E5"/>
        </a:solidFill>
      </p:bgPr>
    </p:bg>
    <p:spTree>
      <p:nvGrpSpPr>
        <p:cNvPr id="113" name="Shape 113"/>
        <p:cNvGrpSpPr/>
        <p:nvPr/>
      </p:nvGrpSpPr>
      <p:grpSpPr>
        <a:xfrm>
          <a:off x="0" y="0"/>
          <a:ext cx="0" cy="0"/>
          <a:chOff x="0" y="0"/>
          <a:chExt cx="0" cy="0"/>
        </a:xfrm>
      </p:grpSpPr>
      <p:sp>
        <p:nvSpPr>
          <p:cNvPr id="114" name="Google Shape;114;p3"/>
          <p:cNvSpPr txBox="1"/>
          <p:nvPr/>
        </p:nvSpPr>
        <p:spPr>
          <a:xfrm>
            <a:off x="2797632" y="291589"/>
            <a:ext cx="35487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US" sz="2400" u="none" cap="none" strike="noStrike">
                <a:solidFill>
                  <a:srgbClr val="102C57"/>
                </a:solidFill>
                <a:latin typeface="Montserrat Medium"/>
                <a:ea typeface="Montserrat Medium"/>
                <a:cs typeface="Montserrat Medium"/>
                <a:sym typeface="Montserrat Medium"/>
              </a:rPr>
              <a:t>I</a:t>
            </a:r>
            <a:r>
              <a:rPr lang="en-US" sz="2400">
                <a:solidFill>
                  <a:srgbClr val="102C57"/>
                </a:solidFill>
                <a:latin typeface="Montserrat Medium"/>
                <a:ea typeface="Montserrat Medium"/>
                <a:cs typeface="Montserrat Medium"/>
                <a:sym typeface="Montserrat Medium"/>
              </a:rPr>
              <a:t>ntroduction</a:t>
            </a:r>
            <a:endParaRPr i="0" sz="2400" u="none" cap="none" strike="noStrike">
              <a:solidFill>
                <a:srgbClr val="102C57"/>
              </a:solidFill>
              <a:latin typeface="Montserrat Medium"/>
              <a:ea typeface="Montserrat Medium"/>
              <a:cs typeface="Montserrat Medium"/>
              <a:sym typeface="Montserrat Medium"/>
            </a:endParaRPr>
          </a:p>
        </p:txBody>
      </p:sp>
      <p:sp>
        <p:nvSpPr>
          <p:cNvPr id="115" name="Google Shape;115;p3"/>
          <p:cNvSpPr txBox="1"/>
          <p:nvPr/>
        </p:nvSpPr>
        <p:spPr>
          <a:xfrm>
            <a:off x="1120675" y="984168"/>
            <a:ext cx="7731000" cy="2862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US" sz="1500">
                <a:solidFill>
                  <a:schemeClr val="dk1"/>
                </a:solidFill>
                <a:latin typeface="Montserrat Medium"/>
                <a:ea typeface="Montserrat Medium"/>
                <a:cs typeface="Montserrat Medium"/>
                <a:sym typeface="Montserrat Medium"/>
              </a:rPr>
              <a:t>The number of vehicles on the road are increasing day by day so it is important to manage the traffic flow efficiently in order to utilize the existing road capacity in the best way possible. </a:t>
            </a:r>
            <a:r>
              <a:rPr i="0" lang="en-US" sz="1500" u="none" cap="none" strike="noStrike">
                <a:solidFill>
                  <a:schemeClr val="dk1"/>
                </a:solidFill>
                <a:latin typeface="Montserrat Medium"/>
                <a:ea typeface="Montserrat Medium"/>
                <a:cs typeface="Montserrat Medium"/>
                <a:sym typeface="Montserrat Medium"/>
              </a:rPr>
              <a:t>Developing a smart traffic management system using AI to optimize traffic flow, reduce congestion, while minimizing the travel time and maximizing mobility. Installation of traffic signal can actually cause a deterioration in overall safety of intersection. Time traffic signals can cause situation of deadlock. In metro cities and many majorly populated cities have traffic signal at very short distances which prevent the smooth flow of traffic. Severe traffic can cause phantom traffic jam.</a:t>
            </a:r>
            <a:r>
              <a:rPr lang="en-US" sz="1500">
                <a:solidFill>
                  <a:schemeClr val="dk1"/>
                </a:solidFill>
                <a:latin typeface="Montserrat Medium"/>
                <a:ea typeface="Montserrat Medium"/>
                <a:cs typeface="Montserrat Medium"/>
                <a:sym typeface="Montserrat Medium"/>
              </a:rPr>
              <a:t> </a:t>
            </a:r>
            <a:r>
              <a:rPr i="0" lang="en-US" sz="1500" u="none" cap="none" strike="noStrike">
                <a:solidFill>
                  <a:schemeClr val="dk1"/>
                </a:solidFill>
                <a:latin typeface="Montserrat Medium"/>
                <a:ea typeface="Montserrat Medium"/>
                <a:cs typeface="Montserrat Medium"/>
                <a:sym typeface="Montserrat Medium"/>
              </a:rPr>
              <a:t>The present automated traffic control systems work on time-based algorithms</a:t>
            </a:r>
            <a:r>
              <a:rPr lang="en-US" sz="1500">
                <a:solidFill>
                  <a:schemeClr val="dk1"/>
                </a:solidFill>
                <a:latin typeface="Montserrat Medium"/>
                <a:ea typeface="Montserrat Medium"/>
                <a:cs typeface="Montserrat Medium"/>
                <a:sym typeface="Montserrat Medium"/>
              </a:rPr>
              <a:t>. Each lane is </a:t>
            </a:r>
            <a:r>
              <a:rPr lang="en-US" sz="1500">
                <a:solidFill>
                  <a:schemeClr val="dk1"/>
                </a:solidFill>
                <a:latin typeface="Montserrat Medium"/>
                <a:ea typeface="Montserrat Medium"/>
                <a:cs typeface="Montserrat Medium"/>
                <a:sym typeface="Montserrat Medium"/>
              </a:rPr>
              <a:t>allotted</a:t>
            </a:r>
            <a:r>
              <a:rPr lang="en-US" sz="1500">
                <a:solidFill>
                  <a:schemeClr val="dk1"/>
                </a:solidFill>
                <a:latin typeface="Montserrat Medium"/>
                <a:ea typeface="Montserrat Medium"/>
                <a:cs typeface="Montserrat Medium"/>
                <a:sym typeface="Montserrat Medium"/>
              </a:rPr>
              <a:t> a fixed time for traffic to clear off, the times may be equal for all lanes or based on the average vehicle density.</a:t>
            </a:r>
            <a:endParaRPr i="0" sz="1500" u="none" cap="none" strike="noStrike">
              <a:solidFill>
                <a:schemeClr val="dk1"/>
              </a:solidFill>
              <a:latin typeface="Montserrat Medium"/>
              <a:ea typeface="Montserrat Medium"/>
              <a:cs typeface="Montserrat Medium"/>
              <a:sym typeface="Montserrat Medium"/>
            </a:endParaRPr>
          </a:p>
        </p:txBody>
      </p:sp>
      <p:grpSp>
        <p:nvGrpSpPr>
          <p:cNvPr id="116" name="Google Shape;116;p3"/>
          <p:cNvGrpSpPr/>
          <p:nvPr/>
        </p:nvGrpSpPr>
        <p:grpSpPr>
          <a:xfrm>
            <a:off x="282354" y="359879"/>
            <a:ext cx="686050" cy="4603939"/>
            <a:chOff x="4309385" y="1116792"/>
            <a:chExt cx="525226" cy="3701809"/>
          </a:xfrm>
        </p:grpSpPr>
        <p:sp>
          <p:nvSpPr>
            <p:cNvPr id="117" name="Google Shape;117;p3"/>
            <p:cNvSpPr/>
            <p:nvPr/>
          </p:nvSpPr>
          <p:spPr>
            <a:xfrm>
              <a:off x="4355430" y="1130606"/>
              <a:ext cx="437845" cy="252945"/>
            </a:xfrm>
            <a:custGeom>
              <a:rect b="b" l="l" r="r" t="t"/>
              <a:pathLst>
                <a:path extrusionOk="0" h="2417" w="4184">
                  <a:moveTo>
                    <a:pt x="2097" y="1"/>
                  </a:moveTo>
                  <a:lnTo>
                    <a:pt x="0" y="1209"/>
                  </a:lnTo>
                  <a:lnTo>
                    <a:pt x="2097" y="2416"/>
                  </a:lnTo>
                  <a:lnTo>
                    <a:pt x="4183" y="1209"/>
                  </a:lnTo>
                  <a:lnTo>
                    <a:pt x="2097" y="1"/>
                  </a:lnTo>
                  <a:close/>
                </a:path>
              </a:pathLst>
            </a:custGeom>
            <a:solidFill>
              <a:srgbClr val="5B615C"/>
            </a:solidFill>
            <a:ln cap="flat" cmpd="sng" w="9525">
              <a:solidFill>
                <a:srgbClr val="5B61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4574876" y="1220293"/>
              <a:ext cx="179366" cy="143688"/>
            </a:xfrm>
            <a:custGeom>
              <a:rect b="b" l="l" r="r" t="t"/>
              <a:pathLst>
                <a:path extrusionOk="0" h="1373" w="1714">
                  <a:moveTo>
                    <a:pt x="1713" y="0"/>
                  </a:moveTo>
                  <a:lnTo>
                    <a:pt x="0" y="988"/>
                  </a:lnTo>
                  <a:lnTo>
                    <a:pt x="0" y="1373"/>
                  </a:lnTo>
                  <a:lnTo>
                    <a:pt x="1713" y="373"/>
                  </a:lnTo>
                  <a:lnTo>
                    <a:pt x="1713" y="0"/>
                  </a:lnTo>
                  <a:close/>
                </a:path>
              </a:pathLst>
            </a:custGeom>
            <a:solidFill>
              <a:srgbClr val="3333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4394464" y="1220293"/>
              <a:ext cx="180517" cy="143688"/>
            </a:xfrm>
            <a:custGeom>
              <a:rect b="b" l="l" r="r" t="t"/>
              <a:pathLst>
                <a:path extrusionOk="0" h="1373" w="1725">
                  <a:moveTo>
                    <a:pt x="0" y="0"/>
                  </a:moveTo>
                  <a:lnTo>
                    <a:pt x="0" y="373"/>
                  </a:lnTo>
                  <a:lnTo>
                    <a:pt x="1724" y="1373"/>
                  </a:lnTo>
                  <a:lnTo>
                    <a:pt x="1724" y="988"/>
                  </a:lnTo>
                  <a:lnTo>
                    <a:pt x="0" y="0"/>
                  </a:lnTo>
                  <a:close/>
                </a:path>
              </a:pathLst>
            </a:custGeom>
            <a:solidFill>
              <a:srgbClr val="1A1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394464" y="1116792"/>
              <a:ext cx="359778" cy="207003"/>
            </a:xfrm>
            <a:custGeom>
              <a:rect b="b" l="l" r="r" t="t"/>
              <a:pathLst>
                <a:path extrusionOk="0" h="1978" w="3438">
                  <a:moveTo>
                    <a:pt x="1724" y="1"/>
                  </a:moveTo>
                  <a:lnTo>
                    <a:pt x="0" y="989"/>
                  </a:lnTo>
                  <a:lnTo>
                    <a:pt x="1724" y="1977"/>
                  </a:lnTo>
                  <a:lnTo>
                    <a:pt x="3437" y="989"/>
                  </a:lnTo>
                  <a:lnTo>
                    <a:pt x="1724" y="1"/>
                  </a:lnTo>
                  <a:close/>
                </a:path>
              </a:pathLst>
            </a:custGeom>
            <a:solidFill>
              <a:srgbClr val="5B6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418533" y="4028420"/>
              <a:ext cx="311536" cy="787929"/>
            </a:xfrm>
            <a:custGeom>
              <a:rect b="b" l="l" r="r" t="t"/>
              <a:pathLst>
                <a:path extrusionOk="0" h="7529" w="2977">
                  <a:moveTo>
                    <a:pt x="2977" y="12"/>
                  </a:moveTo>
                  <a:lnTo>
                    <a:pt x="2976" y="15"/>
                  </a:lnTo>
                  <a:lnTo>
                    <a:pt x="2976" y="15"/>
                  </a:lnTo>
                  <a:cubicBezTo>
                    <a:pt x="2976" y="14"/>
                    <a:pt x="2977" y="13"/>
                    <a:pt x="2977" y="12"/>
                  </a:cubicBezTo>
                  <a:close/>
                  <a:moveTo>
                    <a:pt x="23" y="1"/>
                  </a:moveTo>
                  <a:lnTo>
                    <a:pt x="1" y="6666"/>
                  </a:lnTo>
                  <a:cubicBezTo>
                    <a:pt x="1" y="6885"/>
                    <a:pt x="144" y="7105"/>
                    <a:pt x="440" y="7269"/>
                  </a:cubicBezTo>
                  <a:cubicBezTo>
                    <a:pt x="649" y="7390"/>
                    <a:pt x="879" y="7467"/>
                    <a:pt x="1121" y="7500"/>
                  </a:cubicBezTo>
                  <a:cubicBezTo>
                    <a:pt x="1242" y="7519"/>
                    <a:pt x="1363" y="7529"/>
                    <a:pt x="1484" y="7529"/>
                  </a:cubicBezTo>
                  <a:cubicBezTo>
                    <a:pt x="1847" y="7529"/>
                    <a:pt x="2205" y="7442"/>
                    <a:pt x="2526" y="7269"/>
                  </a:cubicBezTo>
                  <a:cubicBezTo>
                    <a:pt x="2812" y="7105"/>
                    <a:pt x="2955" y="6896"/>
                    <a:pt x="2955" y="6677"/>
                  </a:cubicBezTo>
                  <a:lnTo>
                    <a:pt x="2976" y="15"/>
                  </a:lnTo>
                  <a:lnTo>
                    <a:pt x="2976" y="15"/>
                  </a:lnTo>
                  <a:cubicBezTo>
                    <a:pt x="2975" y="234"/>
                    <a:pt x="2832" y="441"/>
                    <a:pt x="2548" y="605"/>
                  </a:cubicBezTo>
                  <a:cubicBezTo>
                    <a:pt x="2219" y="778"/>
                    <a:pt x="1859" y="864"/>
                    <a:pt x="1491" y="864"/>
                  </a:cubicBezTo>
                  <a:cubicBezTo>
                    <a:pt x="1368" y="864"/>
                    <a:pt x="1244" y="855"/>
                    <a:pt x="1121" y="835"/>
                  </a:cubicBezTo>
                  <a:cubicBezTo>
                    <a:pt x="890" y="802"/>
                    <a:pt x="671" y="725"/>
                    <a:pt x="462" y="605"/>
                  </a:cubicBezTo>
                  <a:cubicBezTo>
                    <a:pt x="166" y="440"/>
                    <a:pt x="23" y="220"/>
                    <a:pt x="23" y="1"/>
                  </a:cubicBezTo>
                  <a:close/>
                </a:path>
              </a:pathLst>
            </a:custGeom>
            <a:solidFill>
              <a:srgbClr val="1A1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405975" y="3942723"/>
              <a:ext cx="339058" cy="179793"/>
            </a:xfrm>
            <a:custGeom>
              <a:rect b="b" l="l" r="r" t="t"/>
              <a:pathLst>
                <a:path extrusionOk="0" h="1718" w="3240">
                  <a:moveTo>
                    <a:pt x="1619" y="1"/>
                  </a:moveTo>
                  <a:cubicBezTo>
                    <a:pt x="1456" y="1"/>
                    <a:pt x="1292" y="18"/>
                    <a:pt x="1131" y="52"/>
                  </a:cubicBezTo>
                  <a:cubicBezTo>
                    <a:pt x="933" y="85"/>
                    <a:pt x="747" y="151"/>
                    <a:pt x="571" y="250"/>
                  </a:cubicBezTo>
                  <a:cubicBezTo>
                    <a:pt x="0" y="590"/>
                    <a:pt x="0" y="1128"/>
                    <a:pt x="582" y="1458"/>
                  </a:cubicBezTo>
                  <a:cubicBezTo>
                    <a:pt x="791" y="1578"/>
                    <a:pt x="1010" y="1655"/>
                    <a:pt x="1241" y="1688"/>
                  </a:cubicBezTo>
                  <a:cubicBezTo>
                    <a:pt x="1364" y="1708"/>
                    <a:pt x="1488" y="1717"/>
                    <a:pt x="1611" y="1717"/>
                  </a:cubicBezTo>
                  <a:cubicBezTo>
                    <a:pt x="1979" y="1717"/>
                    <a:pt x="2339" y="1631"/>
                    <a:pt x="2668" y="1458"/>
                  </a:cubicBezTo>
                  <a:cubicBezTo>
                    <a:pt x="3239" y="1128"/>
                    <a:pt x="3239" y="590"/>
                    <a:pt x="2657" y="250"/>
                  </a:cubicBezTo>
                  <a:cubicBezTo>
                    <a:pt x="2333" y="84"/>
                    <a:pt x="1977" y="1"/>
                    <a:pt x="1619" y="1"/>
                  </a:cubicBezTo>
                  <a:close/>
                </a:path>
              </a:pathLst>
            </a:custGeom>
            <a:solidFill>
              <a:srgbClr val="4E4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4535738" y="4032555"/>
              <a:ext cx="194330" cy="786045"/>
            </a:xfrm>
            <a:custGeom>
              <a:rect b="b" l="l" r="r" t="t"/>
              <a:pathLst>
                <a:path extrusionOk="0" h="7511" w="1857">
                  <a:moveTo>
                    <a:pt x="1857" y="1"/>
                  </a:moveTo>
                  <a:lnTo>
                    <a:pt x="1856" y="4"/>
                  </a:lnTo>
                  <a:lnTo>
                    <a:pt x="1856" y="4"/>
                  </a:lnTo>
                  <a:cubicBezTo>
                    <a:pt x="1856" y="3"/>
                    <a:pt x="1857" y="2"/>
                    <a:pt x="1857" y="1"/>
                  </a:cubicBezTo>
                  <a:close/>
                  <a:moveTo>
                    <a:pt x="1856" y="4"/>
                  </a:moveTo>
                  <a:cubicBezTo>
                    <a:pt x="1855" y="223"/>
                    <a:pt x="1712" y="430"/>
                    <a:pt x="1428" y="594"/>
                  </a:cubicBezTo>
                  <a:cubicBezTo>
                    <a:pt x="1165" y="747"/>
                    <a:pt x="868" y="824"/>
                    <a:pt x="572" y="846"/>
                  </a:cubicBezTo>
                  <a:cubicBezTo>
                    <a:pt x="513" y="846"/>
                    <a:pt x="455" y="851"/>
                    <a:pt x="399" y="851"/>
                  </a:cubicBezTo>
                  <a:cubicBezTo>
                    <a:pt x="372" y="851"/>
                    <a:pt x="345" y="850"/>
                    <a:pt x="319" y="846"/>
                  </a:cubicBezTo>
                  <a:cubicBezTo>
                    <a:pt x="210" y="846"/>
                    <a:pt x="111" y="835"/>
                    <a:pt x="1" y="824"/>
                  </a:cubicBezTo>
                  <a:lnTo>
                    <a:pt x="1" y="7489"/>
                  </a:lnTo>
                  <a:cubicBezTo>
                    <a:pt x="111" y="7500"/>
                    <a:pt x="210" y="7511"/>
                    <a:pt x="319" y="7511"/>
                  </a:cubicBezTo>
                  <a:cubicBezTo>
                    <a:pt x="396" y="7511"/>
                    <a:pt x="484" y="7511"/>
                    <a:pt x="572" y="7500"/>
                  </a:cubicBezTo>
                  <a:cubicBezTo>
                    <a:pt x="868" y="7489"/>
                    <a:pt x="1143" y="7401"/>
                    <a:pt x="1406" y="7258"/>
                  </a:cubicBezTo>
                  <a:cubicBezTo>
                    <a:pt x="1692" y="7094"/>
                    <a:pt x="1835" y="6885"/>
                    <a:pt x="1835" y="6666"/>
                  </a:cubicBezTo>
                  <a:lnTo>
                    <a:pt x="1856" y="4"/>
                  </a:lnTo>
                  <a:close/>
                </a:path>
              </a:pathLst>
            </a:custGeom>
            <a:solidFill>
              <a:srgbClr val="3333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456520" y="3942330"/>
              <a:ext cx="235666" cy="149862"/>
            </a:xfrm>
            <a:custGeom>
              <a:rect b="b" l="l" r="r" t="t"/>
              <a:pathLst>
                <a:path extrusionOk="0" h="1432" w="2252">
                  <a:moveTo>
                    <a:pt x="11" y="0"/>
                  </a:moveTo>
                  <a:lnTo>
                    <a:pt x="0" y="780"/>
                  </a:lnTo>
                  <a:cubicBezTo>
                    <a:pt x="0" y="945"/>
                    <a:pt x="110" y="1109"/>
                    <a:pt x="330" y="1241"/>
                  </a:cubicBezTo>
                  <a:cubicBezTo>
                    <a:pt x="494" y="1329"/>
                    <a:pt x="670" y="1384"/>
                    <a:pt x="846" y="1406"/>
                  </a:cubicBezTo>
                  <a:cubicBezTo>
                    <a:pt x="939" y="1423"/>
                    <a:pt x="1034" y="1431"/>
                    <a:pt x="1128" y="1431"/>
                  </a:cubicBezTo>
                  <a:cubicBezTo>
                    <a:pt x="1398" y="1431"/>
                    <a:pt x="1666" y="1363"/>
                    <a:pt x="1911" y="1241"/>
                  </a:cubicBezTo>
                  <a:cubicBezTo>
                    <a:pt x="2130" y="1109"/>
                    <a:pt x="2240" y="945"/>
                    <a:pt x="2240" y="780"/>
                  </a:cubicBezTo>
                  <a:lnTo>
                    <a:pt x="2251" y="11"/>
                  </a:lnTo>
                  <a:lnTo>
                    <a:pt x="2251" y="11"/>
                  </a:lnTo>
                  <a:cubicBezTo>
                    <a:pt x="2240" y="209"/>
                    <a:pt x="2108" y="385"/>
                    <a:pt x="1933" y="462"/>
                  </a:cubicBezTo>
                  <a:cubicBezTo>
                    <a:pt x="1676" y="594"/>
                    <a:pt x="1401" y="658"/>
                    <a:pt x="1122" y="658"/>
                  </a:cubicBezTo>
                  <a:cubicBezTo>
                    <a:pt x="1030" y="658"/>
                    <a:pt x="938" y="651"/>
                    <a:pt x="846" y="637"/>
                  </a:cubicBezTo>
                  <a:cubicBezTo>
                    <a:pt x="670" y="604"/>
                    <a:pt x="505" y="549"/>
                    <a:pt x="341" y="462"/>
                  </a:cubicBezTo>
                  <a:cubicBezTo>
                    <a:pt x="121" y="341"/>
                    <a:pt x="11" y="176"/>
                    <a:pt x="11" y="0"/>
                  </a:cubicBezTo>
                  <a:close/>
                </a:path>
              </a:pathLst>
            </a:custGeom>
            <a:solidFill>
              <a:srgbClr val="1A1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446159" y="3877734"/>
              <a:ext cx="257433" cy="135106"/>
            </a:xfrm>
            <a:custGeom>
              <a:rect b="b" l="l" r="r" t="t"/>
              <a:pathLst>
                <a:path extrusionOk="0" h="1291" w="2460">
                  <a:moveTo>
                    <a:pt x="1230" y="1"/>
                  </a:moveTo>
                  <a:cubicBezTo>
                    <a:pt x="958" y="1"/>
                    <a:pt x="687" y="64"/>
                    <a:pt x="440" y="190"/>
                  </a:cubicBezTo>
                  <a:cubicBezTo>
                    <a:pt x="0" y="443"/>
                    <a:pt x="11" y="849"/>
                    <a:pt x="440" y="1102"/>
                  </a:cubicBezTo>
                  <a:cubicBezTo>
                    <a:pt x="692" y="1228"/>
                    <a:pt x="964" y="1291"/>
                    <a:pt x="1236" y="1291"/>
                  </a:cubicBezTo>
                  <a:cubicBezTo>
                    <a:pt x="1507" y="1291"/>
                    <a:pt x="1779" y="1228"/>
                    <a:pt x="2032" y="1102"/>
                  </a:cubicBezTo>
                  <a:cubicBezTo>
                    <a:pt x="2460" y="849"/>
                    <a:pt x="2460" y="443"/>
                    <a:pt x="2021" y="190"/>
                  </a:cubicBezTo>
                  <a:cubicBezTo>
                    <a:pt x="1774" y="64"/>
                    <a:pt x="1502" y="1"/>
                    <a:pt x="1230" y="1"/>
                  </a:cubicBezTo>
                  <a:close/>
                </a:path>
              </a:pathLst>
            </a:custGeom>
            <a:solidFill>
              <a:srgbClr val="4E4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544947" y="3943906"/>
              <a:ext cx="147239" cy="148293"/>
            </a:xfrm>
            <a:custGeom>
              <a:rect b="b" l="l" r="r" t="t"/>
              <a:pathLst>
                <a:path extrusionOk="0" h="1417" w="1407">
                  <a:moveTo>
                    <a:pt x="1406" y="0"/>
                  </a:moveTo>
                  <a:lnTo>
                    <a:pt x="1406" y="0"/>
                  </a:lnTo>
                  <a:cubicBezTo>
                    <a:pt x="1395" y="198"/>
                    <a:pt x="1263" y="374"/>
                    <a:pt x="1088" y="451"/>
                  </a:cubicBezTo>
                  <a:cubicBezTo>
                    <a:pt x="890" y="560"/>
                    <a:pt x="660" y="626"/>
                    <a:pt x="429" y="637"/>
                  </a:cubicBezTo>
                  <a:cubicBezTo>
                    <a:pt x="374" y="648"/>
                    <a:pt x="308" y="648"/>
                    <a:pt x="242" y="648"/>
                  </a:cubicBezTo>
                  <a:cubicBezTo>
                    <a:pt x="165" y="637"/>
                    <a:pt x="78" y="637"/>
                    <a:pt x="1" y="626"/>
                  </a:cubicBezTo>
                  <a:lnTo>
                    <a:pt x="1" y="1395"/>
                  </a:lnTo>
                  <a:cubicBezTo>
                    <a:pt x="78" y="1406"/>
                    <a:pt x="165" y="1417"/>
                    <a:pt x="242" y="1417"/>
                  </a:cubicBezTo>
                  <a:lnTo>
                    <a:pt x="429" y="1417"/>
                  </a:lnTo>
                  <a:cubicBezTo>
                    <a:pt x="660" y="1395"/>
                    <a:pt x="868" y="1340"/>
                    <a:pt x="1066" y="1230"/>
                  </a:cubicBezTo>
                  <a:cubicBezTo>
                    <a:pt x="1285" y="1098"/>
                    <a:pt x="1395" y="934"/>
                    <a:pt x="1395" y="769"/>
                  </a:cubicBezTo>
                  <a:lnTo>
                    <a:pt x="1406" y="0"/>
                  </a:lnTo>
                  <a:close/>
                </a:path>
              </a:pathLst>
            </a:custGeom>
            <a:solidFill>
              <a:srgbClr val="3333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508215" y="2098118"/>
              <a:ext cx="132274" cy="1882489"/>
            </a:xfrm>
            <a:custGeom>
              <a:rect b="b" l="l" r="r" t="t"/>
              <a:pathLst>
                <a:path extrusionOk="0" h="17988" w="1264">
                  <a:moveTo>
                    <a:pt x="11" y="1"/>
                  </a:moveTo>
                  <a:lnTo>
                    <a:pt x="0" y="17623"/>
                  </a:lnTo>
                  <a:cubicBezTo>
                    <a:pt x="11" y="17744"/>
                    <a:pt x="88" y="17843"/>
                    <a:pt x="187" y="17887"/>
                  </a:cubicBezTo>
                  <a:cubicBezTo>
                    <a:pt x="275" y="17931"/>
                    <a:pt x="374" y="17964"/>
                    <a:pt x="484" y="17975"/>
                  </a:cubicBezTo>
                  <a:cubicBezTo>
                    <a:pt x="534" y="17983"/>
                    <a:pt x="585" y="17987"/>
                    <a:pt x="636" y="17987"/>
                  </a:cubicBezTo>
                  <a:cubicBezTo>
                    <a:pt x="786" y="17987"/>
                    <a:pt x="935" y="17952"/>
                    <a:pt x="1065" y="17887"/>
                  </a:cubicBezTo>
                  <a:cubicBezTo>
                    <a:pt x="1175" y="17843"/>
                    <a:pt x="1241" y="17744"/>
                    <a:pt x="1252" y="17634"/>
                  </a:cubicBezTo>
                  <a:lnTo>
                    <a:pt x="1263" y="1"/>
                  </a:lnTo>
                  <a:lnTo>
                    <a:pt x="1263" y="1"/>
                  </a:lnTo>
                  <a:cubicBezTo>
                    <a:pt x="1252" y="111"/>
                    <a:pt x="1186" y="209"/>
                    <a:pt x="1076" y="253"/>
                  </a:cubicBezTo>
                  <a:cubicBezTo>
                    <a:pt x="936" y="327"/>
                    <a:pt x="784" y="364"/>
                    <a:pt x="633" y="364"/>
                  </a:cubicBezTo>
                  <a:cubicBezTo>
                    <a:pt x="583" y="364"/>
                    <a:pt x="533" y="360"/>
                    <a:pt x="484" y="352"/>
                  </a:cubicBezTo>
                  <a:cubicBezTo>
                    <a:pt x="385" y="330"/>
                    <a:pt x="286" y="297"/>
                    <a:pt x="198" y="253"/>
                  </a:cubicBezTo>
                  <a:cubicBezTo>
                    <a:pt x="99" y="209"/>
                    <a:pt x="22" y="111"/>
                    <a:pt x="11" y="1"/>
                  </a:cubicBezTo>
                  <a:close/>
                </a:path>
              </a:pathLst>
            </a:custGeom>
            <a:solidFill>
              <a:srgbClr val="FFC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4503611" y="2060548"/>
              <a:ext cx="142530" cy="75350"/>
            </a:xfrm>
            <a:custGeom>
              <a:rect b="b" l="l" r="r" t="t"/>
              <a:pathLst>
                <a:path extrusionOk="0" h="720" w="1362">
                  <a:moveTo>
                    <a:pt x="681" y="0"/>
                  </a:moveTo>
                  <a:cubicBezTo>
                    <a:pt x="530" y="0"/>
                    <a:pt x="379" y="36"/>
                    <a:pt x="242" y="107"/>
                  </a:cubicBezTo>
                  <a:cubicBezTo>
                    <a:pt x="0" y="239"/>
                    <a:pt x="0" y="470"/>
                    <a:pt x="242" y="612"/>
                  </a:cubicBezTo>
                  <a:cubicBezTo>
                    <a:pt x="379" y="684"/>
                    <a:pt x="530" y="719"/>
                    <a:pt x="681" y="719"/>
                  </a:cubicBezTo>
                  <a:cubicBezTo>
                    <a:pt x="832" y="719"/>
                    <a:pt x="983" y="684"/>
                    <a:pt x="1120" y="612"/>
                  </a:cubicBezTo>
                  <a:cubicBezTo>
                    <a:pt x="1362" y="470"/>
                    <a:pt x="1362" y="239"/>
                    <a:pt x="1120" y="107"/>
                  </a:cubicBezTo>
                  <a:cubicBezTo>
                    <a:pt x="983" y="36"/>
                    <a:pt x="832" y="0"/>
                    <a:pt x="681" y="0"/>
                  </a:cubicBezTo>
                  <a:close/>
                </a:path>
              </a:pathLst>
            </a:custGeom>
            <a:solidFill>
              <a:srgbClr val="5B6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4558760" y="2098118"/>
              <a:ext cx="81730" cy="1882280"/>
            </a:xfrm>
            <a:custGeom>
              <a:rect b="b" l="l" r="r" t="t"/>
              <a:pathLst>
                <a:path extrusionOk="0" h="17986" w="781">
                  <a:moveTo>
                    <a:pt x="780" y="1"/>
                  </a:moveTo>
                  <a:cubicBezTo>
                    <a:pt x="769" y="111"/>
                    <a:pt x="703" y="209"/>
                    <a:pt x="593" y="253"/>
                  </a:cubicBezTo>
                  <a:cubicBezTo>
                    <a:pt x="484" y="319"/>
                    <a:pt x="363" y="352"/>
                    <a:pt x="231" y="352"/>
                  </a:cubicBezTo>
                  <a:cubicBezTo>
                    <a:pt x="198" y="363"/>
                    <a:pt x="165" y="363"/>
                    <a:pt x="132" y="363"/>
                  </a:cubicBezTo>
                  <a:cubicBezTo>
                    <a:pt x="88" y="363"/>
                    <a:pt x="44" y="352"/>
                    <a:pt x="1" y="352"/>
                  </a:cubicBezTo>
                  <a:lnTo>
                    <a:pt x="1" y="17975"/>
                  </a:lnTo>
                  <a:cubicBezTo>
                    <a:pt x="44" y="17986"/>
                    <a:pt x="88" y="17986"/>
                    <a:pt x="132" y="17986"/>
                  </a:cubicBezTo>
                  <a:lnTo>
                    <a:pt x="231" y="17986"/>
                  </a:lnTo>
                  <a:cubicBezTo>
                    <a:pt x="363" y="17975"/>
                    <a:pt x="484" y="17942"/>
                    <a:pt x="582" y="17887"/>
                  </a:cubicBezTo>
                  <a:cubicBezTo>
                    <a:pt x="692" y="17843"/>
                    <a:pt x="758" y="17744"/>
                    <a:pt x="769" y="17634"/>
                  </a:cubicBezTo>
                  <a:lnTo>
                    <a:pt x="780" y="989"/>
                  </a:lnTo>
                  <a:lnTo>
                    <a:pt x="780" y="978"/>
                  </a:lnTo>
                  <a:lnTo>
                    <a:pt x="780" y="1"/>
                  </a:lnTo>
                  <a:close/>
                </a:path>
              </a:pathLst>
            </a:custGeom>
            <a:solidFill>
              <a:srgbClr val="FFE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4558760" y="2123444"/>
              <a:ext cx="81730" cy="191933"/>
            </a:xfrm>
            <a:custGeom>
              <a:rect b="b" l="l" r="r" t="t"/>
              <a:pathLst>
                <a:path extrusionOk="0" h="1834" w="781">
                  <a:moveTo>
                    <a:pt x="780" y="0"/>
                  </a:moveTo>
                  <a:cubicBezTo>
                    <a:pt x="769" y="110"/>
                    <a:pt x="703" y="209"/>
                    <a:pt x="593" y="253"/>
                  </a:cubicBezTo>
                  <a:cubicBezTo>
                    <a:pt x="451" y="330"/>
                    <a:pt x="286" y="363"/>
                    <a:pt x="132" y="363"/>
                  </a:cubicBezTo>
                  <a:cubicBezTo>
                    <a:pt x="88" y="352"/>
                    <a:pt x="44" y="352"/>
                    <a:pt x="1" y="341"/>
                  </a:cubicBezTo>
                  <a:lnTo>
                    <a:pt x="1" y="1834"/>
                  </a:lnTo>
                  <a:cubicBezTo>
                    <a:pt x="692" y="1812"/>
                    <a:pt x="769" y="1087"/>
                    <a:pt x="780" y="989"/>
                  </a:cubicBezTo>
                  <a:lnTo>
                    <a:pt x="780" y="978"/>
                  </a:lnTo>
                  <a:lnTo>
                    <a:pt x="780" y="0"/>
                  </a:lnTo>
                  <a:close/>
                </a:path>
              </a:pathLst>
            </a:custGeom>
            <a:solidFill>
              <a:srgbClr val="FFC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4574876" y="1257026"/>
              <a:ext cx="218399" cy="994094"/>
            </a:xfrm>
            <a:custGeom>
              <a:rect b="b" l="l" r="r" t="t"/>
              <a:pathLst>
                <a:path extrusionOk="0" h="9499" w="2087">
                  <a:moveTo>
                    <a:pt x="2086" y="1"/>
                  </a:moveTo>
                  <a:lnTo>
                    <a:pt x="0" y="1208"/>
                  </a:lnTo>
                  <a:lnTo>
                    <a:pt x="0" y="9498"/>
                  </a:lnTo>
                  <a:lnTo>
                    <a:pt x="2086" y="8290"/>
                  </a:lnTo>
                  <a:lnTo>
                    <a:pt x="2086" y="1"/>
                  </a:lnTo>
                  <a:close/>
                </a:path>
              </a:pathLst>
            </a:custGeom>
            <a:solidFill>
              <a:srgbClr val="333338"/>
            </a:solidFill>
            <a:ln cap="flat" cmpd="sng" w="9525">
              <a:solidFill>
                <a:srgbClr val="3333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4355430" y="1257026"/>
              <a:ext cx="219550" cy="994094"/>
            </a:xfrm>
            <a:custGeom>
              <a:rect b="b" l="l" r="r" t="t"/>
              <a:pathLst>
                <a:path extrusionOk="0" h="9499" w="2098">
                  <a:moveTo>
                    <a:pt x="0" y="1"/>
                  </a:moveTo>
                  <a:lnTo>
                    <a:pt x="0" y="8290"/>
                  </a:lnTo>
                  <a:lnTo>
                    <a:pt x="2097" y="9498"/>
                  </a:lnTo>
                  <a:lnTo>
                    <a:pt x="2097" y="1208"/>
                  </a:lnTo>
                  <a:lnTo>
                    <a:pt x="0" y="1"/>
                  </a:lnTo>
                  <a:close/>
                </a:path>
              </a:pathLst>
            </a:custGeom>
            <a:solidFill>
              <a:srgbClr val="1A1A1F"/>
            </a:solidFill>
            <a:ln cap="flat" cmpd="sng" w="9525">
              <a:solidFill>
                <a:srgbClr val="1A1A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743220" y="1388475"/>
              <a:ext cx="80476" cy="89274"/>
            </a:xfrm>
            <a:custGeom>
              <a:rect b="b" l="l" r="r" t="t"/>
              <a:pathLst>
                <a:path extrusionOk="0" h="824" w="769">
                  <a:moveTo>
                    <a:pt x="0" y="0"/>
                  </a:moveTo>
                  <a:lnTo>
                    <a:pt x="15" y="9"/>
                  </a:lnTo>
                  <a:lnTo>
                    <a:pt x="15" y="9"/>
                  </a:lnTo>
                  <a:cubicBezTo>
                    <a:pt x="10" y="6"/>
                    <a:pt x="5" y="3"/>
                    <a:pt x="0" y="0"/>
                  </a:cubicBezTo>
                  <a:close/>
                  <a:moveTo>
                    <a:pt x="15" y="9"/>
                  </a:moveTo>
                  <a:lnTo>
                    <a:pt x="15" y="9"/>
                  </a:lnTo>
                  <a:cubicBezTo>
                    <a:pt x="150" y="90"/>
                    <a:pt x="242" y="273"/>
                    <a:pt x="242" y="516"/>
                  </a:cubicBezTo>
                  <a:lnTo>
                    <a:pt x="769" y="824"/>
                  </a:lnTo>
                  <a:cubicBezTo>
                    <a:pt x="769" y="571"/>
                    <a:pt x="681" y="395"/>
                    <a:pt x="538" y="308"/>
                  </a:cubicBezTo>
                  <a:lnTo>
                    <a:pt x="15" y="9"/>
                  </a:lnTo>
                  <a:close/>
                </a:path>
              </a:pathLst>
            </a:custGeom>
            <a:solidFill>
              <a:srgbClr val="1A1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682872" y="1395900"/>
              <a:ext cx="89683" cy="31291"/>
            </a:xfrm>
            <a:custGeom>
              <a:rect b="b" l="l" r="r" t="t"/>
              <a:pathLst>
                <a:path extrusionOk="0" h="299" w="857">
                  <a:moveTo>
                    <a:pt x="309" y="1"/>
                  </a:moveTo>
                  <a:cubicBezTo>
                    <a:pt x="201" y="1"/>
                    <a:pt x="93" y="35"/>
                    <a:pt x="0" y="101"/>
                  </a:cubicBezTo>
                  <a:lnTo>
                    <a:pt x="341" y="299"/>
                  </a:lnTo>
                  <a:cubicBezTo>
                    <a:pt x="427" y="232"/>
                    <a:pt x="533" y="198"/>
                    <a:pt x="642" y="198"/>
                  </a:cubicBezTo>
                  <a:cubicBezTo>
                    <a:pt x="714" y="198"/>
                    <a:pt x="787" y="213"/>
                    <a:pt x="857" y="244"/>
                  </a:cubicBezTo>
                  <a:lnTo>
                    <a:pt x="516" y="46"/>
                  </a:lnTo>
                  <a:cubicBezTo>
                    <a:pt x="451" y="15"/>
                    <a:pt x="380" y="1"/>
                    <a:pt x="309" y="1"/>
                  </a:cubicBezTo>
                  <a:close/>
                </a:path>
              </a:pathLst>
            </a:custGeom>
            <a:solidFill>
              <a:srgbClr val="5B6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604700" y="1406365"/>
              <a:ext cx="113856" cy="201247"/>
            </a:xfrm>
            <a:custGeom>
              <a:rect b="b" l="l" r="r" t="t"/>
              <a:pathLst>
                <a:path extrusionOk="0" h="1923" w="1088">
                  <a:moveTo>
                    <a:pt x="747" y="1"/>
                  </a:moveTo>
                  <a:cubicBezTo>
                    <a:pt x="319" y="275"/>
                    <a:pt x="45" y="748"/>
                    <a:pt x="23" y="1264"/>
                  </a:cubicBezTo>
                  <a:cubicBezTo>
                    <a:pt x="1" y="1439"/>
                    <a:pt x="78" y="1615"/>
                    <a:pt x="231" y="1725"/>
                  </a:cubicBezTo>
                  <a:lnTo>
                    <a:pt x="572" y="1922"/>
                  </a:lnTo>
                  <a:cubicBezTo>
                    <a:pt x="418" y="1813"/>
                    <a:pt x="341" y="1637"/>
                    <a:pt x="352" y="1461"/>
                  </a:cubicBezTo>
                  <a:cubicBezTo>
                    <a:pt x="385" y="945"/>
                    <a:pt x="649" y="473"/>
                    <a:pt x="1088" y="199"/>
                  </a:cubicBezTo>
                  <a:lnTo>
                    <a:pt x="747" y="1"/>
                  </a:lnTo>
                  <a:close/>
                </a:path>
              </a:pathLst>
            </a:custGeom>
            <a:solidFill>
              <a:srgbClr val="1A1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4641536" y="1416412"/>
              <a:ext cx="152890" cy="196537"/>
            </a:xfrm>
            <a:custGeom>
              <a:rect b="b" l="l" r="r" t="t"/>
              <a:pathLst>
                <a:path extrusionOk="0" h="1878" w="1461">
                  <a:moveTo>
                    <a:pt x="1061" y="0"/>
                  </a:moveTo>
                  <a:cubicBezTo>
                    <a:pt x="1001" y="0"/>
                    <a:pt x="936" y="12"/>
                    <a:pt x="867" y="37"/>
                  </a:cubicBezTo>
                  <a:cubicBezTo>
                    <a:pt x="824" y="59"/>
                    <a:pt x="769" y="81"/>
                    <a:pt x="736" y="103"/>
                  </a:cubicBezTo>
                  <a:cubicBezTo>
                    <a:pt x="297" y="377"/>
                    <a:pt x="33" y="849"/>
                    <a:pt x="0" y="1354"/>
                  </a:cubicBezTo>
                  <a:cubicBezTo>
                    <a:pt x="8" y="1686"/>
                    <a:pt x="168" y="1877"/>
                    <a:pt x="403" y="1877"/>
                  </a:cubicBezTo>
                  <a:cubicBezTo>
                    <a:pt x="502" y="1877"/>
                    <a:pt x="615" y="1843"/>
                    <a:pt x="736" y="1771"/>
                  </a:cubicBezTo>
                  <a:cubicBezTo>
                    <a:pt x="835" y="1717"/>
                    <a:pt x="933" y="1640"/>
                    <a:pt x="1010" y="1552"/>
                  </a:cubicBezTo>
                  <a:cubicBezTo>
                    <a:pt x="1285" y="1277"/>
                    <a:pt x="1438" y="904"/>
                    <a:pt x="1460" y="520"/>
                  </a:cubicBezTo>
                  <a:cubicBezTo>
                    <a:pt x="1460" y="187"/>
                    <a:pt x="1299" y="0"/>
                    <a:pt x="1061" y="0"/>
                  </a:cubicBezTo>
                  <a:close/>
                </a:path>
              </a:pathLst>
            </a:custGeom>
            <a:solidFill>
              <a:srgbClr val="E873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731115" y="1416412"/>
              <a:ext cx="63312" cy="162421"/>
            </a:xfrm>
            <a:custGeom>
              <a:rect b="b" l="l" r="r" t="t"/>
              <a:pathLst>
                <a:path extrusionOk="0" h="1552" w="605">
                  <a:moveTo>
                    <a:pt x="205" y="0"/>
                  </a:moveTo>
                  <a:cubicBezTo>
                    <a:pt x="145" y="0"/>
                    <a:pt x="80" y="12"/>
                    <a:pt x="11" y="37"/>
                  </a:cubicBezTo>
                  <a:lnTo>
                    <a:pt x="0" y="59"/>
                  </a:lnTo>
                  <a:cubicBezTo>
                    <a:pt x="198" y="300"/>
                    <a:pt x="308" y="619"/>
                    <a:pt x="308" y="937"/>
                  </a:cubicBezTo>
                  <a:cubicBezTo>
                    <a:pt x="308" y="1157"/>
                    <a:pt x="253" y="1365"/>
                    <a:pt x="154" y="1552"/>
                  </a:cubicBezTo>
                  <a:cubicBezTo>
                    <a:pt x="429" y="1277"/>
                    <a:pt x="582" y="904"/>
                    <a:pt x="604" y="520"/>
                  </a:cubicBezTo>
                  <a:cubicBezTo>
                    <a:pt x="604" y="187"/>
                    <a:pt x="443" y="0"/>
                    <a:pt x="205" y="0"/>
                  </a:cubicBezTo>
                  <a:close/>
                </a:path>
              </a:pathLst>
            </a:custGeom>
            <a:solidFill>
              <a:srgbClr val="E66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4587550" y="1373675"/>
              <a:ext cx="222577" cy="206999"/>
            </a:xfrm>
            <a:custGeom>
              <a:rect b="b" l="l" r="r" t="t"/>
              <a:pathLst>
                <a:path extrusionOk="0" h="2020" w="2098">
                  <a:moveTo>
                    <a:pt x="2081" y="364"/>
                  </a:moveTo>
                  <a:lnTo>
                    <a:pt x="2097" y="373"/>
                  </a:lnTo>
                  <a:cubicBezTo>
                    <a:pt x="2092" y="370"/>
                    <a:pt x="2087" y="367"/>
                    <a:pt x="2081" y="364"/>
                  </a:cubicBezTo>
                  <a:close/>
                  <a:moveTo>
                    <a:pt x="1313" y="1"/>
                  </a:moveTo>
                  <a:cubicBezTo>
                    <a:pt x="1191" y="1"/>
                    <a:pt x="1055" y="39"/>
                    <a:pt x="911" y="120"/>
                  </a:cubicBezTo>
                  <a:cubicBezTo>
                    <a:pt x="373" y="472"/>
                    <a:pt x="33" y="1065"/>
                    <a:pt x="0" y="1701"/>
                  </a:cubicBezTo>
                  <a:lnTo>
                    <a:pt x="527" y="2020"/>
                  </a:lnTo>
                  <a:cubicBezTo>
                    <a:pt x="560" y="1372"/>
                    <a:pt x="900" y="790"/>
                    <a:pt x="1449" y="439"/>
                  </a:cubicBezTo>
                  <a:cubicBezTo>
                    <a:pt x="1595" y="350"/>
                    <a:pt x="1733" y="309"/>
                    <a:pt x="1856" y="309"/>
                  </a:cubicBezTo>
                  <a:cubicBezTo>
                    <a:pt x="1939" y="309"/>
                    <a:pt x="2015" y="328"/>
                    <a:pt x="2081" y="364"/>
                  </a:cubicBezTo>
                  <a:lnTo>
                    <a:pt x="2081" y="364"/>
                  </a:lnTo>
                  <a:lnTo>
                    <a:pt x="1559" y="65"/>
                  </a:lnTo>
                  <a:cubicBezTo>
                    <a:pt x="1488" y="23"/>
                    <a:pt x="1405" y="1"/>
                    <a:pt x="1313" y="1"/>
                  </a:cubicBezTo>
                  <a:close/>
                </a:path>
              </a:pathLst>
            </a:custGeom>
            <a:solidFill>
              <a:srgbClr val="5B6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4642687" y="1403225"/>
              <a:ext cx="191924" cy="179060"/>
            </a:xfrm>
            <a:custGeom>
              <a:rect b="b" l="l" r="r" t="t"/>
              <a:pathLst>
                <a:path extrusionOk="0" h="1711" w="1834">
                  <a:moveTo>
                    <a:pt x="1328" y="0"/>
                  </a:moveTo>
                  <a:cubicBezTo>
                    <a:pt x="1203" y="0"/>
                    <a:pt x="1061" y="42"/>
                    <a:pt x="911" y="130"/>
                  </a:cubicBezTo>
                  <a:cubicBezTo>
                    <a:pt x="373" y="481"/>
                    <a:pt x="33" y="1063"/>
                    <a:pt x="0" y="1711"/>
                  </a:cubicBezTo>
                  <a:lnTo>
                    <a:pt x="110" y="1645"/>
                  </a:lnTo>
                  <a:cubicBezTo>
                    <a:pt x="143" y="1074"/>
                    <a:pt x="439" y="558"/>
                    <a:pt x="922" y="251"/>
                  </a:cubicBezTo>
                  <a:cubicBezTo>
                    <a:pt x="1052" y="173"/>
                    <a:pt x="1174" y="136"/>
                    <a:pt x="1283" y="136"/>
                  </a:cubicBezTo>
                  <a:cubicBezTo>
                    <a:pt x="1543" y="136"/>
                    <a:pt x="1724" y="347"/>
                    <a:pt x="1724" y="712"/>
                  </a:cubicBezTo>
                  <a:lnTo>
                    <a:pt x="1834" y="646"/>
                  </a:lnTo>
                  <a:cubicBezTo>
                    <a:pt x="1834" y="236"/>
                    <a:pt x="1627" y="0"/>
                    <a:pt x="1328" y="0"/>
                  </a:cubicBezTo>
                  <a:close/>
                </a:path>
              </a:pathLst>
            </a:custGeom>
            <a:solidFill>
              <a:srgbClr val="3333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4698988" y="1457331"/>
              <a:ext cx="48347" cy="40501"/>
            </a:xfrm>
            <a:custGeom>
              <a:rect b="b" l="l" r="r" t="t"/>
              <a:pathLst>
                <a:path extrusionOk="0" h="387" w="462">
                  <a:moveTo>
                    <a:pt x="328" y="0"/>
                  </a:moveTo>
                  <a:cubicBezTo>
                    <a:pt x="270" y="0"/>
                    <a:pt x="194" y="29"/>
                    <a:pt x="132" y="85"/>
                  </a:cubicBezTo>
                  <a:cubicBezTo>
                    <a:pt x="33" y="173"/>
                    <a:pt x="0" y="293"/>
                    <a:pt x="44" y="348"/>
                  </a:cubicBezTo>
                  <a:cubicBezTo>
                    <a:pt x="66" y="374"/>
                    <a:pt x="99" y="387"/>
                    <a:pt x="138" y="387"/>
                  </a:cubicBezTo>
                  <a:cubicBezTo>
                    <a:pt x="198" y="387"/>
                    <a:pt x="270" y="358"/>
                    <a:pt x="329" y="304"/>
                  </a:cubicBezTo>
                  <a:cubicBezTo>
                    <a:pt x="428" y="217"/>
                    <a:pt x="461" y="96"/>
                    <a:pt x="406" y="30"/>
                  </a:cubicBezTo>
                  <a:cubicBezTo>
                    <a:pt x="390" y="10"/>
                    <a:pt x="362" y="0"/>
                    <a:pt x="328" y="0"/>
                  </a:cubicBezTo>
                  <a:close/>
                </a:path>
              </a:pathLst>
            </a:custGeom>
            <a:solidFill>
              <a:srgbClr val="EF9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4743221" y="1656903"/>
              <a:ext cx="80474" cy="86234"/>
            </a:xfrm>
            <a:custGeom>
              <a:rect b="b" l="l" r="r" t="t"/>
              <a:pathLst>
                <a:path extrusionOk="0" h="824" w="769">
                  <a:moveTo>
                    <a:pt x="0" y="1"/>
                  </a:moveTo>
                  <a:lnTo>
                    <a:pt x="0" y="1"/>
                  </a:lnTo>
                  <a:cubicBezTo>
                    <a:pt x="143" y="88"/>
                    <a:pt x="242" y="264"/>
                    <a:pt x="242" y="517"/>
                  </a:cubicBezTo>
                  <a:lnTo>
                    <a:pt x="769" y="824"/>
                  </a:lnTo>
                  <a:cubicBezTo>
                    <a:pt x="769" y="571"/>
                    <a:pt x="681" y="396"/>
                    <a:pt x="538" y="308"/>
                  </a:cubicBezTo>
                  <a:lnTo>
                    <a:pt x="0" y="1"/>
                  </a:lnTo>
                  <a:close/>
                </a:path>
              </a:pathLst>
            </a:custGeom>
            <a:solidFill>
              <a:srgbClr val="1A1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4682872" y="1661613"/>
              <a:ext cx="89683" cy="30977"/>
            </a:xfrm>
            <a:custGeom>
              <a:rect b="b" l="l" r="r" t="t"/>
              <a:pathLst>
                <a:path extrusionOk="0" h="296" w="857">
                  <a:moveTo>
                    <a:pt x="299" y="0"/>
                  </a:moveTo>
                  <a:cubicBezTo>
                    <a:pt x="194" y="0"/>
                    <a:pt x="90" y="34"/>
                    <a:pt x="0" y="98"/>
                  </a:cubicBezTo>
                  <a:lnTo>
                    <a:pt x="341" y="296"/>
                  </a:lnTo>
                  <a:cubicBezTo>
                    <a:pt x="424" y="232"/>
                    <a:pt x="526" y="198"/>
                    <a:pt x="631" y="198"/>
                  </a:cubicBezTo>
                  <a:cubicBezTo>
                    <a:pt x="706" y="198"/>
                    <a:pt x="783" y="215"/>
                    <a:pt x="857" y="252"/>
                  </a:cubicBezTo>
                  <a:lnTo>
                    <a:pt x="516" y="54"/>
                  </a:lnTo>
                  <a:cubicBezTo>
                    <a:pt x="448" y="18"/>
                    <a:pt x="373" y="0"/>
                    <a:pt x="299" y="0"/>
                  </a:cubicBezTo>
                  <a:close/>
                </a:path>
              </a:pathLst>
            </a:custGeom>
            <a:solidFill>
              <a:srgbClr val="5B6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4604700" y="1671868"/>
              <a:ext cx="113856" cy="201142"/>
            </a:xfrm>
            <a:custGeom>
              <a:rect b="b" l="l" r="r" t="t"/>
              <a:pathLst>
                <a:path extrusionOk="0" h="1922" w="1088">
                  <a:moveTo>
                    <a:pt x="747" y="0"/>
                  </a:moveTo>
                  <a:cubicBezTo>
                    <a:pt x="319" y="286"/>
                    <a:pt x="45" y="747"/>
                    <a:pt x="23" y="1263"/>
                  </a:cubicBezTo>
                  <a:cubicBezTo>
                    <a:pt x="1" y="1450"/>
                    <a:pt x="78" y="1625"/>
                    <a:pt x="231" y="1724"/>
                  </a:cubicBezTo>
                  <a:lnTo>
                    <a:pt x="572" y="1922"/>
                  </a:lnTo>
                  <a:cubicBezTo>
                    <a:pt x="418" y="1823"/>
                    <a:pt x="341" y="1636"/>
                    <a:pt x="352" y="1461"/>
                  </a:cubicBezTo>
                  <a:cubicBezTo>
                    <a:pt x="385" y="945"/>
                    <a:pt x="649" y="483"/>
                    <a:pt x="1088" y="198"/>
                  </a:cubicBezTo>
                  <a:lnTo>
                    <a:pt x="747" y="0"/>
                  </a:lnTo>
                  <a:close/>
                </a:path>
              </a:pathLst>
            </a:custGeom>
            <a:solidFill>
              <a:srgbClr val="1A1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4641536" y="1681915"/>
              <a:ext cx="152890" cy="196851"/>
            </a:xfrm>
            <a:custGeom>
              <a:rect b="b" l="l" r="r" t="t"/>
              <a:pathLst>
                <a:path extrusionOk="0" h="1881" w="1461">
                  <a:moveTo>
                    <a:pt x="1057" y="1"/>
                  </a:moveTo>
                  <a:cubicBezTo>
                    <a:pt x="998" y="1"/>
                    <a:pt x="934" y="12"/>
                    <a:pt x="867" y="36"/>
                  </a:cubicBezTo>
                  <a:cubicBezTo>
                    <a:pt x="824" y="58"/>
                    <a:pt x="769" y="80"/>
                    <a:pt x="736" y="102"/>
                  </a:cubicBezTo>
                  <a:cubicBezTo>
                    <a:pt x="297" y="387"/>
                    <a:pt x="33" y="849"/>
                    <a:pt x="0" y="1365"/>
                  </a:cubicBezTo>
                  <a:cubicBezTo>
                    <a:pt x="8" y="1692"/>
                    <a:pt x="170" y="1881"/>
                    <a:pt x="409" y="1881"/>
                  </a:cubicBezTo>
                  <a:cubicBezTo>
                    <a:pt x="507" y="1881"/>
                    <a:pt x="618" y="1849"/>
                    <a:pt x="736" y="1782"/>
                  </a:cubicBezTo>
                  <a:cubicBezTo>
                    <a:pt x="835" y="1716"/>
                    <a:pt x="933" y="1639"/>
                    <a:pt x="1010" y="1562"/>
                  </a:cubicBezTo>
                  <a:cubicBezTo>
                    <a:pt x="1285" y="1277"/>
                    <a:pt x="1438" y="914"/>
                    <a:pt x="1460" y="519"/>
                  </a:cubicBezTo>
                  <a:cubicBezTo>
                    <a:pt x="1460" y="193"/>
                    <a:pt x="1297" y="1"/>
                    <a:pt x="1057" y="1"/>
                  </a:cubicBezTo>
                  <a:close/>
                </a:path>
              </a:pathLst>
            </a:custGeom>
            <a:solidFill>
              <a:srgbClr val="FFE6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4731115" y="1681915"/>
              <a:ext cx="63312" cy="163572"/>
            </a:xfrm>
            <a:custGeom>
              <a:rect b="b" l="l" r="r" t="t"/>
              <a:pathLst>
                <a:path extrusionOk="0" h="1563" w="605">
                  <a:moveTo>
                    <a:pt x="201" y="1"/>
                  </a:moveTo>
                  <a:cubicBezTo>
                    <a:pt x="142" y="1"/>
                    <a:pt x="78" y="12"/>
                    <a:pt x="11" y="36"/>
                  </a:cubicBezTo>
                  <a:lnTo>
                    <a:pt x="0" y="58"/>
                  </a:lnTo>
                  <a:cubicBezTo>
                    <a:pt x="198" y="311"/>
                    <a:pt x="308" y="618"/>
                    <a:pt x="308" y="936"/>
                  </a:cubicBezTo>
                  <a:cubicBezTo>
                    <a:pt x="308" y="1156"/>
                    <a:pt x="253" y="1365"/>
                    <a:pt x="154" y="1562"/>
                  </a:cubicBezTo>
                  <a:cubicBezTo>
                    <a:pt x="429" y="1277"/>
                    <a:pt x="582" y="914"/>
                    <a:pt x="604" y="519"/>
                  </a:cubicBezTo>
                  <a:cubicBezTo>
                    <a:pt x="604" y="193"/>
                    <a:pt x="441" y="1"/>
                    <a:pt x="201" y="1"/>
                  </a:cubicBezTo>
                  <a:close/>
                </a:path>
              </a:pathLst>
            </a:custGeom>
            <a:solidFill>
              <a:srgbClr val="FFD6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4588145" y="1638170"/>
              <a:ext cx="219550" cy="206999"/>
            </a:xfrm>
            <a:custGeom>
              <a:rect b="b" l="l" r="r" t="t"/>
              <a:pathLst>
                <a:path extrusionOk="0" h="2020" w="2098">
                  <a:moveTo>
                    <a:pt x="2082" y="364"/>
                  </a:moveTo>
                  <a:lnTo>
                    <a:pt x="2097" y="372"/>
                  </a:lnTo>
                  <a:cubicBezTo>
                    <a:pt x="2092" y="369"/>
                    <a:pt x="2087" y="366"/>
                    <a:pt x="2082" y="364"/>
                  </a:cubicBezTo>
                  <a:close/>
                  <a:moveTo>
                    <a:pt x="1318" y="1"/>
                  </a:moveTo>
                  <a:cubicBezTo>
                    <a:pt x="1195" y="1"/>
                    <a:pt x="1057" y="42"/>
                    <a:pt x="911" y="131"/>
                  </a:cubicBezTo>
                  <a:cubicBezTo>
                    <a:pt x="373" y="482"/>
                    <a:pt x="33" y="1064"/>
                    <a:pt x="0" y="1712"/>
                  </a:cubicBezTo>
                  <a:lnTo>
                    <a:pt x="527" y="2019"/>
                  </a:lnTo>
                  <a:cubicBezTo>
                    <a:pt x="571" y="1382"/>
                    <a:pt x="900" y="789"/>
                    <a:pt x="1449" y="438"/>
                  </a:cubicBezTo>
                  <a:cubicBezTo>
                    <a:pt x="1599" y="354"/>
                    <a:pt x="1740" y="312"/>
                    <a:pt x="1865" y="312"/>
                  </a:cubicBezTo>
                  <a:cubicBezTo>
                    <a:pt x="1945" y="312"/>
                    <a:pt x="2018" y="329"/>
                    <a:pt x="2082" y="364"/>
                  </a:cubicBezTo>
                  <a:lnTo>
                    <a:pt x="2082" y="364"/>
                  </a:lnTo>
                  <a:lnTo>
                    <a:pt x="1559" y="65"/>
                  </a:lnTo>
                  <a:cubicBezTo>
                    <a:pt x="1489" y="23"/>
                    <a:pt x="1408" y="1"/>
                    <a:pt x="1318" y="1"/>
                  </a:cubicBezTo>
                  <a:close/>
                </a:path>
              </a:pathLst>
            </a:custGeom>
            <a:solidFill>
              <a:srgbClr val="5B6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642687" y="1668938"/>
              <a:ext cx="191924" cy="178851"/>
            </a:xfrm>
            <a:custGeom>
              <a:rect b="b" l="l" r="r" t="t"/>
              <a:pathLst>
                <a:path extrusionOk="0" h="1709" w="1834">
                  <a:moveTo>
                    <a:pt x="1322" y="0"/>
                  </a:moveTo>
                  <a:cubicBezTo>
                    <a:pt x="1198" y="0"/>
                    <a:pt x="1058" y="41"/>
                    <a:pt x="911" y="127"/>
                  </a:cubicBezTo>
                  <a:cubicBezTo>
                    <a:pt x="373" y="478"/>
                    <a:pt x="33" y="1060"/>
                    <a:pt x="0" y="1708"/>
                  </a:cubicBezTo>
                  <a:lnTo>
                    <a:pt x="110" y="1642"/>
                  </a:lnTo>
                  <a:cubicBezTo>
                    <a:pt x="143" y="1082"/>
                    <a:pt x="439" y="555"/>
                    <a:pt x="922" y="248"/>
                  </a:cubicBezTo>
                  <a:cubicBezTo>
                    <a:pt x="1049" y="175"/>
                    <a:pt x="1170" y="140"/>
                    <a:pt x="1277" y="140"/>
                  </a:cubicBezTo>
                  <a:cubicBezTo>
                    <a:pt x="1541" y="140"/>
                    <a:pt x="1724" y="350"/>
                    <a:pt x="1724" y="709"/>
                  </a:cubicBezTo>
                  <a:lnTo>
                    <a:pt x="1834" y="654"/>
                  </a:lnTo>
                  <a:cubicBezTo>
                    <a:pt x="1834" y="242"/>
                    <a:pt x="1624" y="0"/>
                    <a:pt x="1322" y="0"/>
                  </a:cubicBezTo>
                  <a:close/>
                </a:path>
              </a:pathLst>
            </a:custGeom>
            <a:solidFill>
              <a:srgbClr val="3333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4698988" y="1722730"/>
              <a:ext cx="48347" cy="40814"/>
            </a:xfrm>
            <a:custGeom>
              <a:rect b="b" l="l" r="r" t="t"/>
              <a:pathLst>
                <a:path extrusionOk="0" h="390" w="462">
                  <a:moveTo>
                    <a:pt x="328" y="0"/>
                  </a:moveTo>
                  <a:cubicBezTo>
                    <a:pt x="270" y="0"/>
                    <a:pt x="194" y="30"/>
                    <a:pt x="132" y="85"/>
                  </a:cubicBezTo>
                  <a:cubicBezTo>
                    <a:pt x="33" y="173"/>
                    <a:pt x="0" y="294"/>
                    <a:pt x="44" y="360"/>
                  </a:cubicBezTo>
                  <a:cubicBezTo>
                    <a:pt x="64" y="380"/>
                    <a:pt x="95" y="390"/>
                    <a:pt x="130" y="390"/>
                  </a:cubicBezTo>
                  <a:cubicBezTo>
                    <a:pt x="191" y="390"/>
                    <a:pt x="267" y="360"/>
                    <a:pt x="329" y="305"/>
                  </a:cubicBezTo>
                  <a:cubicBezTo>
                    <a:pt x="428" y="217"/>
                    <a:pt x="461" y="96"/>
                    <a:pt x="406" y="30"/>
                  </a:cubicBezTo>
                  <a:cubicBezTo>
                    <a:pt x="390" y="10"/>
                    <a:pt x="362" y="0"/>
                    <a:pt x="328" y="0"/>
                  </a:cubicBezTo>
                  <a:close/>
                </a:path>
              </a:pathLst>
            </a:custGeom>
            <a:solidFill>
              <a:srgbClr val="FFF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4743225" y="1920525"/>
              <a:ext cx="80476" cy="89274"/>
            </a:xfrm>
            <a:custGeom>
              <a:rect b="b" l="l" r="r" t="t"/>
              <a:pathLst>
                <a:path extrusionOk="0" h="836" w="769">
                  <a:moveTo>
                    <a:pt x="0" y="1"/>
                  </a:moveTo>
                  <a:lnTo>
                    <a:pt x="0" y="1"/>
                  </a:lnTo>
                  <a:cubicBezTo>
                    <a:pt x="165" y="122"/>
                    <a:pt x="253" y="319"/>
                    <a:pt x="242" y="517"/>
                  </a:cubicBezTo>
                  <a:lnTo>
                    <a:pt x="769" y="835"/>
                  </a:lnTo>
                  <a:cubicBezTo>
                    <a:pt x="769" y="583"/>
                    <a:pt x="681" y="396"/>
                    <a:pt x="538" y="319"/>
                  </a:cubicBezTo>
                  <a:lnTo>
                    <a:pt x="0" y="1"/>
                  </a:lnTo>
                  <a:close/>
                </a:path>
              </a:pathLst>
            </a:custGeom>
            <a:solidFill>
              <a:srgbClr val="1A1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4682872" y="1927953"/>
              <a:ext cx="89683" cy="31291"/>
            </a:xfrm>
            <a:custGeom>
              <a:rect b="b" l="l" r="r" t="t"/>
              <a:pathLst>
                <a:path extrusionOk="0" h="299" w="857">
                  <a:moveTo>
                    <a:pt x="309" y="0"/>
                  </a:moveTo>
                  <a:cubicBezTo>
                    <a:pt x="201" y="0"/>
                    <a:pt x="93" y="34"/>
                    <a:pt x="0" y="101"/>
                  </a:cubicBezTo>
                  <a:lnTo>
                    <a:pt x="341" y="298"/>
                  </a:lnTo>
                  <a:cubicBezTo>
                    <a:pt x="427" y="232"/>
                    <a:pt x="533" y="198"/>
                    <a:pt x="642" y="198"/>
                  </a:cubicBezTo>
                  <a:cubicBezTo>
                    <a:pt x="714" y="198"/>
                    <a:pt x="787" y="213"/>
                    <a:pt x="857" y="243"/>
                  </a:cubicBezTo>
                  <a:lnTo>
                    <a:pt x="516" y="46"/>
                  </a:lnTo>
                  <a:cubicBezTo>
                    <a:pt x="451" y="15"/>
                    <a:pt x="380" y="0"/>
                    <a:pt x="309" y="0"/>
                  </a:cubicBezTo>
                  <a:close/>
                </a:path>
              </a:pathLst>
            </a:custGeom>
            <a:solidFill>
              <a:srgbClr val="5B6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4604700" y="1938418"/>
              <a:ext cx="113856" cy="201247"/>
            </a:xfrm>
            <a:custGeom>
              <a:rect b="b" l="l" r="r" t="t"/>
              <a:pathLst>
                <a:path extrusionOk="0" h="1923" w="1088">
                  <a:moveTo>
                    <a:pt x="747" y="1"/>
                  </a:moveTo>
                  <a:cubicBezTo>
                    <a:pt x="319" y="275"/>
                    <a:pt x="45" y="747"/>
                    <a:pt x="23" y="1252"/>
                  </a:cubicBezTo>
                  <a:cubicBezTo>
                    <a:pt x="1" y="1439"/>
                    <a:pt x="78" y="1615"/>
                    <a:pt x="231" y="1724"/>
                  </a:cubicBezTo>
                  <a:lnTo>
                    <a:pt x="572" y="1922"/>
                  </a:lnTo>
                  <a:cubicBezTo>
                    <a:pt x="418" y="1812"/>
                    <a:pt x="341" y="1637"/>
                    <a:pt x="352" y="1450"/>
                  </a:cubicBezTo>
                  <a:cubicBezTo>
                    <a:pt x="385" y="945"/>
                    <a:pt x="649" y="473"/>
                    <a:pt x="1088" y="198"/>
                  </a:cubicBezTo>
                  <a:lnTo>
                    <a:pt x="747" y="1"/>
                  </a:lnTo>
                  <a:close/>
                </a:path>
              </a:pathLst>
            </a:custGeom>
            <a:solidFill>
              <a:srgbClr val="1A1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4641536" y="1948465"/>
              <a:ext cx="152890" cy="195700"/>
            </a:xfrm>
            <a:custGeom>
              <a:rect b="b" l="l" r="r" t="t"/>
              <a:pathLst>
                <a:path extrusionOk="0" h="1870" w="1461">
                  <a:moveTo>
                    <a:pt x="1062" y="0"/>
                  </a:moveTo>
                  <a:cubicBezTo>
                    <a:pt x="1002" y="0"/>
                    <a:pt x="936" y="12"/>
                    <a:pt x="867" y="36"/>
                  </a:cubicBezTo>
                  <a:cubicBezTo>
                    <a:pt x="824" y="47"/>
                    <a:pt x="769" y="69"/>
                    <a:pt x="736" y="102"/>
                  </a:cubicBezTo>
                  <a:cubicBezTo>
                    <a:pt x="297" y="377"/>
                    <a:pt x="33" y="849"/>
                    <a:pt x="0" y="1354"/>
                  </a:cubicBezTo>
                  <a:cubicBezTo>
                    <a:pt x="8" y="1681"/>
                    <a:pt x="170" y="1870"/>
                    <a:pt x="409" y="1870"/>
                  </a:cubicBezTo>
                  <a:cubicBezTo>
                    <a:pt x="507" y="1870"/>
                    <a:pt x="618" y="1838"/>
                    <a:pt x="736" y="1771"/>
                  </a:cubicBezTo>
                  <a:cubicBezTo>
                    <a:pt x="835" y="1716"/>
                    <a:pt x="933" y="1639"/>
                    <a:pt x="1010" y="1552"/>
                  </a:cubicBezTo>
                  <a:cubicBezTo>
                    <a:pt x="1285" y="1266"/>
                    <a:pt x="1438" y="904"/>
                    <a:pt x="1460" y="508"/>
                  </a:cubicBezTo>
                  <a:cubicBezTo>
                    <a:pt x="1460" y="184"/>
                    <a:pt x="1300" y="0"/>
                    <a:pt x="1062" y="0"/>
                  </a:cubicBezTo>
                  <a:close/>
                </a:path>
              </a:pathLst>
            </a:custGeom>
            <a:solidFill>
              <a:srgbClr val="BEC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4731115" y="1948465"/>
              <a:ext cx="63312" cy="162421"/>
            </a:xfrm>
            <a:custGeom>
              <a:rect b="b" l="l" r="r" t="t"/>
              <a:pathLst>
                <a:path extrusionOk="0" h="1552" w="605">
                  <a:moveTo>
                    <a:pt x="206" y="0"/>
                  </a:moveTo>
                  <a:cubicBezTo>
                    <a:pt x="146" y="0"/>
                    <a:pt x="80" y="12"/>
                    <a:pt x="11" y="36"/>
                  </a:cubicBezTo>
                  <a:lnTo>
                    <a:pt x="0" y="47"/>
                  </a:lnTo>
                  <a:cubicBezTo>
                    <a:pt x="198" y="300"/>
                    <a:pt x="308" y="618"/>
                    <a:pt x="308" y="937"/>
                  </a:cubicBezTo>
                  <a:cubicBezTo>
                    <a:pt x="308" y="1145"/>
                    <a:pt x="253" y="1365"/>
                    <a:pt x="154" y="1552"/>
                  </a:cubicBezTo>
                  <a:cubicBezTo>
                    <a:pt x="429" y="1266"/>
                    <a:pt x="582" y="904"/>
                    <a:pt x="604" y="508"/>
                  </a:cubicBezTo>
                  <a:cubicBezTo>
                    <a:pt x="604" y="184"/>
                    <a:pt x="444" y="0"/>
                    <a:pt x="206" y="0"/>
                  </a:cubicBezTo>
                  <a:close/>
                </a:path>
              </a:pathLst>
            </a:custGeom>
            <a:solidFill>
              <a:srgbClr val="A9B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4587538" y="1902209"/>
              <a:ext cx="219550" cy="210979"/>
            </a:xfrm>
            <a:custGeom>
              <a:rect b="b" l="l" r="r" t="t"/>
              <a:pathLst>
                <a:path extrusionOk="0" h="2016" w="2098">
                  <a:moveTo>
                    <a:pt x="2093" y="377"/>
                  </a:moveTo>
                  <a:lnTo>
                    <a:pt x="2097" y="380"/>
                  </a:lnTo>
                  <a:cubicBezTo>
                    <a:pt x="2096" y="379"/>
                    <a:pt x="2094" y="378"/>
                    <a:pt x="2093" y="377"/>
                  </a:cubicBezTo>
                  <a:close/>
                  <a:moveTo>
                    <a:pt x="1327" y="0"/>
                  </a:moveTo>
                  <a:cubicBezTo>
                    <a:pt x="1202" y="0"/>
                    <a:pt x="1061" y="43"/>
                    <a:pt x="911" y="127"/>
                  </a:cubicBezTo>
                  <a:cubicBezTo>
                    <a:pt x="373" y="478"/>
                    <a:pt x="33" y="1060"/>
                    <a:pt x="0" y="1708"/>
                  </a:cubicBezTo>
                  <a:lnTo>
                    <a:pt x="527" y="2016"/>
                  </a:lnTo>
                  <a:cubicBezTo>
                    <a:pt x="560" y="1379"/>
                    <a:pt x="900" y="786"/>
                    <a:pt x="1449" y="434"/>
                  </a:cubicBezTo>
                  <a:cubicBezTo>
                    <a:pt x="1593" y="353"/>
                    <a:pt x="1729" y="315"/>
                    <a:pt x="1851" y="315"/>
                  </a:cubicBezTo>
                  <a:cubicBezTo>
                    <a:pt x="1941" y="315"/>
                    <a:pt x="2023" y="336"/>
                    <a:pt x="2093" y="377"/>
                  </a:cubicBezTo>
                  <a:lnTo>
                    <a:pt x="2093" y="377"/>
                  </a:lnTo>
                  <a:lnTo>
                    <a:pt x="1559" y="61"/>
                  </a:lnTo>
                  <a:cubicBezTo>
                    <a:pt x="1492" y="21"/>
                    <a:pt x="1413" y="0"/>
                    <a:pt x="1327" y="0"/>
                  </a:cubicBezTo>
                  <a:close/>
                </a:path>
              </a:pathLst>
            </a:custGeom>
            <a:solidFill>
              <a:srgbClr val="5B6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4642687" y="1934860"/>
              <a:ext cx="191924" cy="178328"/>
            </a:xfrm>
            <a:custGeom>
              <a:rect b="b" l="l" r="r" t="t"/>
              <a:pathLst>
                <a:path extrusionOk="0" h="1704" w="1834">
                  <a:moveTo>
                    <a:pt x="1321" y="0"/>
                  </a:moveTo>
                  <a:cubicBezTo>
                    <a:pt x="1197" y="0"/>
                    <a:pt x="1058" y="40"/>
                    <a:pt x="911" y="122"/>
                  </a:cubicBezTo>
                  <a:cubicBezTo>
                    <a:pt x="373" y="474"/>
                    <a:pt x="33" y="1067"/>
                    <a:pt x="0" y="1704"/>
                  </a:cubicBezTo>
                  <a:lnTo>
                    <a:pt x="110" y="1649"/>
                  </a:lnTo>
                  <a:cubicBezTo>
                    <a:pt x="143" y="1078"/>
                    <a:pt x="439" y="562"/>
                    <a:pt x="922" y="254"/>
                  </a:cubicBezTo>
                  <a:cubicBezTo>
                    <a:pt x="1052" y="177"/>
                    <a:pt x="1174" y="140"/>
                    <a:pt x="1283" y="140"/>
                  </a:cubicBezTo>
                  <a:cubicBezTo>
                    <a:pt x="1543" y="140"/>
                    <a:pt x="1724" y="351"/>
                    <a:pt x="1724" y="715"/>
                  </a:cubicBezTo>
                  <a:lnTo>
                    <a:pt x="1834" y="649"/>
                  </a:lnTo>
                  <a:cubicBezTo>
                    <a:pt x="1834" y="236"/>
                    <a:pt x="1623" y="0"/>
                    <a:pt x="1321" y="0"/>
                  </a:cubicBezTo>
                  <a:close/>
                </a:path>
              </a:pathLst>
            </a:custGeom>
            <a:solidFill>
              <a:srgbClr val="3333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4698988" y="1988442"/>
              <a:ext cx="48347" cy="40501"/>
            </a:xfrm>
            <a:custGeom>
              <a:rect b="b" l="l" r="r" t="t"/>
              <a:pathLst>
                <a:path extrusionOk="0" h="387" w="462">
                  <a:moveTo>
                    <a:pt x="321" y="0"/>
                  </a:moveTo>
                  <a:cubicBezTo>
                    <a:pt x="264" y="0"/>
                    <a:pt x="192" y="29"/>
                    <a:pt x="132" y="83"/>
                  </a:cubicBezTo>
                  <a:cubicBezTo>
                    <a:pt x="33" y="170"/>
                    <a:pt x="0" y="291"/>
                    <a:pt x="44" y="357"/>
                  </a:cubicBezTo>
                  <a:cubicBezTo>
                    <a:pt x="64" y="377"/>
                    <a:pt x="95" y="387"/>
                    <a:pt x="130" y="387"/>
                  </a:cubicBezTo>
                  <a:cubicBezTo>
                    <a:pt x="191" y="387"/>
                    <a:pt x="267" y="358"/>
                    <a:pt x="329" y="302"/>
                  </a:cubicBezTo>
                  <a:cubicBezTo>
                    <a:pt x="428" y="214"/>
                    <a:pt x="461" y="94"/>
                    <a:pt x="406" y="39"/>
                  </a:cubicBezTo>
                  <a:cubicBezTo>
                    <a:pt x="389" y="13"/>
                    <a:pt x="358" y="0"/>
                    <a:pt x="321" y="0"/>
                  </a:cubicBezTo>
                  <a:close/>
                </a:path>
              </a:pathLst>
            </a:custGeom>
            <a:solidFill>
              <a:srgbClr val="CE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4574876" y="1566169"/>
              <a:ext cx="218399" cy="132176"/>
            </a:xfrm>
            <a:custGeom>
              <a:rect b="b" l="l" r="r" t="t"/>
              <a:pathLst>
                <a:path extrusionOk="0" h="1263" w="2087">
                  <a:moveTo>
                    <a:pt x="2086" y="0"/>
                  </a:moveTo>
                  <a:lnTo>
                    <a:pt x="0" y="1208"/>
                  </a:lnTo>
                  <a:lnTo>
                    <a:pt x="0" y="1263"/>
                  </a:lnTo>
                  <a:lnTo>
                    <a:pt x="2086" y="55"/>
                  </a:lnTo>
                  <a:lnTo>
                    <a:pt x="2086" y="0"/>
                  </a:lnTo>
                  <a:close/>
                </a:path>
              </a:pathLst>
            </a:custGeom>
            <a:solidFill>
              <a:srgbClr val="1A1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4355430" y="1566169"/>
              <a:ext cx="219550" cy="132176"/>
            </a:xfrm>
            <a:custGeom>
              <a:rect b="b" l="l" r="r" t="t"/>
              <a:pathLst>
                <a:path extrusionOk="0" h="1263" w="2098">
                  <a:moveTo>
                    <a:pt x="0" y="0"/>
                  </a:moveTo>
                  <a:lnTo>
                    <a:pt x="0" y="55"/>
                  </a:lnTo>
                  <a:lnTo>
                    <a:pt x="2097" y="1263"/>
                  </a:lnTo>
                  <a:lnTo>
                    <a:pt x="2097" y="1208"/>
                  </a:lnTo>
                  <a:lnTo>
                    <a:pt x="0" y="0"/>
                  </a:lnTo>
                  <a:close/>
                </a:path>
              </a:pathLst>
            </a:custGeom>
            <a:solidFill>
              <a:srgbClr val="1313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4574876" y="1836173"/>
              <a:ext cx="218399" cy="132281"/>
            </a:xfrm>
            <a:custGeom>
              <a:rect b="b" l="l" r="r" t="t"/>
              <a:pathLst>
                <a:path extrusionOk="0" h="1264" w="2087">
                  <a:moveTo>
                    <a:pt x="2086" y="0"/>
                  </a:moveTo>
                  <a:lnTo>
                    <a:pt x="0" y="1208"/>
                  </a:lnTo>
                  <a:lnTo>
                    <a:pt x="0" y="1263"/>
                  </a:lnTo>
                  <a:lnTo>
                    <a:pt x="2086" y="55"/>
                  </a:lnTo>
                  <a:lnTo>
                    <a:pt x="2086" y="0"/>
                  </a:lnTo>
                  <a:close/>
                </a:path>
              </a:pathLst>
            </a:custGeom>
            <a:solidFill>
              <a:srgbClr val="1A1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4355430" y="1836173"/>
              <a:ext cx="219550" cy="132281"/>
            </a:xfrm>
            <a:custGeom>
              <a:rect b="b" l="l" r="r" t="t"/>
              <a:pathLst>
                <a:path extrusionOk="0" h="1264" w="2098">
                  <a:moveTo>
                    <a:pt x="0" y="0"/>
                  </a:moveTo>
                  <a:lnTo>
                    <a:pt x="0" y="55"/>
                  </a:lnTo>
                  <a:lnTo>
                    <a:pt x="2097" y="1263"/>
                  </a:lnTo>
                  <a:lnTo>
                    <a:pt x="2097" y="1208"/>
                  </a:lnTo>
                  <a:lnTo>
                    <a:pt x="0" y="0"/>
                  </a:lnTo>
                  <a:close/>
                </a:path>
              </a:pathLst>
            </a:custGeom>
            <a:solidFill>
              <a:srgbClr val="1313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4318005" y="1388476"/>
              <a:ext cx="82875" cy="89274"/>
            </a:xfrm>
            <a:custGeom>
              <a:rect b="b" l="l" r="r" t="t"/>
              <a:pathLst>
                <a:path extrusionOk="0" h="824" w="792">
                  <a:moveTo>
                    <a:pt x="791" y="0"/>
                  </a:moveTo>
                  <a:lnTo>
                    <a:pt x="791" y="0"/>
                  </a:lnTo>
                  <a:cubicBezTo>
                    <a:pt x="785" y="4"/>
                    <a:pt x="778" y="7"/>
                    <a:pt x="772" y="11"/>
                  </a:cubicBezTo>
                  <a:lnTo>
                    <a:pt x="772" y="11"/>
                  </a:lnTo>
                  <a:lnTo>
                    <a:pt x="791" y="0"/>
                  </a:lnTo>
                  <a:close/>
                  <a:moveTo>
                    <a:pt x="772" y="11"/>
                  </a:moveTo>
                  <a:lnTo>
                    <a:pt x="264" y="308"/>
                  </a:lnTo>
                  <a:cubicBezTo>
                    <a:pt x="89" y="428"/>
                    <a:pt x="1" y="626"/>
                    <a:pt x="23" y="824"/>
                  </a:cubicBezTo>
                  <a:lnTo>
                    <a:pt x="561" y="516"/>
                  </a:lnTo>
                  <a:cubicBezTo>
                    <a:pt x="561" y="275"/>
                    <a:pt x="641" y="94"/>
                    <a:pt x="772" y="11"/>
                  </a:cubicBezTo>
                  <a:close/>
                </a:path>
              </a:pathLst>
            </a:custGeom>
            <a:solidFill>
              <a:srgbClr val="0D0D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4372592" y="1395900"/>
              <a:ext cx="89788" cy="31291"/>
            </a:xfrm>
            <a:custGeom>
              <a:rect b="b" l="l" r="r" t="t"/>
              <a:pathLst>
                <a:path extrusionOk="0" h="299" w="858">
                  <a:moveTo>
                    <a:pt x="546" y="1"/>
                  </a:moveTo>
                  <a:cubicBezTo>
                    <a:pt x="473" y="1"/>
                    <a:pt x="400" y="15"/>
                    <a:pt x="330" y="46"/>
                  </a:cubicBezTo>
                  <a:lnTo>
                    <a:pt x="1" y="244"/>
                  </a:lnTo>
                  <a:cubicBezTo>
                    <a:pt x="66" y="213"/>
                    <a:pt x="137" y="198"/>
                    <a:pt x="208" y="198"/>
                  </a:cubicBezTo>
                  <a:cubicBezTo>
                    <a:pt x="316" y="198"/>
                    <a:pt x="424" y="232"/>
                    <a:pt x="517" y="299"/>
                  </a:cubicBezTo>
                  <a:lnTo>
                    <a:pt x="857" y="101"/>
                  </a:lnTo>
                  <a:cubicBezTo>
                    <a:pt x="765" y="35"/>
                    <a:pt x="656" y="1"/>
                    <a:pt x="546" y="1"/>
                  </a:cubicBezTo>
                  <a:close/>
                </a:path>
              </a:pathLst>
            </a:custGeom>
            <a:solidFill>
              <a:srgbClr val="5B6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4426590" y="1406365"/>
              <a:ext cx="113856" cy="201247"/>
            </a:xfrm>
            <a:custGeom>
              <a:rect b="b" l="l" r="r" t="t"/>
              <a:pathLst>
                <a:path extrusionOk="0" h="1923" w="1088">
                  <a:moveTo>
                    <a:pt x="341" y="1"/>
                  </a:moveTo>
                  <a:lnTo>
                    <a:pt x="1" y="199"/>
                  </a:lnTo>
                  <a:cubicBezTo>
                    <a:pt x="429" y="473"/>
                    <a:pt x="704" y="945"/>
                    <a:pt x="726" y="1461"/>
                  </a:cubicBezTo>
                  <a:cubicBezTo>
                    <a:pt x="747" y="1637"/>
                    <a:pt x="660" y="1813"/>
                    <a:pt x="517" y="1922"/>
                  </a:cubicBezTo>
                  <a:lnTo>
                    <a:pt x="846" y="1725"/>
                  </a:lnTo>
                  <a:cubicBezTo>
                    <a:pt x="1000" y="1615"/>
                    <a:pt x="1088" y="1439"/>
                    <a:pt x="1066" y="1264"/>
                  </a:cubicBezTo>
                  <a:cubicBezTo>
                    <a:pt x="1033" y="748"/>
                    <a:pt x="769" y="275"/>
                    <a:pt x="341" y="1"/>
                  </a:cubicBezTo>
                  <a:close/>
                </a:path>
              </a:pathLst>
            </a:custGeom>
            <a:solidFill>
              <a:srgbClr val="1818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4349674" y="1416412"/>
              <a:ext cx="152890" cy="196537"/>
            </a:xfrm>
            <a:custGeom>
              <a:rect b="b" l="l" r="r" t="t"/>
              <a:pathLst>
                <a:path extrusionOk="0" h="1878" w="1461">
                  <a:moveTo>
                    <a:pt x="409" y="0"/>
                  </a:moveTo>
                  <a:cubicBezTo>
                    <a:pt x="168" y="0"/>
                    <a:pt x="0" y="187"/>
                    <a:pt x="0" y="520"/>
                  </a:cubicBezTo>
                  <a:cubicBezTo>
                    <a:pt x="22" y="904"/>
                    <a:pt x="187" y="1277"/>
                    <a:pt x="450" y="1552"/>
                  </a:cubicBezTo>
                  <a:cubicBezTo>
                    <a:pt x="538" y="1640"/>
                    <a:pt x="626" y="1717"/>
                    <a:pt x="736" y="1771"/>
                  </a:cubicBezTo>
                  <a:cubicBezTo>
                    <a:pt x="853" y="1843"/>
                    <a:pt x="965" y="1877"/>
                    <a:pt x="1063" y="1877"/>
                  </a:cubicBezTo>
                  <a:cubicBezTo>
                    <a:pt x="1298" y="1877"/>
                    <a:pt x="1461" y="1686"/>
                    <a:pt x="1461" y="1354"/>
                  </a:cubicBezTo>
                  <a:cubicBezTo>
                    <a:pt x="1439" y="849"/>
                    <a:pt x="1164" y="377"/>
                    <a:pt x="736" y="103"/>
                  </a:cubicBezTo>
                  <a:cubicBezTo>
                    <a:pt x="692" y="81"/>
                    <a:pt x="648" y="59"/>
                    <a:pt x="604" y="37"/>
                  </a:cubicBezTo>
                  <a:cubicBezTo>
                    <a:pt x="535" y="12"/>
                    <a:pt x="470" y="0"/>
                    <a:pt x="409" y="0"/>
                  </a:cubicBezTo>
                  <a:close/>
                </a:path>
              </a:pathLst>
            </a:custGeom>
            <a:solidFill>
              <a:srgbClr val="E873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4349674" y="1416412"/>
              <a:ext cx="64463" cy="162421"/>
            </a:xfrm>
            <a:custGeom>
              <a:rect b="b" l="l" r="r" t="t"/>
              <a:pathLst>
                <a:path extrusionOk="0" h="1552" w="616">
                  <a:moveTo>
                    <a:pt x="409" y="0"/>
                  </a:moveTo>
                  <a:cubicBezTo>
                    <a:pt x="168" y="0"/>
                    <a:pt x="0" y="187"/>
                    <a:pt x="0" y="520"/>
                  </a:cubicBezTo>
                  <a:cubicBezTo>
                    <a:pt x="22" y="904"/>
                    <a:pt x="187" y="1277"/>
                    <a:pt x="450" y="1552"/>
                  </a:cubicBezTo>
                  <a:cubicBezTo>
                    <a:pt x="352" y="1365"/>
                    <a:pt x="308" y="1157"/>
                    <a:pt x="308" y="937"/>
                  </a:cubicBezTo>
                  <a:cubicBezTo>
                    <a:pt x="297" y="619"/>
                    <a:pt x="406" y="300"/>
                    <a:pt x="615" y="59"/>
                  </a:cubicBezTo>
                  <a:lnTo>
                    <a:pt x="604" y="37"/>
                  </a:lnTo>
                  <a:cubicBezTo>
                    <a:pt x="535" y="12"/>
                    <a:pt x="470" y="0"/>
                    <a:pt x="409" y="0"/>
                  </a:cubicBezTo>
                  <a:close/>
                </a:path>
              </a:pathLst>
            </a:custGeom>
            <a:solidFill>
              <a:srgbClr val="E66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4338163" y="1370888"/>
              <a:ext cx="219550" cy="211398"/>
            </a:xfrm>
            <a:custGeom>
              <a:rect b="b" l="l" r="r" t="t"/>
              <a:pathLst>
                <a:path extrusionOk="0" h="2020" w="2098">
                  <a:moveTo>
                    <a:pt x="10" y="367"/>
                  </a:moveTo>
                  <a:cubicBezTo>
                    <a:pt x="7" y="369"/>
                    <a:pt x="3" y="371"/>
                    <a:pt x="0" y="373"/>
                  </a:cubicBezTo>
                  <a:lnTo>
                    <a:pt x="10" y="367"/>
                  </a:lnTo>
                  <a:close/>
                  <a:moveTo>
                    <a:pt x="783" y="1"/>
                  </a:moveTo>
                  <a:cubicBezTo>
                    <a:pt x="689" y="1"/>
                    <a:pt x="603" y="23"/>
                    <a:pt x="527" y="65"/>
                  </a:cubicBezTo>
                  <a:lnTo>
                    <a:pt x="10" y="367"/>
                  </a:lnTo>
                  <a:lnTo>
                    <a:pt x="10" y="367"/>
                  </a:lnTo>
                  <a:cubicBezTo>
                    <a:pt x="77" y="329"/>
                    <a:pt x="155" y="309"/>
                    <a:pt x="242" y="309"/>
                  </a:cubicBezTo>
                  <a:cubicBezTo>
                    <a:pt x="364" y="309"/>
                    <a:pt x="503" y="350"/>
                    <a:pt x="648" y="439"/>
                  </a:cubicBezTo>
                  <a:cubicBezTo>
                    <a:pt x="1186" y="790"/>
                    <a:pt x="1527" y="1372"/>
                    <a:pt x="1560" y="2020"/>
                  </a:cubicBezTo>
                  <a:lnTo>
                    <a:pt x="2098" y="1701"/>
                  </a:lnTo>
                  <a:cubicBezTo>
                    <a:pt x="2065" y="1065"/>
                    <a:pt x="1724" y="472"/>
                    <a:pt x="1186" y="120"/>
                  </a:cubicBezTo>
                  <a:cubicBezTo>
                    <a:pt x="1043" y="39"/>
                    <a:pt x="906" y="1"/>
                    <a:pt x="783" y="1"/>
                  </a:cubicBezTo>
                  <a:close/>
                </a:path>
              </a:pathLst>
            </a:custGeom>
            <a:solidFill>
              <a:srgbClr val="5B6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309385" y="1403225"/>
              <a:ext cx="192028" cy="179060"/>
            </a:xfrm>
            <a:custGeom>
              <a:rect b="b" l="l" r="r" t="t"/>
              <a:pathLst>
                <a:path extrusionOk="0" h="1711" w="1835">
                  <a:moveTo>
                    <a:pt x="507" y="0"/>
                  </a:moveTo>
                  <a:cubicBezTo>
                    <a:pt x="208" y="0"/>
                    <a:pt x="1" y="236"/>
                    <a:pt x="1" y="646"/>
                  </a:cubicBezTo>
                  <a:lnTo>
                    <a:pt x="111" y="712"/>
                  </a:lnTo>
                  <a:cubicBezTo>
                    <a:pt x="111" y="347"/>
                    <a:pt x="291" y="136"/>
                    <a:pt x="556" y="136"/>
                  </a:cubicBezTo>
                  <a:cubicBezTo>
                    <a:pt x="666" y="136"/>
                    <a:pt x="791" y="173"/>
                    <a:pt x="923" y="251"/>
                  </a:cubicBezTo>
                  <a:cubicBezTo>
                    <a:pt x="1395" y="558"/>
                    <a:pt x="1703" y="1074"/>
                    <a:pt x="1725" y="1645"/>
                  </a:cubicBezTo>
                  <a:lnTo>
                    <a:pt x="1835" y="1711"/>
                  </a:lnTo>
                  <a:cubicBezTo>
                    <a:pt x="1802" y="1063"/>
                    <a:pt x="1461" y="481"/>
                    <a:pt x="923" y="130"/>
                  </a:cubicBezTo>
                  <a:cubicBezTo>
                    <a:pt x="774" y="42"/>
                    <a:pt x="632" y="0"/>
                    <a:pt x="507" y="0"/>
                  </a:cubicBezTo>
                  <a:close/>
                </a:path>
              </a:pathLst>
            </a:custGeom>
            <a:solidFill>
              <a:srgbClr val="1A1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396766" y="1457331"/>
              <a:ext cx="49498" cy="40501"/>
            </a:xfrm>
            <a:custGeom>
              <a:rect b="b" l="l" r="r" t="t"/>
              <a:pathLst>
                <a:path extrusionOk="0" h="387" w="473">
                  <a:moveTo>
                    <a:pt x="138" y="0"/>
                  </a:moveTo>
                  <a:cubicBezTo>
                    <a:pt x="104" y="0"/>
                    <a:pt x="75" y="10"/>
                    <a:pt x="55" y="30"/>
                  </a:cubicBezTo>
                  <a:cubicBezTo>
                    <a:pt x="0" y="96"/>
                    <a:pt x="44" y="217"/>
                    <a:pt x="143" y="304"/>
                  </a:cubicBezTo>
                  <a:cubicBezTo>
                    <a:pt x="203" y="358"/>
                    <a:pt x="271" y="387"/>
                    <a:pt x="327" y="387"/>
                  </a:cubicBezTo>
                  <a:cubicBezTo>
                    <a:pt x="364" y="387"/>
                    <a:pt x="396" y="374"/>
                    <a:pt x="418" y="348"/>
                  </a:cubicBezTo>
                  <a:cubicBezTo>
                    <a:pt x="472" y="293"/>
                    <a:pt x="429" y="173"/>
                    <a:pt x="330" y="85"/>
                  </a:cubicBezTo>
                  <a:cubicBezTo>
                    <a:pt x="267" y="29"/>
                    <a:pt x="196" y="0"/>
                    <a:pt x="138" y="0"/>
                  </a:cubicBezTo>
                  <a:close/>
                </a:path>
              </a:pathLst>
            </a:custGeom>
            <a:solidFill>
              <a:srgbClr val="EF9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320300" y="1653919"/>
              <a:ext cx="80575" cy="89274"/>
            </a:xfrm>
            <a:custGeom>
              <a:rect b="b" l="l" r="r" t="t"/>
              <a:pathLst>
                <a:path extrusionOk="0" h="824" w="770">
                  <a:moveTo>
                    <a:pt x="769" y="1"/>
                  </a:moveTo>
                  <a:lnTo>
                    <a:pt x="242" y="308"/>
                  </a:lnTo>
                  <a:cubicBezTo>
                    <a:pt x="89" y="396"/>
                    <a:pt x="1" y="571"/>
                    <a:pt x="1" y="824"/>
                  </a:cubicBezTo>
                  <a:lnTo>
                    <a:pt x="539" y="517"/>
                  </a:lnTo>
                  <a:cubicBezTo>
                    <a:pt x="539" y="264"/>
                    <a:pt x="627" y="88"/>
                    <a:pt x="769" y="1"/>
                  </a:cubicBezTo>
                  <a:close/>
                </a:path>
              </a:pathLst>
            </a:custGeom>
            <a:solidFill>
              <a:srgbClr val="0D0D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4372592" y="1661613"/>
              <a:ext cx="89788" cy="30977"/>
            </a:xfrm>
            <a:custGeom>
              <a:rect b="b" l="l" r="r" t="t"/>
              <a:pathLst>
                <a:path extrusionOk="0" h="296" w="858">
                  <a:moveTo>
                    <a:pt x="557" y="0"/>
                  </a:moveTo>
                  <a:cubicBezTo>
                    <a:pt x="481" y="0"/>
                    <a:pt x="404" y="18"/>
                    <a:pt x="330" y="54"/>
                  </a:cubicBezTo>
                  <a:lnTo>
                    <a:pt x="1" y="252"/>
                  </a:lnTo>
                  <a:cubicBezTo>
                    <a:pt x="70" y="215"/>
                    <a:pt x="144" y="198"/>
                    <a:pt x="219" y="198"/>
                  </a:cubicBezTo>
                  <a:cubicBezTo>
                    <a:pt x="323" y="198"/>
                    <a:pt x="427" y="232"/>
                    <a:pt x="517" y="296"/>
                  </a:cubicBezTo>
                  <a:lnTo>
                    <a:pt x="857" y="98"/>
                  </a:lnTo>
                  <a:cubicBezTo>
                    <a:pt x="768" y="34"/>
                    <a:pt x="663" y="0"/>
                    <a:pt x="557" y="0"/>
                  </a:cubicBezTo>
                  <a:close/>
                </a:path>
              </a:pathLst>
            </a:custGeom>
            <a:solidFill>
              <a:srgbClr val="5B6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4426590" y="1671868"/>
              <a:ext cx="113856" cy="201142"/>
            </a:xfrm>
            <a:custGeom>
              <a:rect b="b" l="l" r="r" t="t"/>
              <a:pathLst>
                <a:path extrusionOk="0" h="1922" w="1088">
                  <a:moveTo>
                    <a:pt x="341" y="0"/>
                  </a:moveTo>
                  <a:lnTo>
                    <a:pt x="1" y="198"/>
                  </a:lnTo>
                  <a:cubicBezTo>
                    <a:pt x="429" y="483"/>
                    <a:pt x="704" y="945"/>
                    <a:pt x="726" y="1461"/>
                  </a:cubicBezTo>
                  <a:cubicBezTo>
                    <a:pt x="747" y="1636"/>
                    <a:pt x="660" y="1823"/>
                    <a:pt x="517" y="1922"/>
                  </a:cubicBezTo>
                  <a:lnTo>
                    <a:pt x="846" y="1724"/>
                  </a:lnTo>
                  <a:cubicBezTo>
                    <a:pt x="1000" y="1625"/>
                    <a:pt x="1088" y="1450"/>
                    <a:pt x="1066" y="1263"/>
                  </a:cubicBezTo>
                  <a:cubicBezTo>
                    <a:pt x="1033" y="747"/>
                    <a:pt x="769" y="286"/>
                    <a:pt x="341" y="0"/>
                  </a:cubicBezTo>
                  <a:close/>
                </a:path>
              </a:pathLst>
            </a:custGeom>
            <a:solidFill>
              <a:srgbClr val="1818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4349674" y="1681915"/>
              <a:ext cx="152890" cy="196851"/>
            </a:xfrm>
            <a:custGeom>
              <a:rect b="b" l="l" r="r" t="t"/>
              <a:pathLst>
                <a:path extrusionOk="0" h="1881" w="1461">
                  <a:moveTo>
                    <a:pt x="414" y="1"/>
                  </a:moveTo>
                  <a:cubicBezTo>
                    <a:pt x="170" y="1"/>
                    <a:pt x="0" y="193"/>
                    <a:pt x="0" y="519"/>
                  </a:cubicBezTo>
                  <a:cubicBezTo>
                    <a:pt x="22" y="914"/>
                    <a:pt x="187" y="1277"/>
                    <a:pt x="450" y="1562"/>
                  </a:cubicBezTo>
                  <a:cubicBezTo>
                    <a:pt x="538" y="1639"/>
                    <a:pt x="626" y="1716"/>
                    <a:pt x="736" y="1782"/>
                  </a:cubicBezTo>
                  <a:cubicBezTo>
                    <a:pt x="851" y="1849"/>
                    <a:pt x="960" y="1881"/>
                    <a:pt x="1057" y="1881"/>
                  </a:cubicBezTo>
                  <a:cubicBezTo>
                    <a:pt x="1295" y="1881"/>
                    <a:pt x="1461" y="1692"/>
                    <a:pt x="1461" y="1365"/>
                  </a:cubicBezTo>
                  <a:cubicBezTo>
                    <a:pt x="1439" y="849"/>
                    <a:pt x="1164" y="387"/>
                    <a:pt x="736" y="102"/>
                  </a:cubicBezTo>
                  <a:cubicBezTo>
                    <a:pt x="692" y="80"/>
                    <a:pt x="648" y="58"/>
                    <a:pt x="604" y="36"/>
                  </a:cubicBezTo>
                  <a:cubicBezTo>
                    <a:pt x="537" y="12"/>
                    <a:pt x="473" y="1"/>
                    <a:pt x="414" y="1"/>
                  </a:cubicBezTo>
                  <a:close/>
                </a:path>
              </a:pathLst>
            </a:custGeom>
            <a:solidFill>
              <a:srgbClr val="FFE6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4349674" y="1681915"/>
              <a:ext cx="64463" cy="163572"/>
            </a:xfrm>
            <a:custGeom>
              <a:rect b="b" l="l" r="r" t="t"/>
              <a:pathLst>
                <a:path extrusionOk="0" h="1563" w="616">
                  <a:moveTo>
                    <a:pt x="414" y="1"/>
                  </a:moveTo>
                  <a:cubicBezTo>
                    <a:pt x="170" y="1"/>
                    <a:pt x="0" y="193"/>
                    <a:pt x="0" y="519"/>
                  </a:cubicBezTo>
                  <a:cubicBezTo>
                    <a:pt x="22" y="914"/>
                    <a:pt x="187" y="1277"/>
                    <a:pt x="450" y="1562"/>
                  </a:cubicBezTo>
                  <a:cubicBezTo>
                    <a:pt x="352" y="1365"/>
                    <a:pt x="308" y="1156"/>
                    <a:pt x="308" y="936"/>
                  </a:cubicBezTo>
                  <a:cubicBezTo>
                    <a:pt x="297" y="618"/>
                    <a:pt x="406" y="311"/>
                    <a:pt x="615" y="58"/>
                  </a:cubicBezTo>
                  <a:lnTo>
                    <a:pt x="604" y="36"/>
                  </a:lnTo>
                  <a:cubicBezTo>
                    <a:pt x="537" y="12"/>
                    <a:pt x="473" y="1"/>
                    <a:pt x="414" y="1"/>
                  </a:cubicBezTo>
                  <a:close/>
                </a:path>
              </a:pathLst>
            </a:custGeom>
            <a:solidFill>
              <a:srgbClr val="FFD6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4337575" y="1636975"/>
              <a:ext cx="219550" cy="210999"/>
            </a:xfrm>
            <a:custGeom>
              <a:rect b="b" l="l" r="r" t="t"/>
              <a:pathLst>
                <a:path extrusionOk="0" h="2020" w="2098">
                  <a:moveTo>
                    <a:pt x="9" y="367"/>
                  </a:moveTo>
                  <a:lnTo>
                    <a:pt x="9" y="367"/>
                  </a:lnTo>
                  <a:cubicBezTo>
                    <a:pt x="6" y="369"/>
                    <a:pt x="3" y="370"/>
                    <a:pt x="0" y="372"/>
                  </a:cubicBezTo>
                  <a:lnTo>
                    <a:pt x="9" y="367"/>
                  </a:lnTo>
                  <a:close/>
                  <a:moveTo>
                    <a:pt x="777" y="1"/>
                  </a:moveTo>
                  <a:cubicBezTo>
                    <a:pt x="686" y="1"/>
                    <a:pt x="602" y="23"/>
                    <a:pt x="527" y="65"/>
                  </a:cubicBezTo>
                  <a:lnTo>
                    <a:pt x="9" y="367"/>
                  </a:lnTo>
                  <a:lnTo>
                    <a:pt x="9" y="367"/>
                  </a:lnTo>
                  <a:cubicBezTo>
                    <a:pt x="74" y="330"/>
                    <a:pt x="150" y="312"/>
                    <a:pt x="233" y="312"/>
                  </a:cubicBezTo>
                  <a:cubicBezTo>
                    <a:pt x="357" y="312"/>
                    <a:pt x="499" y="354"/>
                    <a:pt x="648" y="438"/>
                  </a:cubicBezTo>
                  <a:cubicBezTo>
                    <a:pt x="1186" y="789"/>
                    <a:pt x="1527" y="1371"/>
                    <a:pt x="1560" y="2019"/>
                  </a:cubicBezTo>
                  <a:lnTo>
                    <a:pt x="2098" y="1712"/>
                  </a:lnTo>
                  <a:cubicBezTo>
                    <a:pt x="2065" y="1064"/>
                    <a:pt x="1724" y="482"/>
                    <a:pt x="1186" y="131"/>
                  </a:cubicBezTo>
                  <a:cubicBezTo>
                    <a:pt x="1041" y="42"/>
                    <a:pt x="902" y="1"/>
                    <a:pt x="777" y="1"/>
                  </a:cubicBezTo>
                  <a:close/>
                </a:path>
              </a:pathLst>
            </a:custGeom>
            <a:solidFill>
              <a:srgbClr val="5B6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4309385" y="1668938"/>
              <a:ext cx="192028" cy="178851"/>
            </a:xfrm>
            <a:custGeom>
              <a:rect b="b" l="l" r="r" t="t"/>
              <a:pathLst>
                <a:path extrusionOk="0" h="1709" w="1835">
                  <a:moveTo>
                    <a:pt x="513" y="0"/>
                  </a:moveTo>
                  <a:cubicBezTo>
                    <a:pt x="211" y="0"/>
                    <a:pt x="1" y="242"/>
                    <a:pt x="1" y="654"/>
                  </a:cubicBezTo>
                  <a:lnTo>
                    <a:pt x="111" y="709"/>
                  </a:lnTo>
                  <a:cubicBezTo>
                    <a:pt x="111" y="350"/>
                    <a:pt x="294" y="140"/>
                    <a:pt x="562" y="140"/>
                  </a:cubicBezTo>
                  <a:cubicBezTo>
                    <a:pt x="671" y="140"/>
                    <a:pt x="793" y="175"/>
                    <a:pt x="923" y="248"/>
                  </a:cubicBezTo>
                  <a:cubicBezTo>
                    <a:pt x="1395" y="555"/>
                    <a:pt x="1703" y="1082"/>
                    <a:pt x="1725" y="1642"/>
                  </a:cubicBezTo>
                  <a:lnTo>
                    <a:pt x="1835" y="1708"/>
                  </a:lnTo>
                  <a:cubicBezTo>
                    <a:pt x="1802" y="1060"/>
                    <a:pt x="1461" y="478"/>
                    <a:pt x="923" y="127"/>
                  </a:cubicBezTo>
                  <a:cubicBezTo>
                    <a:pt x="776" y="41"/>
                    <a:pt x="637" y="0"/>
                    <a:pt x="513" y="0"/>
                  </a:cubicBezTo>
                  <a:close/>
                </a:path>
              </a:pathLst>
            </a:custGeom>
            <a:solidFill>
              <a:srgbClr val="1A1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4396766" y="1722730"/>
              <a:ext cx="49498" cy="40814"/>
            </a:xfrm>
            <a:custGeom>
              <a:rect b="b" l="l" r="r" t="t"/>
              <a:pathLst>
                <a:path extrusionOk="0" h="390" w="473">
                  <a:moveTo>
                    <a:pt x="138" y="0"/>
                  </a:moveTo>
                  <a:cubicBezTo>
                    <a:pt x="104" y="0"/>
                    <a:pt x="75" y="10"/>
                    <a:pt x="55" y="30"/>
                  </a:cubicBezTo>
                  <a:cubicBezTo>
                    <a:pt x="0" y="96"/>
                    <a:pt x="44" y="217"/>
                    <a:pt x="143" y="305"/>
                  </a:cubicBezTo>
                  <a:cubicBezTo>
                    <a:pt x="206" y="360"/>
                    <a:pt x="277" y="390"/>
                    <a:pt x="335" y="390"/>
                  </a:cubicBezTo>
                  <a:cubicBezTo>
                    <a:pt x="368" y="390"/>
                    <a:pt x="397" y="380"/>
                    <a:pt x="418" y="360"/>
                  </a:cubicBezTo>
                  <a:cubicBezTo>
                    <a:pt x="472" y="294"/>
                    <a:pt x="429" y="173"/>
                    <a:pt x="330" y="85"/>
                  </a:cubicBezTo>
                  <a:cubicBezTo>
                    <a:pt x="267" y="30"/>
                    <a:pt x="196" y="0"/>
                    <a:pt x="138" y="0"/>
                  </a:cubicBezTo>
                  <a:close/>
                </a:path>
              </a:pathLst>
            </a:custGeom>
            <a:solidFill>
              <a:srgbClr val="FFF0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4320295" y="1920504"/>
              <a:ext cx="80579" cy="89274"/>
            </a:xfrm>
            <a:custGeom>
              <a:rect b="b" l="l" r="r" t="t"/>
              <a:pathLst>
                <a:path extrusionOk="0" h="836" w="770">
                  <a:moveTo>
                    <a:pt x="769" y="1"/>
                  </a:moveTo>
                  <a:lnTo>
                    <a:pt x="242" y="319"/>
                  </a:lnTo>
                  <a:cubicBezTo>
                    <a:pt x="89" y="396"/>
                    <a:pt x="1" y="583"/>
                    <a:pt x="1" y="835"/>
                  </a:cubicBezTo>
                  <a:lnTo>
                    <a:pt x="539" y="517"/>
                  </a:lnTo>
                  <a:cubicBezTo>
                    <a:pt x="539" y="264"/>
                    <a:pt x="627" y="89"/>
                    <a:pt x="769" y="1"/>
                  </a:cubicBezTo>
                  <a:close/>
                </a:path>
              </a:pathLst>
            </a:custGeom>
            <a:solidFill>
              <a:srgbClr val="0D0D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4372592" y="1927953"/>
              <a:ext cx="89788" cy="31291"/>
            </a:xfrm>
            <a:custGeom>
              <a:rect b="b" l="l" r="r" t="t"/>
              <a:pathLst>
                <a:path extrusionOk="0" h="299" w="858">
                  <a:moveTo>
                    <a:pt x="546" y="0"/>
                  </a:moveTo>
                  <a:cubicBezTo>
                    <a:pt x="473" y="0"/>
                    <a:pt x="400" y="15"/>
                    <a:pt x="330" y="46"/>
                  </a:cubicBezTo>
                  <a:lnTo>
                    <a:pt x="1" y="243"/>
                  </a:lnTo>
                  <a:cubicBezTo>
                    <a:pt x="66" y="213"/>
                    <a:pt x="137" y="198"/>
                    <a:pt x="208" y="198"/>
                  </a:cubicBezTo>
                  <a:cubicBezTo>
                    <a:pt x="316" y="198"/>
                    <a:pt x="424" y="232"/>
                    <a:pt x="517" y="298"/>
                  </a:cubicBezTo>
                  <a:lnTo>
                    <a:pt x="857" y="101"/>
                  </a:lnTo>
                  <a:cubicBezTo>
                    <a:pt x="765" y="34"/>
                    <a:pt x="656" y="0"/>
                    <a:pt x="546" y="0"/>
                  </a:cubicBezTo>
                  <a:close/>
                </a:path>
              </a:pathLst>
            </a:custGeom>
            <a:solidFill>
              <a:srgbClr val="5B6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4426590" y="1938418"/>
              <a:ext cx="113856" cy="201247"/>
            </a:xfrm>
            <a:custGeom>
              <a:rect b="b" l="l" r="r" t="t"/>
              <a:pathLst>
                <a:path extrusionOk="0" h="1923" w="1088">
                  <a:moveTo>
                    <a:pt x="341" y="1"/>
                  </a:moveTo>
                  <a:lnTo>
                    <a:pt x="1" y="198"/>
                  </a:lnTo>
                  <a:cubicBezTo>
                    <a:pt x="429" y="473"/>
                    <a:pt x="704" y="945"/>
                    <a:pt x="726" y="1450"/>
                  </a:cubicBezTo>
                  <a:cubicBezTo>
                    <a:pt x="747" y="1637"/>
                    <a:pt x="660" y="1812"/>
                    <a:pt x="517" y="1922"/>
                  </a:cubicBezTo>
                  <a:lnTo>
                    <a:pt x="846" y="1724"/>
                  </a:lnTo>
                  <a:cubicBezTo>
                    <a:pt x="1000" y="1615"/>
                    <a:pt x="1088" y="1439"/>
                    <a:pt x="1066" y="1252"/>
                  </a:cubicBezTo>
                  <a:cubicBezTo>
                    <a:pt x="1033" y="747"/>
                    <a:pt x="769" y="275"/>
                    <a:pt x="341" y="1"/>
                  </a:cubicBezTo>
                  <a:close/>
                </a:path>
              </a:pathLst>
            </a:custGeom>
            <a:solidFill>
              <a:srgbClr val="1818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349674" y="1948465"/>
              <a:ext cx="152890" cy="195700"/>
            </a:xfrm>
            <a:custGeom>
              <a:rect b="b" l="l" r="r" t="t"/>
              <a:pathLst>
                <a:path extrusionOk="0" h="1870" w="1461">
                  <a:moveTo>
                    <a:pt x="409" y="0"/>
                  </a:moveTo>
                  <a:cubicBezTo>
                    <a:pt x="168" y="0"/>
                    <a:pt x="0" y="184"/>
                    <a:pt x="0" y="508"/>
                  </a:cubicBezTo>
                  <a:cubicBezTo>
                    <a:pt x="22" y="904"/>
                    <a:pt x="187" y="1266"/>
                    <a:pt x="450" y="1552"/>
                  </a:cubicBezTo>
                  <a:cubicBezTo>
                    <a:pt x="538" y="1639"/>
                    <a:pt x="626" y="1716"/>
                    <a:pt x="736" y="1771"/>
                  </a:cubicBezTo>
                  <a:cubicBezTo>
                    <a:pt x="851" y="1838"/>
                    <a:pt x="960" y="1870"/>
                    <a:pt x="1057" y="1870"/>
                  </a:cubicBezTo>
                  <a:cubicBezTo>
                    <a:pt x="1295" y="1870"/>
                    <a:pt x="1461" y="1681"/>
                    <a:pt x="1461" y="1354"/>
                  </a:cubicBezTo>
                  <a:cubicBezTo>
                    <a:pt x="1439" y="849"/>
                    <a:pt x="1164" y="377"/>
                    <a:pt x="736" y="102"/>
                  </a:cubicBezTo>
                  <a:cubicBezTo>
                    <a:pt x="692" y="69"/>
                    <a:pt x="648" y="47"/>
                    <a:pt x="604" y="36"/>
                  </a:cubicBezTo>
                  <a:cubicBezTo>
                    <a:pt x="535" y="12"/>
                    <a:pt x="470" y="0"/>
                    <a:pt x="409" y="0"/>
                  </a:cubicBezTo>
                  <a:close/>
                </a:path>
              </a:pathLst>
            </a:custGeom>
            <a:solidFill>
              <a:srgbClr val="BEC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349674" y="1948465"/>
              <a:ext cx="64463" cy="162421"/>
            </a:xfrm>
            <a:custGeom>
              <a:rect b="b" l="l" r="r" t="t"/>
              <a:pathLst>
                <a:path extrusionOk="0" h="1552" w="616">
                  <a:moveTo>
                    <a:pt x="409" y="0"/>
                  </a:moveTo>
                  <a:cubicBezTo>
                    <a:pt x="168" y="0"/>
                    <a:pt x="0" y="184"/>
                    <a:pt x="0" y="508"/>
                  </a:cubicBezTo>
                  <a:cubicBezTo>
                    <a:pt x="22" y="904"/>
                    <a:pt x="187" y="1266"/>
                    <a:pt x="450" y="1552"/>
                  </a:cubicBezTo>
                  <a:cubicBezTo>
                    <a:pt x="352" y="1365"/>
                    <a:pt x="308" y="1145"/>
                    <a:pt x="308" y="937"/>
                  </a:cubicBezTo>
                  <a:cubicBezTo>
                    <a:pt x="297" y="618"/>
                    <a:pt x="406" y="300"/>
                    <a:pt x="615" y="47"/>
                  </a:cubicBezTo>
                  <a:lnTo>
                    <a:pt x="604" y="36"/>
                  </a:lnTo>
                  <a:cubicBezTo>
                    <a:pt x="535" y="12"/>
                    <a:pt x="470" y="0"/>
                    <a:pt x="409" y="0"/>
                  </a:cubicBezTo>
                  <a:close/>
                </a:path>
              </a:pathLst>
            </a:custGeom>
            <a:solidFill>
              <a:srgbClr val="A9B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38163" y="1902209"/>
              <a:ext cx="219550" cy="210979"/>
            </a:xfrm>
            <a:custGeom>
              <a:rect b="b" l="l" r="r" t="t"/>
              <a:pathLst>
                <a:path extrusionOk="0" h="2016" w="2098">
                  <a:moveTo>
                    <a:pt x="768" y="0"/>
                  </a:moveTo>
                  <a:cubicBezTo>
                    <a:pt x="680" y="0"/>
                    <a:pt x="599" y="21"/>
                    <a:pt x="527" y="61"/>
                  </a:cubicBezTo>
                  <a:lnTo>
                    <a:pt x="0" y="380"/>
                  </a:lnTo>
                  <a:cubicBezTo>
                    <a:pt x="71" y="337"/>
                    <a:pt x="155" y="315"/>
                    <a:pt x="247" y="315"/>
                  </a:cubicBezTo>
                  <a:cubicBezTo>
                    <a:pt x="368" y="315"/>
                    <a:pt x="505" y="353"/>
                    <a:pt x="648" y="434"/>
                  </a:cubicBezTo>
                  <a:cubicBezTo>
                    <a:pt x="1186" y="786"/>
                    <a:pt x="1527" y="1379"/>
                    <a:pt x="1560" y="2016"/>
                  </a:cubicBezTo>
                  <a:lnTo>
                    <a:pt x="2098" y="1708"/>
                  </a:lnTo>
                  <a:cubicBezTo>
                    <a:pt x="2065" y="1071"/>
                    <a:pt x="1724" y="478"/>
                    <a:pt x="1186" y="127"/>
                  </a:cubicBezTo>
                  <a:cubicBezTo>
                    <a:pt x="1037" y="43"/>
                    <a:pt x="895" y="0"/>
                    <a:pt x="768" y="0"/>
                  </a:cubicBezTo>
                  <a:close/>
                </a:path>
              </a:pathLst>
            </a:custGeom>
            <a:solidFill>
              <a:srgbClr val="5B6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309385" y="1934860"/>
              <a:ext cx="192028" cy="178328"/>
            </a:xfrm>
            <a:custGeom>
              <a:rect b="b" l="l" r="r" t="t"/>
              <a:pathLst>
                <a:path extrusionOk="0" h="1704" w="1835">
                  <a:moveTo>
                    <a:pt x="514" y="0"/>
                  </a:moveTo>
                  <a:cubicBezTo>
                    <a:pt x="211" y="0"/>
                    <a:pt x="1" y="236"/>
                    <a:pt x="1" y="649"/>
                  </a:cubicBezTo>
                  <a:lnTo>
                    <a:pt x="111" y="715"/>
                  </a:lnTo>
                  <a:cubicBezTo>
                    <a:pt x="111" y="351"/>
                    <a:pt x="291" y="140"/>
                    <a:pt x="556" y="140"/>
                  </a:cubicBezTo>
                  <a:cubicBezTo>
                    <a:pt x="666" y="140"/>
                    <a:pt x="791" y="177"/>
                    <a:pt x="923" y="254"/>
                  </a:cubicBezTo>
                  <a:cubicBezTo>
                    <a:pt x="1395" y="562"/>
                    <a:pt x="1703" y="1078"/>
                    <a:pt x="1725" y="1649"/>
                  </a:cubicBezTo>
                  <a:lnTo>
                    <a:pt x="1835" y="1704"/>
                  </a:lnTo>
                  <a:cubicBezTo>
                    <a:pt x="1802" y="1067"/>
                    <a:pt x="1461" y="474"/>
                    <a:pt x="923" y="122"/>
                  </a:cubicBezTo>
                  <a:cubicBezTo>
                    <a:pt x="777" y="40"/>
                    <a:pt x="638" y="0"/>
                    <a:pt x="514" y="0"/>
                  </a:cubicBezTo>
                  <a:close/>
                </a:path>
              </a:pathLst>
            </a:custGeom>
            <a:solidFill>
              <a:srgbClr val="1A1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396766" y="1988442"/>
              <a:ext cx="49498" cy="40501"/>
            </a:xfrm>
            <a:custGeom>
              <a:rect b="b" l="l" r="r" t="t"/>
              <a:pathLst>
                <a:path extrusionOk="0" h="387" w="473">
                  <a:moveTo>
                    <a:pt x="146" y="0"/>
                  </a:moveTo>
                  <a:cubicBezTo>
                    <a:pt x="109" y="0"/>
                    <a:pt x="77" y="13"/>
                    <a:pt x="55" y="39"/>
                  </a:cubicBezTo>
                  <a:cubicBezTo>
                    <a:pt x="0" y="94"/>
                    <a:pt x="44" y="214"/>
                    <a:pt x="143" y="302"/>
                  </a:cubicBezTo>
                  <a:cubicBezTo>
                    <a:pt x="206" y="358"/>
                    <a:pt x="277" y="387"/>
                    <a:pt x="335" y="387"/>
                  </a:cubicBezTo>
                  <a:cubicBezTo>
                    <a:pt x="368" y="387"/>
                    <a:pt x="397" y="377"/>
                    <a:pt x="418" y="357"/>
                  </a:cubicBezTo>
                  <a:cubicBezTo>
                    <a:pt x="472" y="291"/>
                    <a:pt x="429" y="170"/>
                    <a:pt x="330" y="83"/>
                  </a:cubicBezTo>
                  <a:cubicBezTo>
                    <a:pt x="270" y="29"/>
                    <a:pt x="202" y="0"/>
                    <a:pt x="146" y="0"/>
                  </a:cubicBezTo>
                  <a:close/>
                </a:path>
              </a:pathLst>
            </a:custGeom>
            <a:solidFill>
              <a:srgbClr val="CE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0E5"/>
        </a:solidFill>
      </p:bgPr>
    </p:bg>
    <p:spTree>
      <p:nvGrpSpPr>
        <p:cNvPr id="188" name="Shape 188"/>
        <p:cNvGrpSpPr/>
        <p:nvPr/>
      </p:nvGrpSpPr>
      <p:grpSpPr>
        <a:xfrm>
          <a:off x="0" y="0"/>
          <a:ext cx="0" cy="0"/>
          <a:chOff x="0" y="0"/>
          <a:chExt cx="0" cy="0"/>
        </a:xfrm>
      </p:grpSpPr>
      <p:sp>
        <p:nvSpPr>
          <p:cNvPr id="189" name="Google Shape;189;p4"/>
          <p:cNvSpPr txBox="1"/>
          <p:nvPr/>
        </p:nvSpPr>
        <p:spPr>
          <a:xfrm>
            <a:off x="2763371" y="171060"/>
            <a:ext cx="3065929"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US" sz="2000" u="none" cap="none" strike="noStrike">
                <a:solidFill>
                  <a:srgbClr val="102C57"/>
                </a:solidFill>
                <a:latin typeface="Montserrat Medium"/>
                <a:ea typeface="Montserrat Medium"/>
                <a:cs typeface="Montserrat Medium"/>
                <a:sym typeface="Montserrat Medium"/>
              </a:rPr>
              <a:t>L</a:t>
            </a:r>
            <a:r>
              <a:rPr lang="en-US" sz="2000">
                <a:solidFill>
                  <a:srgbClr val="102C57"/>
                </a:solidFill>
                <a:latin typeface="Montserrat Medium"/>
                <a:ea typeface="Montserrat Medium"/>
                <a:cs typeface="Montserrat Medium"/>
                <a:sym typeface="Montserrat Medium"/>
              </a:rPr>
              <a:t>iterature Review</a:t>
            </a:r>
            <a:endParaRPr i="0" sz="2000" u="none" cap="none" strike="noStrike">
              <a:solidFill>
                <a:srgbClr val="102C57"/>
              </a:solidFill>
              <a:latin typeface="Montserrat Medium"/>
              <a:ea typeface="Montserrat Medium"/>
              <a:cs typeface="Montserrat Medium"/>
              <a:sym typeface="Montserrat Medium"/>
            </a:endParaRPr>
          </a:p>
        </p:txBody>
      </p:sp>
      <p:sp>
        <p:nvSpPr>
          <p:cNvPr id="190" name="Google Shape;190;p4"/>
          <p:cNvSpPr txBox="1"/>
          <p:nvPr/>
        </p:nvSpPr>
        <p:spPr>
          <a:xfrm>
            <a:off x="238725" y="694288"/>
            <a:ext cx="7207500" cy="4094400"/>
          </a:xfrm>
          <a:prstGeom prst="rect">
            <a:avLst/>
          </a:prstGeom>
          <a:noFill/>
          <a:ln>
            <a:noFill/>
          </a:ln>
        </p:spPr>
        <p:txBody>
          <a:bodyPr anchorCtr="0" anchor="t" bIns="45700" lIns="91425" spcFirstLastPara="1" rIns="91425" wrap="square" tIns="45700">
            <a:spAutoFit/>
          </a:bodyPr>
          <a:lstStyle/>
          <a:p>
            <a:pPr indent="-177800" lvl="0" marL="171450" marR="0" rtl="0" algn="l">
              <a:lnSpc>
                <a:spcPct val="100000"/>
              </a:lnSpc>
              <a:spcBef>
                <a:spcPts val="0"/>
              </a:spcBef>
              <a:spcAft>
                <a:spcPts val="0"/>
              </a:spcAft>
              <a:buClr>
                <a:schemeClr val="dk1"/>
              </a:buClr>
              <a:buSzPts val="1300"/>
              <a:buFont typeface="Montserrat Medium"/>
              <a:buChar char="•"/>
            </a:pPr>
            <a:r>
              <a:rPr i="0" lang="en-US" sz="1300" cap="none" strike="noStrike">
                <a:solidFill>
                  <a:schemeClr val="dk1"/>
                </a:solidFill>
                <a:latin typeface="Montserrat Medium"/>
                <a:ea typeface="Montserrat Medium"/>
                <a:cs typeface="Montserrat Medium"/>
                <a:sym typeface="Montserrat Medium"/>
              </a:rPr>
              <a:t>Traffic congestion is a pressing urban issue with negative economic, environmental, and societal impacts. This literature review aims to explore and evaluate diverse strategies to address </a:t>
            </a:r>
            <a:endParaRPr sz="13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i="0" lang="en-US" sz="1300" cap="none" strike="noStrike">
                <a:solidFill>
                  <a:schemeClr val="dk1"/>
                </a:solidFill>
                <a:latin typeface="Montserrat Medium"/>
                <a:ea typeface="Montserrat Medium"/>
                <a:cs typeface="Montserrat Medium"/>
                <a:sym typeface="Montserrat Medium"/>
              </a:rPr>
              <a:t>    traffic congestion.</a:t>
            </a:r>
            <a:endParaRPr sz="1300">
              <a:solidFill>
                <a:schemeClr val="dk1"/>
              </a:solidFill>
              <a:latin typeface="Montserrat Medium"/>
              <a:ea typeface="Montserrat Medium"/>
              <a:cs typeface="Montserrat Medium"/>
              <a:sym typeface="Montserrat Medium"/>
            </a:endParaRPr>
          </a:p>
          <a:p>
            <a:pPr indent="-209550" lvl="0" marL="285750" marR="0" rtl="0" algn="l">
              <a:lnSpc>
                <a:spcPct val="100000"/>
              </a:lnSpc>
              <a:spcBef>
                <a:spcPts val="0"/>
              </a:spcBef>
              <a:spcAft>
                <a:spcPts val="0"/>
              </a:spcAft>
              <a:buClr>
                <a:srgbClr val="000000"/>
              </a:buClr>
              <a:buSzPts val="1200"/>
              <a:buFont typeface="Arial"/>
              <a:buNone/>
            </a:pPr>
            <a:r>
              <a:t/>
            </a:r>
            <a:endParaRPr i="0" sz="1300" cap="none" strike="noStrike">
              <a:solidFill>
                <a:schemeClr val="dk1"/>
              </a:solidFill>
              <a:latin typeface="Montserrat Medium"/>
              <a:ea typeface="Montserrat Medium"/>
              <a:cs typeface="Montserrat Medium"/>
              <a:sym typeface="Montserrat Medium"/>
            </a:endParaRPr>
          </a:p>
          <a:p>
            <a:pPr indent="-177800" lvl="0" marL="171450" marR="0" rtl="0" algn="l">
              <a:lnSpc>
                <a:spcPct val="100000"/>
              </a:lnSpc>
              <a:spcBef>
                <a:spcPts val="0"/>
              </a:spcBef>
              <a:spcAft>
                <a:spcPts val="0"/>
              </a:spcAft>
              <a:buClr>
                <a:schemeClr val="dk1"/>
              </a:buClr>
              <a:buSzPts val="1300"/>
              <a:buFont typeface="Arial"/>
              <a:buChar char="•"/>
            </a:pPr>
            <a:r>
              <a:rPr i="0" lang="en-US" sz="1300" cap="none" strike="noStrike">
                <a:solidFill>
                  <a:schemeClr val="dk1"/>
                </a:solidFill>
                <a:latin typeface="Montserrat Medium"/>
                <a:ea typeface="Montserrat Medium"/>
                <a:cs typeface="Montserrat Medium"/>
                <a:sym typeface="Montserrat Medium"/>
              </a:rPr>
              <a:t>Causes and Effects: Traffic congestion stems from factors like population growth, limited road capacity, and car dependency.</a:t>
            </a:r>
            <a:endParaRPr sz="1300">
              <a:solidFill>
                <a:schemeClr val="dk1"/>
              </a:solidFill>
              <a:latin typeface="Montserrat Medium"/>
              <a:ea typeface="Montserrat Medium"/>
              <a:cs typeface="Montserrat Medium"/>
              <a:sym typeface="Montserrat Medium"/>
            </a:endParaRPr>
          </a:p>
          <a:p>
            <a:pPr indent="-95250" lvl="0" marL="171450" marR="0" rtl="0" algn="l">
              <a:lnSpc>
                <a:spcPct val="100000"/>
              </a:lnSpc>
              <a:spcBef>
                <a:spcPts val="0"/>
              </a:spcBef>
              <a:spcAft>
                <a:spcPts val="0"/>
              </a:spcAft>
              <a:buClr>
                <a:srgbClr val="000000"/>
              </a:buClr>
              <a:buSzPts val="1200"/>
              <a:buFont typeface="Arial"/>
              <a:buNone/>
            </a:pPr>
            <a:r>
              <a:t/>
            </a:r>
            <a:endParaRPr i="0" sz="1300" cap="none" strike="noStrike">
              <a:solidFill>
                <a:schemeClr val="dk1"/>
              </a:solidFill>
              <a:latin typeface="Montserrat Medium"/>
              <a:ea typeface="Montserrat Medium"/>
              <a:cs typeface="Montserrat Medium"/>
              <a:sym typeface="Montserrat Medium"/>
            </a:endParaRPr>
          </a:p>
          <a:p>
            <a:pPr indent="-177800" lvl="0" marL="171450" marR="0" rtl="0" algn="l">
              <a:lnSpc>
                <a:spcPct val="100000"/>
              </a:lnSpc>
              <a:spcBef>
                <a:spcPts val="0"/>
              </a:spcBef>
              <a:spcAft>
                <a:spcPts val="0"/>
              </a:spcAft>
              <a:buClr>
                <a:schemeClr val="dk1"/>
              </a:buClr>
              <a:buSzPts val="1300"/>
              <a:buFont typeface="Montserrat Medium"/>
              <a:buChar char="•"/>
            </a:pPr>
            <a:r>
              <a:rPr i="0" lang="en-US" sz="1300" cap="none" strike="noStrike">
                <a:solidFill>
                  <a:schemeClr val="dk1"/>
                </a:solidFill>
                <a:latin typeface="Montserrat Medium"/>
                <a:ea typeface="Montserrat Medium"/>
                <a:cs typeface="Montserrat Medium"/>
                <a:sym typeface="Montserrat Medium"/>
              </a:rPr>
              <a:t>Traffic lights play a pivotal role in managing intersections and regulating traffic. They facilitate the orderly movement of vehicles, pedestrians, and cyclists by assigning right-of-way and controlling signal timing.</a:t>
            </a:r>
            <a:endParaRPr sz="1300">
              <a:solidFill>
                <a:schemeClr val="dk1"/>
              </a:solidFill>
              <a:latin typeface="Montserrat Medium"/>
              <a:ea typeface="Montserrat Medium"/>
              <a:cs typeface="Montserrat Medium"/>
              <a:sym typeface="Montserrat Medium"/>
            </a:endParaRPr>
          </a:p>
          <a:p>
            <a:pPr indent="-95250" lvl="0" marL="171450" marR="0" rtl="0" algn="l">
              <a:lnSpc>
                <a:spcPct val="100000"/>
              </a:lnSpc>
              <a:spcBef>
                <a:spcPts val="0"/>
              </a:spcBef>
              <a:spcAft>
                <a:spcPts val="0"/>
              </a:spcAft>
              <a:buClr>
                <a:srgbClr val="000000"/>
              </a:buClr>
              <a:buSzPts val="1200"/>
              <a:buFont typeface="Arial"/>
              <a:buNone/>
            </a:pPr>
            <a:r>
              <a:t/>
            </a:r>
            <a:endParaRPr i="0" sz="1300" cap="none" strike="noStrike">
              <a:solidFill>
                <a:schemeClr val="dk1"/>
              </a:solidFill>
              <a:latin typeface="Montserrat Medium"/>
              <a:ea typeface="Montserrat Medium"/>
              <a:cs typeface="Montserrat Medium"/>
              <a:sym typeface="Montserrat Medium"/>
            </a:endParaRPr>
          </a:p>
          <a:p>
            <a:pPr indent="-177800" lvl="0" marL="171450" marR="0" rtl="0" algn="l">
              <a:lnSpc>
                <a:spcPct val="100000"/>
              </a:lnSpc>
              <a:spcBef>
                <a:spcPts val="0"/>
              </a:spcBef>
              <a:spcAft>
                <a:spcPts val="0"/>
              </a:spcAft>
              <a:buClr>
                <a:schemeClr val="dk1"/>
              </a:buClr>
              <a:buSzPts val="1300"/>
              <a:buFont typeface="Montserrat Medium"/>
              <a:buChar char="•"/>
            </a:pPr>
            <a:r>
              <a:rPr i="0" lang="en-US" sz="1300" cap="none" strike="noStrike">
                <a:solidFill>
                  <a:schemeClr val="dk1"/>
                </a:solidFill>
                <a:latin typeface="Montserrat Medium"/>
                <a:ea typeface="Montserrat Medium"/>
                <a:cs typeface="Montserrat Medium"/>
                <a:sym typeface="Montserrat Medium"/>
              </a:rPr>
              <a:t>Numerous cities have adopted adaptive signal control systems and coordinated signal timing strategies. Successful implementations have demonstrated reduced travel times, enhanced traffic flow, and minimized congestion.</a:t>
            </a:r>
            <a:endParaRPr sz="1300">
              <a:solidFill>
                <a:schemeClr val="dk1"/>
              </a:solidFill>
              <a:latin typeface="Montserrat Medium"/>
              <a:ea typeface="Montserrat Medium"/>
              <a:cs typeface="Montserrat Medium"/>
              <a:sym typeface="Montserrat Medium"/>
            </a:endParaRPr>
          </a:p>
          <a:p>
            <a:pPr indent="-95250" lvl="0" marL="171450" marR="0" rtl="0" algn="l">
              <a:lnSpc>
                <a:spcPct val="100000"/>
              </a:lnSpc>
              <a:spcBef>
                <a:spcPts val="0"/>
              </a:spcBef>
              <a:spcAft>
                <a:spcPts val="0"/>
              </a:spcAft>
              <a:buClr>
                <a:srgbClr val="000000"/>
              </a:buClr>
              <a:buSzPts val="1200"/>
              <a:buFont typeface="Arial"/>
              <a:buNone/>
            </a:pPr>
            <a:r>
              <a:t/>
            </a:r>
            <a:endParaRPr i="0" sz="1300" cap="none" strike="noStrike">
              <a:solidFill>
                <a:schemeClr val="dk1"/>
              </a:solidFill>
              <a:latin typeface="Montserrat Medium"/>
              <a:ea typeface="Montserrat Medium"/>
              <a:cs typeface="Montserrat Medium"/>
              <a:sym typeface="Montserrat Medium"/>
            </a:endParaRPr>
          </a:p>
          <a:p>
            <a:pPr indent="-177800" lvl="0" marL="171450" marR="0" rtl="0" algn="l">
              <a:lnSpc>
                <a:spcPct val="100000"/>
              </a:lnSpc>
              <a:spcBef>
                <a:spcPts val="0"/>
              </a:spcBef>
              <a:spcAft>
                <a:spcPts val="0"/>
              </a:spcAft>
              <a:buClr>
                <a:schemeClr val="dk1"/>
              </a:buClr>
              <a:buSzPts val="1300"/>
              <a:buFont typeface="Arial"/>
              <a:buChar char="•"/>
            </a:pPr>
            <a:r>
              <a:rPr i="0" lang="en-US" sz="1300" cap="none" strike="noStrike">
                <a:solidFill>
                  <a:schemeClr val="dk1"/>
                </a:solidFill>
                <a:latin typeface="Montserrat Medium"/>
                <a:ea typeface="Montserrat Medium"/>
                <a:cs typeface="Montserrat Medium"/>
                <a:sym typeface="Montserrat Medium"/>
              </a:rPr>
              <a:t>Benefits and Challenges: Benefits of traffic light solutions include improved traffic flow, reduced congestion, and potential fuel savings. However, challenges include initial implementation costs, maintenance, and potential disruptions during deployment.</a:t>
            </a:r>
            <a:endParaRPr i="0" sz="1300" cap="none" strike="noStrike">
              <a:solidFill>
                <a:schemeClr val="dk1"/>
              </a:solidFill>
              <a:latin typeface="Montserrat Medium"/>
              <a:ea typeface="Montserrat Medium"/>
              <a:cs typeface="Montserrat Medium"/>
              <a:sym typeface="Montserrat Medium"/>
            </a:endParaRPr>
          </a:p>
        </p:txBody>
      </p:sp>
      <p:grpSp>
        <p:nvGrpSpPr>
          <p:cNvPr id="191" name="Google Shape;191;p4"/>
          <p:cNvGrpSpPr/>
          <p:nvPr/>
        </p:nvGrpSpPr>
        <p:grpSpPr>
          <a:xfrm>
            <a:off x="7446214" y="-68462"/>
            <a:ext cx="1544922" cy="2950172"/>
            <a:chOff x="3962825" y="1860389"/>
            <a:chExt cx="984215" cy="1566075"/>
          </a:xfrm>
        </p:grpSpPr>
        <p:sp>
          <p:nvSpPr>
            <p:cNvPr id="192" name="Google Shape;192;p4"/>
            <p:cNvSpPr/>
            <p:nvPr/>
          </p:nvSpPr>
          <p:spPr>
            <a:xfrm>
              <a:off x="4215398" y="2164394"/>
              <a:ext cx="497621" cy="1262071"/>
            </a:xfrm>
            <a:custGeom>
              <a:rect b="b" l="l" r="r" t="t"/>
              <a:pathLst>
                <a:path extrusionOk="0" h="16460" w="6490">
                  <a:moveTo>
                    <a:pt x="0" y="1"/>
                  </a:moveTo>
                  <a:lnTo>
                    <a:pt x="472" y="16459"/>
                  </a:lnTo>
                  <a:lnTo>
                    <a:pt x="6489" y="16174"/>
                  </a:lnTo>
                  <a:lnTo>
                    <a:pt x="6204"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3962825" y="2265453"/>
              <a:ext cx="331773" cy="230715"/>
            </a:xfrm>
            <a:custGeom>
              <a:rect b="b" l="l" r="r" t="t"/>
              <a:pathLst>
                <a:path extrusionOk="0" h="3009" w="4327">
                  <a:moveTo>
                    <a:pt x="0" y="0"/>
                  </a:moveTo>
                  <a:lnTo>
                    <a:pt x="286" y="2723"/>
                  </a:lnTo>
                  <a:lnTo>
                    <a:pt x="4326" y="3009"/>
                  </a:lnTo>
                  <a:lnTo>
                    <a:pt x="4140" y="99"/>
                  </a:lnTo>
                  <a:lnTo>
                    <a:pt x="0"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3999016" y="2647683"/>
              <a:ext cx="339364" cy="252644"/>
            </a:xfrm>
            <a:custGeom>
              <a:rect b="b" l="l" r="r" t="t"/>
              <a:pathLst>
                <a:path extrusionOk="0" h="3295" w="4426">
                  <a:moveTo>
                    <a:pt x="3481" y="0"/>
                  </a:moveTo>
                  <a:lnTo>
                    <a:pt x="0" y="286"/>
                  </a:lnTo>
                  <a:lnTo>
                    <a:pt x="374" y="3107"/>
                  </a:lnTo>
                  <a:lnTo>
                    <a:pt x="4425" y="3294"/>
                  </a:lnTo>
                  <a:lnTo>
                    <a:pt x="3481"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4041955" y="3029837"/>
              <a:ext cx="260235" cy="266982"/>
            </a:xfrm>
            <a:custGeom>
              <a:rect b="b" l="l" r="r" t="t"/>
              <a:pathLst>
                <a:path extrusionOk="0" h="3482" w="3394">
                  <a:moveTo>
                    <a:pt x="3108" y="1"/>
                  </a:moveTo>
                  <a:lnTo>
                    <a:pt x="0" y="660"/>
                  </a:lnTo>
                  <a:lnTo>
                    <a:pt x="0" y="3196"/>
                  </a:lnTo>
                  <a:lnTo>
                    <a:pt x="3393" y="3482"/>
                  </a:lnTo>
                  <a:lnTo>
                    <a:pt x="3108"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4662422" y="3044175"/>
              <a:ext cx="277027" cy="238306"/>
            </a:xfrm>
            <a:custGeom>
              <a:rect b="b" l="l" r="r" t="t"/>
              <a:pathLst>
                <a:path extrusionOk="0" h="3108" w="3613">
                  <a:moveTo>
                    <a:pt x="0" y="1"/>
                  </a:moveTo>
                  <a:lnTo>
                    <a:pt x="88" y="3009"/>
                  </a:lnTo>
                  <a:lnTo>
                    <a:pt x="3613" y="3108"/>
                  </a:lnTo>
                  <a:lnTo>
                    <a:pt x="3481" y="561"/>
                  </a:lnTo>
                  <a:lnTo>
                    <a:pt x="0"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4626231" y="2669536"/>
              <a:ext cx="309844" cy="245053"/>
            </a:xfrm>
            <a:custGeom>
              <a:rect b="b" l="l" r="r" t="t"/>
              <a:pathLst>
                <a:path extrusionOk="0" h="3196" w="4041">
                  <a:moveTo>
                    <a:pt x="0" y="1"/>
                  </a:moveTo>
                  <a:lnTo>
                    <a:pt x="99" y="3196"/>
                  </a:lnTo>
                  <a:lnTo>
                    <a:pt x="4041" y="3196"/>
                  </a:lnTo>
                  <a:lnTo>
                    <a:pt x="3854" y="659"/>
                  </a:lnTo>
                  <a:lnTo>
                    <a:pt x="0"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4640493" y="2243524"/>
              <a:ext cx="306547" cy="260235"/>
            </a:xfrm>
            <a:custGeom>
              <a:rect b="b" l="l" r="r" t="t"/>
              <a:pathLst>
                <a:path extrusionOk="0" h="3394" w="3998">
                  <a:moveTo>
                    <a:pt x="286" y="1"/>
                  </a:moveTo>
                  <a:lnTo>
                    <a:pt x="1" y="3394"/>
                  </a:lnTo>
                  <a:lnTo>
                    <a:pt x="3998" y="3295"/>
                  </a:lnTo>
                  <a:lnTo>
                    <a:pt x="3811" y="758"/>
                  </a:lnTo>
                  <a:lnTo>
                    <a:pt x="286"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4395511" y="1860389"/>
              <a:ext cx="72537" cy="368940"/>
            </a:xfrm>
            <a:custGeom>
              <a:rect b="b" l="l" r="r" t="t"/>
              <a:pathLst>
                <a:path extrusionOk="0" h="3767" w="946">
                  <a:moveTo>
                    <a:pt x="1" y="0"/>
                  </a:moveTo>
                  <a:lnTo>
                    <a:pt x="1" y="3766"/>
                  </a:lnTo>
                  <a:lnTo>
                    <a:pt x="945" y="3766"/>
                  </a:lnTo>
                  <a:lnTo>
                    <a:pt x="846"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4335780" y="2268827"/>
              <a:ext cx="256018" cy="245897"/>
            </a:xfrm>
            <a:custGeom>
              <a:rect b="b" l="l" r="r" t="t"/>
              <a:pathLst>
                <a:path extrusionOk="0" h="3207" w="3339">
                  <a:moveTo>
                    <a:pt x="1373" y="0"/>
                  </a:moveTo>
                  <a:cubicBezTo>
                    <a:pt x="450" y="0"/>
                    <a:pt x="0" y="725"/>
                    <a:pt x="0" y="1603"/>
                  </a:cubicBezTo>
                  <a:cubicBezTo>
                    <a:pt x="44" y="2493"/>
                    <a:pt x="780" y="3206"/>
                    <a:pt x="1669" y="3206"/>
                  </a:cubicBezTo>
                  <a:cubicBezTo>
                    <a:pt x="2570" y="3206"/>
                    <a:pt x="3305" y="2493"/>
                    <a:pt x="3338" y="1603"/>
                  </a:cubicBezTo>
                  <a:cubicBezTo>
                    <a:pt x="3338" y="725"/>
                    <a:pt x="2295" y="0"/>
                    <a:pt x="1373" y="0"/>
                  </a:cubicBezTo>
                  <a:close/>
                </a:path>
              </a:pathLst>
            </a:custGeom>
            <a:solidFill>
              <a:srgbClr val="E66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4385466" y="2291063"/>
              <a:ext cx="177656" cy="157720"/>
            </a:xfrm>
            <a:custGeom>
              <a:rect b="b" l="l" r="r" t="t"/>
              <a:pathLst>
                <a:path extrusionOk="0" h="2057" w="2317">
                  <a:moveTo>
                    <a:pt x="1145" y="0"/>
                  </a:moveTo>
                  <a:cubicBezTo>
                    <a:pt x="756" y="0"/>
                    <a:pt x="388" y="224"/>
                    <a:pt x="209" y="600"/>
                  </a:cubicBezTo>
                  <a:cubicBezTo>
                    <a:pt x="0" y="1105"/>
                    <a:pt x="428" y="1763"/>
                    <a:pt x="955" y="1983"/>
                  </a:cubicBezTo>
                  <a:cubicBezTo>
                    <a:pt x="1076" y="2033"/>
                    <a:pt x="1191" y="2056"/>
                    <a:pt x="1299" y="2056"/>
                  </a:cubicBezTo>
                  <a:cubicBezTo>
                    <a:pt x="1666" y="2056"/>
                    <a:pt x="1958" y="1791"/>
                    <a:pt x="2119" y="1401"/>
                  </a:cubicBezTo>
                  <a:cubicBezTo>
                    <a:pt x="2317" y="874"/>
                    <a:pt x="2064" y="292"/>
                    <a:pt x="1548" y="84"/>
                  </a:cubicBezTo>
                  <a:cubicBezTo>
                    <a:pt x="1416" y="27"/>
                    <a:pt x="1279" y="0"/>
                    <a:pt x="1145" y="0"/>
                  </a:cubicBezTo>
                  <a:close/>
                </a:path>
              </a:pathLst>
            </a:custGeom>
            <a:solidFill>
              <a:srgbClr val="F0A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4344214" y="2663632"/>
              <a:ext cx="255941" cy="245053"/>
            </a:xfrm>
            <a:custGeom>
              <a:rect b="b" l="l" r="r" t="t"/>
              <a:pathLst>
                <a:path extrusionOk="0" h="3196" w="3338">
                  <a:moveTo>
                    <a:pt x="1362" y="1"/>
                  </a:moveTo>
                  <a:cubicBezTo>
                    <a:pt x="439" y="1"/>
                    <a:pt x="0" y="714"/>
                    <a:pt x="0" y="1604"/>
                  </a:cubicBezTo>
                  <a:cubicBezTo>
                    <a:pt x="44" y="2493"/>
                    <a:pt x="780" y="3196"/>
                    <a:pt x="1669" y="3196"/>
                  </a:cubicBezTo>
                  <a:cubicBezTo>
                    <a:pt x="2569" y="3196"/>
                    <a:pt x="3305" y="2493"/>
                    <a:pt x="3338" y="1604"/>
                  </a:cubicBezTo>
                  <a:cubicBezTo>
                    <a:pt x="3338" y="714"/>
                    <a:pt x="2284" y="1"/>
                    <a:pt x="1362" y="1"/>
                  </a:cubicBezTo>
                  <a:close/>
                </a:path>
              </a:pathLst>
            </a:custGeom>
            <a:solidFill>
              <a:srgbClr val="FFC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4392981" y="2685408"/>
              <a:ext cx="178576" cy="158104"/>
            </a:xfrm>
            <a:custGeom>
              <a:rect b="b" l="l" r="r" t="t"/>
              <a:pathLst>
                <a:path extrusionOk="0" h="2062" w="2329">
                  <a:moveTo>
                    <a:pt x="1159" y="1"/>
                  </a:moveTo>
                  <a:cubicBezTo>
                    <a:pt x="766" y="1"/>
                    <a:pt x="392" y="219"/>
                    <a:pt x="221" y="595"/>
                  </a:cubicBezTo>
                  <a:cubicBezTo>
                    <a:pt x="1" y="1100"/>
                    <a:pt x="440" y="1770"/>
                    <a:pt x="967" y="1990"/>
                  </a:cubicBezTo>
                  <a:cubicBezTo>
                    <a:pt x="1085" y="2039"/>
                    <a:pt x="1198" y="2062"/>
                    <a:pt x="1305" y="2062"/>
                  </a:cubicBezTo>
                  <a:cubicBezTo>
                    <a:pt x="1675" y="2062"/>
                    <a:pt x="1969" y="1789"/>
                    <a:pt x="2131" y="1397"/>
                  </a:cubicBezTo>
                  <a:cubicBezTo>
                    <a:pt x="2329" y="881"/>
                    <a:pt x="2076" y="299"/>
                    <a:pt x="1560" y="79"/>
                  </a:cubicBezTo>
                  <a:cubicBezTo>
                    <a:pt x="1429" y="26"/>
                    <a:pt x="1293" y="1"/>
                    <a:pt x="1159" y="1"/>
                  </a:cubicBezTo>
                  <a:close/>
                </a:path>
              </a:pathLst>
            </a:custGeom>
            <a:solidFill>
              <a:srgbClr val="FFE2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4357633" y="3042489"/>
              <a:ext cx="256018" cy="245053"/>
            </a:xfrm>
            <a:custGeom>
              <a:rect b="b" l="l" r="r" t="t"/>
              <a:pathLst>
                <a:path extrusionOk="0" h="3196" w="3339">
                  <a:moveTo>
                    <a:pt x="1362" y="1"/>
                  </a:moveTo>
                  <a:cubicBezTo>
                    <a:pt x="440" y="1"/>
                    <a:pt x="1" y="714"/>
                    <a:pt x="1" y="1593"/>
                  </a:cubicBezTo>
                  <a:cubicBezTo>
                    <a:pt x="45" y="2493"/>
                    <a:pt x="780" y="3196"/>
                    <a:pt x="1670" y="3196"/>
                  </a:cubicBezTo>
                  <a:cubicBezTo>
                    <a:pt x="2570" y="3196"/>
                    <a:pt x="3306" y="2493"/>
                    <a:pt x="3339" y="1593"/>
                  </a:cubicBezTo>
                  <a:cubicBezTo>
                    <a:pt x="3339" y="714"/>
                    <a:pt x="2285" y="1"/>
                    <a:pt x="1362" y="1"/>
                  </a:cubicBezTo>
                  <a:close/>
                </a:path>
              </a:pathLst>
            </a:custGeom>
            <a:solidFill>
              <a:srgbClr val="A9B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4406476" y="3063881"/>
              <a:ext cx="178576" cy="158487"/>
            </a:xfrm>
            <a:custGeom>
              <a:rect b="b" l="l" r="r" t="t"/>
              <a:pathLst>
                <a:path extrusionOk="0" h="2067" w="2329">
                  <a:moveTo>
                    <a:pt x="1154" y="1"/>
                  </a:moveTo>
                  <a:cubicBezTo>
                    <a:pt x="763" y="1"/>
                    <a:pt x="392" y="225"/>
                    <a:pt x="220" y="600"/>
                  </a:cubicBezTo>
                  <a:cubicBezTo>
                    <a:pt x="1" y="1105"/>
                    <a:pt x="440" y="1764"/>
                    <a:pt x="967" y="1995"/>
                  </a:cubicBezTo>
                  <a:cubicBezTo>
                    <a:pt x="1085" y="2044"/>
                    <a:pt x="1198" y="2066"/>
                    <a:pt x="1305" y="2066"/>
                  </a:cubicBezTo>
                  <a:cubicBezTo>
                    <a:pt x="1675" y="2066"/>
                    <a:pt x="1969" y="1794"/>
                    <a:pt x="2131" y="1402"/>
                  </a:cubicBezTo>
                  <a:cubicBezTo>
                    <a:pt x="2328" y="875"/>
                    <a:pt x="2076" y="293"/>
                    <a:pt x="1560" y="84"/>
                  </a:cubicBezTo>
                  <a:cubicBezTo>
                    <a:pt x="1427" y="28"/>
                    <a:pt x="1290" y="1"/>
                    <a:pt x="1154" y="1"/>
                  </a:cubicBezTo>
                  <a:close/>
                </a:path>
              </a:pathLst>
            </a:custGeom>
            <a:solidFill>
              <a:srgbClr val="CBD6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0E5"/>
        </a:solidFill>
      </p:bgPr>
    </p:bg>
    <p:spTree>
      <p:nvGrpSpPr>
        <p:cNvPr id="209" name="Shape 209"/>
        <p:cNvGrpSpPr/>
        <p:nvPr/>
      </p:nvGrpSpPr>
      <p:grpSpPr>
        <a:xfrm>
          <a:off x="0" y="0"/>
          <a:ext cx="0" cy="0"/>
          <a:chOff x="0" y="0"/>
          <a:chExt cx="0" cy="0"/>
        </a:xfrm>
      </p:grpSpPr>
      <p:sp>
        <p:nvSpPr>
          <p:cNvPr id="210" name="Google Shape;210;p5"/>
          <p:cNvSpPr txBox="1"/>
          <p:nvPr/>
        </p:nvSpPr>
        <p:spPr>
          <a:xfrm>
            <a:off x="2855370" y="107033"/>
            <a:ext cx="28845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US" sz="2400" u="none" cap="none" strike="noStrike">
                <a:solidFill>
                  <a:srgbClr val="102C57"/>
                </a:solidFill>
                <a:latin typeface="Montserrat Medium"/>
                <a:ea typeface="Montserrat Medium"/>
                <a:cs typeface="Montserrat Medium"/>
                <a:sym typeface="Montserrat Medium"/>
              </a:rPr>
              <a:t>M</a:t>
            </a:r>
            <a:r>
              <a:rPr lang="en-US" sz="2400">
                <a:solidFill>
                  <a:srgbClr val="102C57"/>
                </a:solidFill>
                <a:latin typeface="Montserrat Medium"/>
                <a:ea typeface="Montserrat Medium"/>
                <a:cs typeface="Montserrat Medium"/>
                <a:sym typeface="Montserrat Medium"/>
              </a:rPr>
              <a:t>otivation</a:t>
            </a:r>
            <a:endParaRPr i="0" sz="2400" u="none" cap="none" strike="noStrike">
              <a:solidFill>
                <a:srgbClr val="102C57"/>
              </a:solidFill>
              <a:latin typeface="Montserrat Medium"/>
              <a:ea typeface="Montserrat Medium"/>
              <a:cs typeface="Montserrat Medium"/>
              <a:sym typeface="Montserrat Medium"/>
            </a:endParaRPr>
          </a:p>
        </p:txBody>
      </p:sp>
      <p:sp>
        <p:nvSpPr>
          <p:cNvPr id="211" name="Google Shape;211;p5"/>
          <p:cNvSpPr txBox="1"/>
          <p:nvPr/>
        </p:nvSpPr>
        <p:spPr>
          <a:xfrm>
            <a:off x="155025" y="568725"/>
            <a:ext cx="7560000" cy="5094900"/>
          </a:xfrm>
          <a:prstGeom prst="rect">
            <a:avLst/>
          </a:prstGeom>
          <a:noFill/>
          <a:ln>
            <a:noFill/>
          </a:ln>
        </p:spPr>
        <p:txBody>
          <a:bodyPr anchorCtr="0" anchor="t" bIns="45700" lIns="91425" spcFirstLastPara="1" rIns="91425" wrap="square" tIns="45700">
            <a:spAutoFit/>
          </a:bodyPr>
          <a:lstStyle/>
          <a:p>
            <a:pPr indent="-177800" lvl="0" marL="171450" marR="0" rtl="0" algn="l">
              <a:lnSpc>
                <a:spcPct val="100000"/>
              </a:lnSpc>
              <a:spcBef>
                <a:spcPts val="0"/>
              </a:spcBef>
              <a:spcAft>
                <a:spcPts val="0"/>
              </a:spcAft>
              <a:buClr>
                <a:schemeClr val="dk1"/>
              </a:buClr>
              <a:buSzPts val="1300"/>
              <a:buFont typeface="Montserrat Medium"/>
              <a:buChar char="•"/>
            </a:pPr>
            <a:r>
              <a:rPr i="0" lang="en-US" sz="1300" u="none" cap="none" strike="noStrike">
                <a:solidFill>
                  <a:schemeClr val="dk1"/>
                </a:solidFill>
                <a:latin typeface="Montserrat Medium"/>
                <a:ea typeface="Montserrat Medium"/>
                <a:cs typeface="Montserrat Medium"/>
                <a:sym typeface="Montserrat Medium"/>
              </a:rPr>
              <a:t>The motivation for undertaking a project focused on solutions for traffic congestion using traffic lights is driven by the critical need to address the pervasive problem of urban traffic congestion. Traffic congestion has far-reaching negative impacts on cities and their inhabitants, ranging from economic losses and increased travel times to environmental pollution and decreased quality of life.</a:t>
            </a:r>
            <a:endParaRPr i="0" sz="1300" u="sng" cap="none" strike="noStrike">
              <a:solidFill>
                <a:schemeClr val="dk1"/>
              </a:solidFill>
              <a:latin typeface="Montserrat Medium"/>
              <a:ea typeface="Montserrat Medium"/>
              <a:cs typeface="Montserrat Medium"/>
              <a:sym typeface="Montserrat Medium"/>
            </a:endParaRPr>
          </a:p>
          <a:p>
            <a:pPr indent="-95250" lvl="0" marL="171450" marR="0" rtl="0" algn="l">
              <a:lnSpc>
                <a:spcPct val="100000"/>
              </a:lnSpc>
              <a:spcBef>
                <a:spcPts val="0"/>
              </a:spcBef>
              <a:spcAft>
                <a:spcPts val="0"/>
              </a:spcAft>
              <a:buClr>
                <a:srgbClr val="000000"/>
              </a:buClr>
              <a:buSzPts val="1200"/>
              <a:buFont typeface="Arial"/>
              <a:buNone/>
            </a:pPr>
            <a:r>
              <a:t/>
            </a:r>
            <a:endParaRPr i="0" sz="1300" u="sng" cap="none" strike="noStrike">
              <a:solidFill>
                <a:schemeClr val="dk1"/>
              </a:solidFill>
              <a:latin typeface="Montserrat Medium"/>
              <a:ea typeface="Montserrat Medium"/>
              <a:cs typeface="Montserrat Medium"/>
              <a:sym typeface="Montserrat Medium"/>
            </a:endParaRPr>
          </a:p>
          <a:p>
            <a:pPr indent="-177800" lvl="0" marL="171450" marR="0" rtl="0" algn="l">
              <a:lnSpc>
                <a:spcPct val="100000"/>
              </a:lnSpc>
              <a:spcBef>
                <a:spcPts val="0"/>
              </a:spcBef>
              <a:spcAft>
                <a:spcPts val="0"/>
              </a:spcAft>
              <a:buClr>
                <a:schemeClr val="dk1"/>
              </a:buClr>
              <a:buSzPts val="1300"/>
              <a:buFont typeface="Arial"/>
              <a:buChar char="•"/>
            </a:pPr>
            <a:r>
              <a:rPr i="0" lang="en-US" sz="1300" cap="none" strike="noStrike">
                <a:solidFill>
                  <a:schemeClr val="dk1"/>
                </a:solidFill>
                <a:latin typeface="Montserrat Medium"/>
                <a:ea typeface="Montserrat Medium"/>
                <a:cs typeface="Montserrat Medium"/>
                <a:sym typeface="Montserrat Medium"/>
              </a:rPr>
              <a:t>Societal Impact:</a:t>
            </a:r>
            <a:r>
              <a:rPr i="0" lang="en-US" sz="1300" u="none" cap="none" strike="noStrike">
                <a:solidFill>
                  <a:schemeClr val="dk1"/>
                </a:solidFill>
                <a:latin typeface="Montserrat Medium"/>
                <a:ea typeface="Montserrat Medium"/>
                <a:cs typeface="Montserrat Medium"/>
                <a:sym typeface="Montserrat Medium"/>
              </a:rPr>
              <a:t> Traffic congestion significantly affects the daily lives of people. By developing effective solutions using traffic lights, the project aims to enhance the well-being of citizens by making their daily journeys smoother and less stressful.</a:t>
            </a:r>
            <a:endParaRPr sz="1300">
              <a:solidFill>
                <a:schemeClr val="dk1"/>
              </a:solidFill>
              <a:latin typeface="Montserrat Medium"/>
              <a:ea typeface="Montserrat Medium"/>
              <a:cs typeface="Montserrat Medium"/>
              <a:sym typeface="Montserrat Medium"/>
            </a:endParaRPr>
          </a:p>
          <a:p>
            <a:pPr indent="-95250" lvl="0" marL="171450" marR="0" rtl="0" algn="l">
              <a:lnSpc>
                <a:spcPct val="100000"/>
              </a:lnSpc>
              <a:spcBef>
                <a:spcPts val="0"/>
              </a:spcBef>
              <a:spcAft>
                <a:spcPts val="0"/>
              </a:spcAft>
              <a:buClr>
                <a:srgbClr val="000000"/>
              </a:buClr>
              <a:buSzPts val="1200"/>
              <a:buFont typeface="Arial"/>
              <a:buNone/>
            </a:pPr>
            <a:r>
              <a:t/>
            </a:r>
            <a:endParaRPr i="0" sz="1300" u="none" cap="none" strike="noStrike">
              <a:solidFill>
                <a:schemeClr val="dk1"/>
              </a:solidFill>
              <a:latin typeface="Montserrat Medium"/>
              <a:ea typeface="Montserrat Medium"/>
              <a:cs typeface="Montserrat Medium"/>
              <a:sym typeface="Montserrat Medium"/>
            </a:endParaRPr>
          </a:p>
          <a:p>
            <a:pPr indent="-177800" lvl="0" marL="171450" marR="0" rtl="0" algn="l">
              <a:lnSpc>
                <a:spcPct val="100000"/>
              </a:lnSpc>
              <a:spcBef>
                <a:spcPts val="0"/>
              </a:spcBef>
              <a:spcAft>
                <a:spcPts val="0"/>
              </a:spcAft>
              <a:buClr>
                <a:schemeClr val="dk1"/>
              </a:buClr>
              <a:buSzPts val="1300"/>
              <a:buFont typeface="Arial"/>
              <a:buChar char="•"/>
            </a:pPr>
            <a:r>
              <a:rPr i="0" lang="en-US" sz="1300" cap="none" strike="noStrike">
                <a:solidFill>
                  <a:schemeClr val="dk1"/>
                </a:solidFill>
                <a:latin typeface="Montserrat Medium"/>
                <a:ea typeface="Montserrat Medium"/>
                <a:cs typeface="Montserrat Medium"/>
                <a:sym typeface="Montserrat Medium"/>
              </a:rPr>
              <a:t>Traffic Safety:</a:t>
            </a:r>
            <a:r>
              <a:rPr i="0" lang="en-US" sz="1300" u="none" cap="none" strike="noStrike">
                <a:solidFill>
                  <a:schemeClr val="dk1"/>
                </a:solidFill>
                <a:latin typeface="Montserrat Medium"/>
                <a:ea typeface="Montserrat Medium"/>
                <a:cs typeface="Montserrat Medium"/>
                <a:sym typeface="Montserrat Medium"/>
              </a:rPr>
              <a:t> Congested roads often lead to higher rates of accidents due to sudden stops, aggressive driving, and frustration. By implementing well-coordinated traffic light systems, the project can contribute to safer road conditions</a:t>
            </a:r>
            <a:r>
              <a:rPr lang="en-US" sz="1300">
                <a:solidFill>
                  <a:schemeClr val="dk1"/>
                </a:solidFill>
                <a:latin typeface="Montserrat Medium"/>
                <a:ea typeface="Montserrat Medium"/>
                <a:cs typeface="Montserrat Medium"/>
                <a:sym typeface="Montserrat Medium"/>
              </a:rPr>
              <a:t>.</a:t>
            </a:r>
            <a:endParaRPr sz="1300">
              <a:solidFill>
                <a:schemeClr val="dk1"/>
              </a:solidFill>
              <a:latin typeface="Montserrat Medium"/>
              <a:ea typeface="Montserrat Medium"/>
              <a:cs typeface="Montserrat Medium"/>
              <a:sym typeface="Montserrat Medium"/>
            </a:endParaRPr>
          </a:p>
          <a:p>
            <a:pPr indent="-95250" lvl="0" marL="171450" marR="0" rtl="0" algn="l">
              <a:lnSpc>
                <a:spcPct val="100000"/>
              </a:lnSpc>
              <a:spcBef>
                <a:spcPts val="0"/>
              </a:spcBef>
              <a:spcAft>
                <a:spcPts val="0"/>
              </a:spcAft>
              <a:buClr>
                <a:srgbClr val="000000"/>
              </a:buClr>
              <a:buSzPts val="1200"/>
              <a:buFont typeface="Arial"/>
              <a:buNone/>
            </a:pPr>
            <a:r>
              <a:t/>
            </a:r>
            <a:endParaRPr i="0" sz="1300" u="none" cap="none" strike="noStrike">
              <a:solidFill>
                <a:schemeClr val="dk1"/>
              </a:solidFill>
              <a:latin typeface="Montserrat Medium"/>
              <a:ea typeface="Montserrat Medium"/>
              <a:cs typeface="Montserrat Medium"/>
              <a:sym typeface="Montserrat Medium"/>
            </a:endParaRPr>
          </a:p>
          <a:p>
            <a:pPr indent="-177800" lvl="0" marL="171450" marR="0" rtl="0" algn="l">
              <a:lnSpc>
                <a:spcPct val="100000"/>
              </a:lnSpc>
              <a:spcBef>
                <a:spcPts val="0"/>
              </a:spcBef>
              <a:spcAft>
                <a:spcPts val="0"/>
              </a:spcAft>
              <a:buClr>
                <a:schemeClr val="dk1"/>
              </a:buClr>
              <a:buSzPts val="1300"/>
              <a:buFont typeface="Arial"/>
              <a:buChar char="•"/>
            </a:pPr>
            <a:r>
              <a:rPr i="0" lang="en-US" sz="1300" u="none" cap="none" strike="noStrike">
                <a:solidFill>
                  <a:schemeClr val="dk1"/>
                </a:solidFill>
                <a:latin typeface="Montserrat Medium"/>
                <a:ea typeface="Montserrat Medium"/>
                <a:cs typeface="Montserrat Medium"/>
                <a:sym typeface="Montserrat Medium"/>
              </a:rPr>
              <a:t>Economic Considerations: Traffic congestion results in wasted time, increased fuel consumption, and higher transportation costs.</a:t>
            </a:r>
            <a:endParaRPr sz="1300">
              <a:solidFill>
                <a:schemeClr val="dk1"/>
              </a:solidFill>
              <a:latin typeface="Montserrat Medium"/>
              <a:ea typeface="Montserrat Medium"/>
              <a:cs typeface="Montserrat Medium"/>
              <a:sym typeface="Montserrat Medium"/>
            </a:endParaRPr>
          </a:p>
          <a:p>
            <a:pPr indent="-95250" lvl="0" marL="171450" marR="0" rtl="0" algn="l">
              <a:lnSpc>
                <a:spcPct val="100000"/>
              </a:lnSpc>
              <a:spcBef>
                <a:spcPts val="0"/>
              </a:spcBef>
              <a:spcAft>
                <a:spcPts val="0"/>
              </a:spcAft>
              <a:buClr>
                <a:srgbClr val="000000"/>
              </a:buClr>
              <a:buSzPts val="1200"/>
              <a:buFont typeface="Arial"/>
              <a:buNone/>
            </a:pPr>
            <a:r>
              <a:t/>
            </a:r>
            <a:endParaRPr i="0" sz="1300" u="none" cap="none" strike="noStrike">
              <a:solidFill>
                <a:schemeClr val="dk1"/>
              </a:solidFill>
              <a:latin typeface="Montserrat Medium"/>
              <a:ea typeface="Montserrat Medium"/>
              <a:cs typeface="Montserrat Medium"/>
              <a:sym typeface="Montserrat Medium"/>
            </a:endParaRPr>
          </a:p>
          <a:p>
            <a:pPr indent="-177800" lvl="0" marL="171450" marR="0" rtl="0" algn="l">
              <a:lnSpc>
                <a:spcPct val="100000"/>
              </a:lnSpc>
              <a:spcBef>
                <a:spcPts val="0"/>
              </a:spcBef>
              <a:spcAft>
                <a:spcPts val="0"/>
              </a:spcAft>
              <a:buClr>
                <a:schemeClr val="dk1"/>
              </a:buClr>
              <a:buSzPts val="1300"/>
              <a:buFont typeface="Arial"/>
              <a:buChar char="•"/>
            </a:pPr>
            <a:r>
              <a:rPr i="0" lang="en-US" sz="1300" cap="none" strike="noStrike">
                <a:solidFill>
                  <a:schemeClr val="dk1"/>
                </a:solidFill>
                <a:latin typeface="Montserrat Medium"/>
                <a:ea typeface="Montserrat Medium"/>
                <a:cs typeface="Montserrat Medium"/>
                <a:sym typeface="Montserrat Medium"/>
              </a:rPr>
              <a:t>Urban Planning and Design:</a:t>
            </a:r>
            <a:r>
              <a:rPr i="0" lang="en-US" sz="1300" u="none" cap="none" strike="noStrike">
                <a:solidFill>
                  <a:schemeClr val="dk1"/>
                </a:solidFill>
                <a:latin typeface="Montserrat Medium"/>
                <a:ea typeface="Montserrat Medium"/>
                <a:cs typeface="Montserrat Medium"/>
                <a:sym typeface="Montserrat Medium"/>
              </a:rPr>
              <a:t> Efficient traffic management is a crucial aspect of urban planning. The project aligns with the goals of creating more livable and sustainable cities by focusing on optimizing traffic light systems, which are integral components of urban infrastructure.</a:t>
            </a:r>
            <a:endParaRPr sz="1300">
              <a:solidFill>
                <a:schemeClr val="dk1"/>
              </a:solidFill>
              <a:latin typeface="Montserrat Medium"/>
              <a:ea typeface="Montserrat Medium"/>
              <a:cs typeface="Montserrat Medium"/>
              <a:sym typeface="Montserrat Medium"/>
            </a:endParaRPr>
          </a:p>
          <a:p>
            <a:pPr indent="-95250" lvl="0" marL="171450" marR="0" rtl="0" algn="l">
              <a:lnSpc>
                <a:spcPct val="100000"/>
              </a:lnSpc>
              <a:spcBef>
                <a:spcPts val="0"/>
              </a:spcBef>
              <a:spcAft>
                <a:spcPts val="0"/>
              </a:spcAft>
              <a:buClr>
                <a:srgbClr val="000000"/>
              </a:buClr>
              <a:buSzPts val="1200"/>
              <a:buFont typeface="Arial"/>
              <a:buNone/>
            </a:pPr>
            <a:r>
              <a:t/>
            </a:r>
            <a:endParaRPr i="0" sz="1300" u="none" cap="none" strike="noStrike">
              <a:solidFill>
                <a:schemeClr val="dk1"/>
              </a:solidFill>
              <a:latin typeface="Montserrat Medium"/>
              <a:ea typeface="Montserrat Medium"/>
              <a:cs typeface="Montserrat Medium"/>
              <a:sym typeface="Montserrat Medium"/>
            </a:endParaRPr>
          </a:p>
          <a:p>
            <a:pPr indent="-95250" lvl="0" marL="171450" marR="0" rtl="0" algn="l">
              <a:lnSpc>
                <a:spcPct val="100000"/>
              </a:lnSpc>
              <a:spcBef>
                <a:spcPts val="0"/>
              </a:spcBef>
              <a:spcAft>
                <a:spcPts val="0"/>
              </a:spcAft>
              <a:buClr>
                <a:srgbClr val="000000"/>
              </a:buClr>
              <a:buSzPts val="1200"/>
              <a:buFont typeface="Arial"/>
              <a:buNone/>
            </a:pPr>
            <a:r>
              <a:t/>
            </a:r>
            <a:endParaRPr i="0" sz="1300" u="none" cap="none" strike="noStrike">
              <a:solidFill>
                <a:schemeClr val="dk1"/>
              </a:solidFill>
              <a:latin typeface="Montserrat Medium"/>
              <a:ea typeface="Montserrat Medium"/>
              <a:cs typeface="Montserrat Medium"/>
              <a:sym typeface="Montserrat Medium"/>
            </a:endParaRPr>
          </a:p>
          <a:p>
            <a:pPr indent="-95250" lvl="0" marL="171450" marR="0" rtl="0" algn="l">
              <a:lnSpc>
                <a:spcPct val="100000"/>
              </a:lnSpc>
              <a:spcBef>
                <a:spcPts val="0"/>
              </a:spcBef>
              <a:spcAft>
                <a:spcPts val="0"/>
              </a:spcAft>
              <a:buClr>
                <a:srgbClr val="000000"/>
              </a:buClr>
              <a:buSzPts val="1200"/>
              <a:buFont typeface="Arial"/>
              <a:buNone/>
            </a:pPr>
            <a:r>
              <a:t/>
            </a:r>
            <a:endParaRPr i="0" sz="1300" u="none" cap="none" strike="noStrike">
              <a:solidFill>
                <a:schemeClr val="dk1"/>
              </a:solidFill>
              <a:latin typeface="Montserrat Medium"/>
              <a:ea typeface="Montserrat Medium"/>
              <a:cs typeface="Montserrat Medium"/>
              <a:sym typeface="Montserrat Medium"/>
            </a:endParaRPr>
          </a:p>
          <a:p>
            <a:pPr indent="-95250" lvl="0" marL="171450" marR="0" rtl="0" algn="l">
              <a:lnSpc>
                <a:spcPct val="100000"/>
              </a:lnSpc>
              <a:spcBef>
                <a:spcPts val="0"/>
              </a:spcBef>
              <a:spcAft>
                <a:spcPts val="0"/>
              </a:spcAft>
              <a:buClr>
                <a:srgbClr val="000000"/>
              </a:buClr>
              <a:buSzPts val="1200"/>
              <a:buFont typeface="Arial"/>
              <a:buNone/>
            </a:pPr>
            <a:r>
              <a:t/>
            </a:r>
            <a:endParaRPr i="0" sz="1300" u="none" cap="none" strike="noStrike">
              <a:solidFill>
                <a:schemeClr val="dk1"/>
              </a:solidFill>
              <a:latin typeface="Montserrat Medium"/>
              <a:ea typeface="Montserrat Medium"/>
              <a:cs typeface="Montserrat Medium"/>
              <a:sym typeface="Montserrat Medium"/>
            </a:endParaRPr>
          </a:p>
        </p:txBody>
      </p:sp>
      <p:grpSp>
        <p:nvGrpSpPr>
          <p:cNvPr id="212" name="Google Shape;212;p5"/>
          <p:cNvGrpSpPr/>
          <p:nvPr/>
        </p:nvGrpSpPr>
        <p:grpSpPr>
          <a:xfrm>
            <a:off x="7847793" y="2134082"/>
            <a:ext cx="984215" cy="3009416"/>
            <a:chOff x="4072243" y="2134082"/>
            <a:chExt cx="984215" cy="3009416"/>
          </a:xfrm>
        </p:grpSpPr>
        <p:grpSp>
          <p:nvGrpSpPr>
            <p:cNvPr id="213" name="Google Shape;213;p5"/>
            <p:cNvGrpSpPr/>
            <p:nvPr/>
          </p:nvGrpSpPr>
          <p:grpSpPr>
            <a:xfrm>
              <a:off x="4072243" y="2134082"/>
              <a:ext cx="984215" cy="3009416"/>
              <a:chOff x="4072243" y="2134082"/>
              <a:chExt cx="984215" cy="3009416"/>
            </a:xfrm>
          </p:grpSpPr>
          <p:sp>
            <p:nvSpPr>
              <p:cNvPr id="214" name="Google Shape;214;p5"/>
              <p:cNvSpPr/>
              <p:nvPr/>
            </p:nvSpPr>
            <p:spPr>
              <a:xfrm>
                <a:off x="4324815" y="2134082"/>
                <a:ext cx="497621" cy="1262071"/>
              </a:xfrm>
              <a:custGeom>
                <a:rect b="b" l="l" r="r" t="t"/>
                <a:pathLst>
                  <a:path extrusionOk="0" h="16460" w="6490">
                    <a:moveTo>
                      <a:pt x="0" y="1"/>
                    </a:moveTo>
                    <a:lnTo>
                      <a:pt x="472" y="16459"/>
                    </a:lnTo>
                    <a:lnTo>
                      <a:pt x="6489" y="16174"/>
                    </a:lnTo>
                    <a:lnTo>
                      <a:pt x="6204"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4072243" y="2235141"/>
                <a:ext cx="331773" cy="230715"/>
              </a:xfrm>
              <a:custGeom>
                <a:rect b="b" l="l" r="r" t="t"/>
                <a:pathLst>
                  <a:path extrusionOk="0" h="3009" w="4327">
                    <a:moveTo>
                      <a:pt x="0" y="0"/>
                    </a:moveTo>
                    <a:lnTo>
                      <a:pt x="286" y="2723"/>
                    </a:lnTo>
                    <a:lnTo>
                      <a:pt x="4326" y="3009"/>
                    </a:lnTo>
                    <a:lnTo>
                      <a:pt x="4140" y="99"/>
                    </a:lnTo>
                    <a:lnTo>
                      <a:pt x="0"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4108434" y="2617371"/>
                <a:ext cx="339364" cy="252644"/>
              </a:xfrm>
              <a:custGeom>
                <a:rect b="b" l="l" r="r" t="t"/>
                <a:pathLst>
                  <a:path extrusionOk="0" h="3295" w="4426">
                    <a:moveTo>
                      <a:pt x="3481" y="0"/>
                    </a:moveTo>
                    <a:lnTo>
                      <a:pt x="0" y="286"/>
                    </a:lnTo>
                    <a:lnTo>
                      <a:pt x="374" y="3107"/>
                    </a:lnTo>
                    <a:lnTo>
                      <a:pt x="4425" y="3294"/>
                    </a:lnTo>
                    <a:lnTo>
                      <a:pt x="3481"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4151373" y="2999525"/>
                <a:ext cx="260235" cy="266982"/>
              </a:xfrm>
              <a:custGeom>
                <a:rect b="b" l="l" r="r" t="t"/>
                <a:pathLst>
                  <a:path extrusionOk="0" h="3482" w="3394">
                    <a:moveTo>
                      <a:pt x="3108" y="1"/>
                    </a:moveTo>
                    <a:lnTo>
                      <a:pt x="0" y="660"/>
                    </a:lnTo>
                    <a:lnTo>
                      <a:pt x="0" y="3196"/>
                    </a:lnTo>
                    <a:lnTo>
                      <a:pt x="3393" y="3482"/>
                    </a:lnTo>
                    <a:lnTo>
                      <a:pt x="3108"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4771840" y="3013863"/>
                <a:ext cx="277027" cy="238306"/>
              </a:xfrm>
              <a:custGeom>
                <a:rect b="b" l="l" r="r" t="t"/>
                <a:pathLst>
                  <a:path extrusionOk="0" h="3108" w="3613">
                    <a:moveTo>
                      <a:pt x="0" y="1"/>
                    </a:moveTo>
                    <a:lnTo>
                      <a:pt x="88" y="3009"/>
                    </a:lnTo>
                    <a:lnTo>
                      <a:pt x="3613" y="3108"/>
                    </a:lnTo>
                    <a:lnTo>
                      <a:pt x="3481" y="561"/>
                    </a:lnTo>
                    <a:lnTo>
                      <a:pt x="0"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4735649" y="2639224"/>
                <a:ext cx="309844" cy="245053"/>
              </a:xfrm>
              <a:custGeom>
                <a:rect b="b" l="l" r="r" t="t"/>
                <a:pathLst>
                  <a:path extrusionOk="0" h="3196" w="4041">
                    <a:moveTo>
                      <a:pt x="0" y="1"/>
                    </a:moveTo>
                    <a:lnTo>
                      <a:pt x="99" y="3196"/>
                    </a:lnTo>
                    <a:lnTo>
                      <a:pt x="4041" y="3196"/>
                    </a:lnTo>
                    <a:lnTo>
                      <a:pt x="3854" y="659"/>
                    </a:lnTo>
                    <a:lnTo>
                      <a:pt x="0"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4749911" y="2213211"/>
                <a:ext cx="306547" cy="260235"/>
              </a:xfrm>
              <a:custGeom>
                <a:rect b="b" l="l" r="r" t="t"/>
                <a:pathLst>
                  <a:path extrusionOk="0" h="3394" w="3998">
                    <a:moveTo>
                      <a:pt x="286" y="1"/>
                    </a:moveTo>
                    <a:lnTo>
                      <a:pt x="1" y="3394"/>
                    </a:lnTo>
                    <a:lnTo>
                      <a:pt x="3998" y="3295"/>
                    </a:lnTo>
                    <a:lnTo>
                      <a:pt x="3811" y="758"/>
                    </a:lnTo>
                    <a:lnTo>
                      <a:pt x="286"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4573550" y="2617375"/>
                <a:ext cx="72551" cy="2526122"/>
              </a:xfrm>
              <a:custGeom>
                <a:rect b="b" l="l" r="r" t="t"/>
                <a:pathLst>
                  <a:path extrusionOk="0" h="3767" w="946">
                    <a:moveTo>
                      <a:pt x="1" y="0"/>
                    </a:moveTo>
                    <a:lnTo>
                      <a:pt x="1" y="3766"/>
                    </a:lnTo>
                    <a:lnTo>
                      <a:pt x="945" y="3766"/>
                    </a:lnTo>
                    <a:lnTo>
                      <a:pt x="846"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5"/>
            <p:cNvGrpSpPr/>
            <p:nvPr/>
          </p:nvGrpSpPr>
          <p:grpSpPr>
            <a:xfrm>
              <a:off x="4456725" y="2644800"/>
              <a:ext cx="251325" cy="260100"/>
              <a:chOff x="4456725" y="2644800"/>
              <a:chExt cx="251325" cy="260100"/>
            </a:xfrm>
          </p:grpSpPr>
          <p:sp>
            <p:nvSpPr>
              <p:cNvPr id="223" name="Google Shape;223;p5"/>
              <p:cNvSpPr/>
              <p:nvPr/>
            </p:nvSpPr>
            <p:spPr>
              <a:xfrm>
                <a:off x="4456725" y="2644800"/>
                <a:ext cx="251325" cy="260100"/>
              </a:xfrm>
              <a:custGeom>
                <a:rect b="b" l="l" r="r" t="t"/>
                <a:pathLst>
                  <a:path extrusionOk="0" h="10404" w="10053">
                    <a:moveTo>
                      <a:pt x="0" y="468"/>
                    </a:moveTo>
                    <a:lnTo>
                      <a:pt x="10053" y="0"/>
                    </a:lnTo>
                    <a:lnTo>
                      <a:pt x="10053" y="10404"/>
                    </a:lnTo>
                    <a:lnTo>
                      <a:pt x="234" y="9703"/>
                    </a:lnTo>
                    <a:close/>
                  </a:path>
                </a:pathLst>
              </a:custGeom>
              <a:solidFill>
                <a:srgbClr val="FFCE56"/>
              </a:solidFill>
              <a:ln>
                <a:noFill/>
              </a:ln>
            </p:spPr>
          </p:sp>
          <p:sp>
            <p:nvSpPr>
              <p:cNvPr id="224" name="Google Shape;224;p5"/>
              <p:cNvSpPr/>
              <p:nvPr/>
            </p:nvSpPr>
            <p:spPr>
              <a:xfrm>
                <a:off x="4546725" y="2659425"/>
                <a:ext cx="139000" cy="157825"/>
              </a:xfrm>
              <a:custGeom>
                <a:rect b="b" l="l" r="r" t="t"/>
                <a:pathLst>
                  <a:path extrusionOk="0" h="6313" w="5560">
                    <a:moveTo>
                      <a:pt x="0" y="186"/>
                    </a:moveTo>
                    <a:lnTo>
                      <a:pt x="5560" y="0"/>
                    </a:lnTo>
                    <a:lnTo>
                      <a:pt x="5326" y="6313"/>
                    </a:lnTo>
                    <a:close/>
                  </a:path>
                </a:pathLst>
              </a:custGeom>
              <a:solidFill>
                <a:srgbClr val="FFEAB5"/>
              </a:solidFill>
              <a:ln>
                <a:noFill/>
              </a:ln>
            </p:spPr>
          </p:sp>
        </p:grpSp>
        <p:grpSp>
          <p:nvGrpSpPr>
            <p:cNvPr id="225" name="Google Shape;225;p5"/>
            <p:cNvGrpSpPr/>
            <p:nvPr/>
          </p:nvGrpSpPr>
          <p:grpSpPr>
            <a:xfrm>
              <a:off x="4438450" y="2222500"/>
              <a:ext cx="277025" cy="277025"/>
              <a:chOff x="4206125" y="2238525"/>
              <a:chExt cx="277025" cy="277025"/>
            </a:xfrm>
          </p:grpSpPr>
          <p:sp>
            <p:nvSpPr>
              <p:cNvPr id="226" name="Google Shape;226;p5"/>
              <p:cNvSpPr/>
              <p:nvPr/>
            </p:nvSpPr>
            <p:spPr>
              <a:xfrm>
                <a:off x="4206125" y="2238525"/>
                <a:ext cx="277025" cy="277025"/>
              </a:xfrm>
              <a:custGeom>
                <a:rect b="b" l="l" r="r" t="t"/>
                <a:pathLst>
                  <a:path extrusionOk="0" h="11081" w="11081">
                    <a:moveTo>
                      <a:pt x="9403" y="470"/>
                    </a:moveTo>
                    <a:lnTo>
                      <a:pt x="750" y="0"/>
                    </a:lnTo>
                    <a:lnTo>
                      <a:pt x="0" y="11081"/>
                    </a:lnTo>
                    <a:lnTo>
                      <a:pt x="11081" y="10331"/>
                    </a:lnTo>
                    <a:close/>
                  </a:path>
                </a:pathLst>
              </a:custGeom>
              <a:solidFill>
                <a:srgbClr val="E66353"/>
              </a:solidFill>
              <a:ln>
                <a:noFill/>
              </a:ln>
            </p:spPr>
          </p:sp>
          <p:sp>
            <p:nvSpPr>
              <p:cNvPr id="227" name="Google Shape;227;p5"/>
              <p:cNvSpPr/>
              <p:nvPr/>
            </p:nvSpPr>
            <p:spPr>
              <a:xfrm>
                <a:off x="4291600" y="2256125"/>
                <a:ext cx="153600" cy="157725"/>
              </a:xfrm>
              <a:custGeom>
                <a:rect b="b" l="l" r="r" t="t"/>
                <a:pathLst>
                  <a:path extrusionOk="0" h="6309" w="6144">
                    <a:moveTo>
                      <a:pt x="0" y="0"/>
                    </a:moveTo>
                    <a:lnTo>
                      <a:pt x="5412" y="0"/>
                    </a:lnTo>
                    <a:lnTo>
                      <a:pt x="6144" y="6309"/>
                    </a:lnTo>
                    <a:close/>
                  </a:path>
                </a:pathLst>
              </a:custGeom>
              <a:solidFill>
                <a:srgbClr val="F0A198"/>
              </a:solidFill>
              <a:ln>
                <a:noFill/>
              </a:ln>
            </p:spPr>
          </p:sp>
        </p:grpSp>
        <p:sp>
          <p:nvSpPr>
            <p:cNvPr id="228" name="Google Shape;228;p5"/>
            <p:cNvSpPr/>
            <p:nvPr/>
          </p:nvSpPr>
          <p:spPr>
            <a:xfrm>
              <a:off x="4471350" y="3039350"/>
              <a:ext cx="242550" cy="236700"/>
            </a:xfrm>
            <a:custGeom>
              <a:rect b="b" l="l" r="r" t="t"/>
              <a:pathLst>
                <a:path extrusionOk="0" h="9468" w="9702">
                  <a:moveTo>
                    <a:pt x="350" y="0"/>
                  </a:moveTo>
                  <a:lnTo>
                    <a:pt x="9702" y="117"/>
                  </a:lnTo>
                  <a:lnTo>
                    <a:pt x="9702" y="9235"/>
                  </a:lnTo>
                  <a:lnTo>
                    <a:pt x="0" y="9468"/>
                  </a:lnTo>
                  <a:close/>
                </a:path>
              </a:pathLst>
            </a:custGeom>
            <a:solidFill>
              <a:srgbClr val="A9BA5A"/>
            </a:solidFill>
            <a:ln>
              <a:noFill/>
            </a:ln>
          </p:spPr>
        </p:sp>
        <p:sp>
          <p:nvSpPr>
            <p:cNvPr id="229" name="Google Shape;229;p5"/>
            <p:cNvSpPr/>
            <p:nvPr/>
          </p:nvSpPr>
          <p:spPr>
            <a:xfrm>
              <a:off x="4571963" y="3050175"/>
              <a:ext cx="136075" cy="153175"/>
            </a:xfrm>
            <a:custGeom>
              <a:rect b="b" l="l" r="r" t="t"/>
              <a:pathLst>
                <a:path extrusionOk="0" h="6127" w="5443">
                  <a:moveTo>
                    <a:pt x="0" y="0"/>
                  </a:moveTo>
                  <a:lnTo>
                    <a:pt x="5443" y="633"/>
                  </a:lnTo>
                  <a:lnTo>
                    <a:pt x="5326" y="6127"/>
                  </a:lnTo>
                  <a:close/>
                </a:path>
              </a:pathLst>
            </a:custGeom>
            <a:solidFill>
              <a:srgbClr val="CBD69C"/>
            </a:solidFill>
            <a:ln>
              <a:noFill/>
            </a:ln>
          </p:spPr>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0E5"/>
        </a:solidFill>
      </p:bgPr>
    </p:bg>
    <p:spTree>
      <p:nvGrpSpPr>
        <p:cNvPr id="233" name="Shape 233"/>
        <p:cNvGrpSpPr/>
        <p:nvPr/>
      </p:nvGrpSpPr>
      <p:grpSpPr>
        <a:xfrm>
          <a:off x="0" y="0"/>
          <a:ext cx="0" cy="0"/>
          <a:chOff x="0" y="0"/>
          <a:chExt cx="0" cy="0"/>
        </a:xfrm>
      </p:grpSpPr>
      <p:sp>
        <p:nvSpPr>
          <p:cNvPr id="234" name="Google Shape;234;p6"/>
          <p:cNvSpPr txBox="1"/>
          <p:nvPr/>
        </p:nvSpPr>
        <p:spPr>
          <a:xfrm>
            <a:off x="133375" y="294775"/>
            <a:ext cx="7094100" cy="3955800"/>
          </a:xfrm>
          <a:prstGeom prst="rect">
            <a:avLst/>
          </a:prstGeom>
          <a:noFill/>
          <a:ln>
            <a:noFill/>
          </a:ln>
        </p:spPr>
        <p:txBody>
          <a:bodyPr anchorCtr="0" anchor="t" bIns="45700" lIns="91425" spcFirstLastPara="1" rIns="91425" wrap="square" tIns="45700">
            <a:spAutoFit/>
          </a:bodyPr>
          <a:lstStyle/>
          <a:p>
            <a:pPr indent="-266700" lvl="0" marL="285750" marR="0" rtl="0" algn="just">
              <a:lnSpc>
                <a:spcPct val="100000"/>
              </a:lnSpc>
              <a:spcBef>
                <a:spcPts val="0"/>
              </a:spcBef>
              <a:spcAft>
                <a:spcPts val="0"/>
              </a:spcAft>
              <a:buClr>
                <a:schemeClr val="dk1"/>
              </a:buClr>
              <a:buSzPts val="1300"/>
              <a:buFont typeface="Montserrat Medium"/>
              <a:buChar char="•"/>
            </a:pPr>
            <a:r>
              <a:rPr lang="en-US" sz="1500">
                <a:solidFill>
                  <a:srgbClr val="102C57"/>
                </a:solidFill>
                <a:latin typeface="Montserrat Medium"/>
                <a:ea typeface="Montserrat Medium"/>
                <a:cs typeface="Montserrat Medium"/>
                <a:sym typeface="Montserrat Medium"/>
              </a:rPr>
              <a:t>Problem Definition</a:t>
            </a:r>
            <a:r>
              <a:rPr i="0" lang="en-US" sz="1500" u="none" cap="none" strike="noStrike">
                <a:solidFill>
                  <a:srgbClr val="102C57"/>
                </a:solidFill>
                <a:latin typeface="Montserrat Medium"/>
                <a:ea typeface="Montserrat Medium"/>
                <a:cs typeface="Montserrat Medium"/>
                <a:sym typeface="Montserrat Medium"/>
              </a:rPr>
              <a:t> :</a:t>
            </a:r>
            <a:r>
              <a:rPr i="0" lang="en-US" sz="1300" u="none" cap="none" strike="noStrike">
                <a:solidFill>
                  <a:schemeClr val="dk1"/>
                </a:solidFill>
                <a:latin typeface="Montserrat Medium"/>
                <a:ea typeface="Montserrat Medium"/>
                <a:cs typeface="Montserrat Medium"/>
                <a:sym typeface="Montserrat Medium"/>
              </a:rPr>
              <a:t> </a:t>
            </a:r>
            <a:endParaRPr sz="1300">
              <a:solidFill>
                <a:schemeClr val="dk1"/>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None/>
            </a:pPr>
            <a:r>
              <a:t/>
            </a:r>
            <a:endParaRPr i="0" sz="1300" u="none" cap="none" strike="noStrike">
              <a:solidFill>
                <a:schemeClr val="dk1"/>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None/>
            </a:pPr>
            <a:r>
              <a:rPr i="0" lang="en-US" sz="1300" u="none" cap="none" strike="noStrike">
                <a:solidFill>
                  <a:schemeClr val="dk1"/>
                </a:solidFill>
                <a:latin typeface="Montserrat Medium"/>
                <a:ea typeface="Montserrat Medium"/>
                <a:cs typeface="Montserrat Medium"/>
                <a:sym typeface="Montserrat Medium"/>
              </a:rPr>
              <a:t>Developing a smart traffic management system using AI to optimize traffic flow, reduce congestion, while minimizing the travel time and maximizing mobility. The problem at hand is to design and implement a solution that effectively reduces traffic congestion. The solution should focus on minimizing congestion-related delays, improving travel times, reducing environmental impact, and enhancing overall urban mobility.</a:t>
            </a:r>
            <a:endParaRPr i="0" sz="1300" u="none" cap="none" strike="noStrike">
              <a:solidFill>
                <a:schemeClr val="dk1"/>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None/>
            </a:pPr>
            <a:r>
              <a:t/>
            </a:r>
            <a:endParaRPr sz="1300">
              <a:solidFill>
                <a:schemeClr val="dk1"/>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None/>
            </a:pPr>
            <a:r>
              <a:t/>
            </a:r>
            <a:endParaRPr sz="1300">
              <a:solidFill>
                <a:schemeClr val="dk1"/>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None/>
            </a:pPr>
            <a:r>
              <a:t/>
            </a:r>
            <a:endParaRPr sz="1300">
              <a:solidFill>
                <a:schemeClr val="dk1"/>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None/>
            </a:pPr>
            <a:r>
              <a:t/>
            </a:r>
            <a:endParaRPr i="0" sz="1300" u="none" cap="none" strike="noStrike">
              <a:solidFill>
                <a:schemeClr val="dk1"/>
              </a:solidFill>
              <a:latin typeface="Montserrat Medium"/>
              <a:ea typeface="Montserrat Medium"/>
              <a:cs typeface="Montserrat Medium"/>
              <a:sym typeface="Montserrat Medium"/>
            </a:endParaRPr>
          </a:p>
          <a:p>
            <a:pPr indent="-279400" lvl="0" marL="285750" marR="0" rtl="0" algn="just">
              <a:lnSpc>
                <a:spcPct val="100000"/>
              </a:lnSpc>
              <a:spcBef>
                <a:spcPts val="0"/>
              </a:spcBef>
              <a:spcAft>
                <a:spcPts val="0"/>
              </a:spcAft>
              <a:buClr>
                <a:srgbClr val="102C57"/>
              </a:buClr>
              <a:buSzPts val="1500"/>
              <a:buFont typeface="Montserrat Medium"/>
              <a:buChar char="•"/>
            </a:pPr>
            <a:r>
              <a:rPr i="0" lang="en-US" sz="1500" u="none" cap="none" strike="noStrike">
                <a:solidFill>
                  <a:srgbClr val="102C57"/>
                </a:solidFill>
                <a:latin typeface="Montserrat Medium"/>
                <a:ea typeface="Montserrat Medium"/>
                <a:cs typeface="Montserrat Medium"/>
                <a:sym typeface="Montserrat Medium"/>
              </a:rPr>
              <a:t>O</a:t>
            </a:r>
            <a:r>
              <a:rPr lang="en-US" sz="1500">
                <a:solidFill>
                  <a:srgbClr val="102C57"/>
                </a:solidFill>
                <a:latin typeface="Montserrat Medium"/>
                <a:ea typeface="Montserrat Medium"/>
                <a:cs typeface="Montserrat Medium"/>
                <a:sym typeface="Montserrat Medium"/>
              </a:rPr>
              <a:t>bjective</a:t>
            </a:r>
            <a:r>
              <a:rPr i="0" lang="en-US" sz="1500" u="none" cap="none" strike="noStrike">
                <a:solidFill>
                  <a:srgbClr val="102C57"/>
                </a:solidFill>
                <a:latin typeface="Montserrat Medium"/>
                <a:ea typeface="Montserrat Medium"/>
                <a:cs typeface="Montserrat Medium"/>
                <a:sym typeface="Montserrat Medium"/>
              </a:rPr>
              <a:t> :</a:t>
            </a:r>
            <a:endParaRPr sz="1500">
              <a:solidFill>
                <a:srgbClr val="102C57"/>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None/>
            </a:pPr>
            <a:r>
              <a:t/>
            </a:r>
            <a:endParaRPr i="0" sz="1300" u="none" cap="none" strike="noStrike">
              <a:solidFill>
                <a:schemeClr val="dk1"/>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None/>
            </a:pPr>
            <a:r>
              <a:rPr i="0" lang="en-US" sz="1300" u="none" cap="none" strike="noStrike">
                <a:solidFill>
                  <a:schemeClr val="dk1"/>
                </a:solidFill>
                <a:latin typeface="Montserrat Medium"/>
                <a:ea typeface="Montserrat Medium"/>
                <a:cs typeface="Montserrat Medium"/>
                <a:sym typeface="Montserrat Medium"/>
              </a:rPr>
              <a:t>The main objective of this project is to design traffic light controller based on Computer Vision that can adapt to the current traffic situation. Our proposed system aims to use live video feed from the CCTV cameras at traffic junctions for real- time traffic density calculation by detecting the vehicles at the signal and set the green signal time accordingly.</a:t>
            </a:r>
            <a:endParaRPr sz="1300">
              <a:solidFill>
                <a:schemeClr val="dk1"/>
              </a:solidFill>
              <a:latin typeface="Montserrat Medium"/>
              <a:ea typeface="Montserrat Medium"/>
              <a:cs typeface="Montserrat Medium"/>
              <a:sym typeface="Montserrat Medium"/>
            </a:endParaRPr>
          </a:p>
        </p:txBody>
      </p:sp>
      <p:grpSp>
        <p:nvGrpSpPr>
          <p:cNvPr id="235" name="Google Shape;235;p6"/>
          <p:cNvGrpSpPr/>
          <p:nvPr/>
        </p:nvGrpSpPr>
        <p:grpSpPr>
          <a:xfrm>
            <a:off x="7747192" y="843511"/>
            <a:ext cx="1080679" cy="2749584"/>
            <a:chOff x="457211" y="1355675"/>
            <a:chExt cx="1237749" cy="3168088"/>
          </a:xfrm>
        </p:grpSpPr>
        <p:sp>
          <p:nvSpPr>
            <p:cNvPr id="236" name="Google Shape;236;p6"/>
            <p:cNvSpPr/>
            <p:nvPr/>
          </p:nvSpPr>
          <p:spPr>
            <a:xfrm>
              <a:off x="727327" y="3531913"/>
              <a:ext cx="697500" cy="697500"/>
            </a:xfrm>
            <a:prstGeom prst="ellipse">
              <a:avLst/>
            </a:prstGeom>
            <a:solidFill>
              <a:srgbClr val="A9B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727302" y="2590963"/>
              <a:ext cx="697500" cy="697500"/>
            </a:xfrm>
            <a:prstGeom prst="ellipse">
              <a:avLst/>
            </a:prstGeom>
            <a:solidFill>
              <a:srgbClr val="FFC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rot="-5400000">
              <a:off x="636643" y="1598376"/>
              <a:ext cx="878885" cy="800722"/>
            </a:xfrm>
            <a:custGeom>
              <a:rect b="b" l="l" r="r" t="t"/>
              <a:pathLst>
                <a:path extrusionOk="0" h="22312" w="24490">
                  <a:moveTo>
                    <a:pt x="12245" y="1"/>
                  </a:moveTo>
                  <a:cubicBezTo>
                    <a:pt x="9390" y="1"/>
                    <a:pt x="6535" y="1090"/>
                    <a:pt x="4357" y="3268"/>
                  </a:cubicBezTo>
                  <a:cubicBezTo>
                    <a:pt x="1" y="7624"/>
                    <a:pt x="1" y="14688"/>
                    <a:pt x="4357" y="19044"/>
                  </a:cubicBezTo>
                  <a:cubicBezTo>
                    <a:pt x="6535" y="21222"/>
                    <a:pt x="9390" y="22311"/>
                    <a:pt x="12245" y="22311"/>
                  </a:cubicBezTo>
                  <a:cubicBezTo>
                    <a:pt x="15100" y="22311"/>
                    <a:pt x="17955" y="21222"/>
                    <a:pt x="20133" y="19044"/>
                  </a:cubicBezTo>
                  <a:cubicBezTo>
                    <a:pt x="24489" y="14688"/>
                    <a:pt x="24489" y="7624"/>
                    <a:pt x="20133" y="3268"/>
                  </a:cubicBezTo>
                  <a:cubicBezTo>
                    <a:pt x="17955" y="1090"/>
                    <a:pt x="15100" y="1"/>
                    <a:pt x="12245" y="1"/>
                  </a:cubicBezTo>
                  <a:close/>
                </a:path>
              </a:pathLst>
            </a:cu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727377" y="1650013"/>
              <a:ext cx="697500" cy="697500"/>
            </a:xfrm>
            <a:prstGeom prst="ellipse">
              <a:avLst/>
            </a:prstGeom>
            <a:solidFill>
              <a:srgbClr val="E66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457211" y="1355675"/>
              <a:ext cx="1237749" cy="3168088"/>
            </a:xfrm>
            <a:custGeom>
              <a:rect b="b" l="l" r="r" t="t"/>
              <a:pathLst>
                <a:path extrusionOk="0" h="206592" w="77311">
                  <a:moveTo>
                    <a:pt x="15087" y="0"/>
                  </a:moveTo>
                  <a:cubicBezTo>
                    <a:pt x="6706" y="0"/>
                    <a:pt x="0" y="6706"/>
                    <a:pt x="0" y="15088"/>
                  </a:cubicBezTo>
                  <a:lnTo>
                    <a:pt x="0" y="191504"/>
                  </a:lnTo>
                  <a:cubicBezTo>
                    <a:pt x="0" y="199886"/>
                    <a:pt x="6706" y="206592"/>
                    <a:pt x="15087" y="206592"/>
                  </a:cubicBezTo>
                  <a:lnTo>
                    <a:pt x="62224" y="206592"/>
                  </a:lnTo>
                  <a:cubicBezTo>
                    <a:pt x="70605" y="206592"/>
                    <a:pt x="77311" y="199886"/>
                    <a:pt x="77311" y="191504"/>
                  </a:cubicBezTo>
                  <a:lnTo>
                    <a:pt x="77311" y="15088"/>
                  </a:lnTo>
                  <a:cubicBezTo>
                    <a:pt x="77311" y="6706"/>
                    <a:pt x="70605" y="0"/>
                    <a:pt x="62224" y="0"/>
                  </a:cubicBezTo>
                  <a:close/>
                </a:path>
              </a:pathLst>
            </a:cu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rot="-5400000">
              <a:off x="636571" y="3480415"/>
              <a:ext cx="879028" cy="800722"/>
            </a:xfrm>
            <a:custGeom>
              <a:rect b="b" l="l" r="r" t="t"/>
              <a:pathLst>
                <a:path extrusionOk="0" h="22312" w="24494">
                  <a:moveTo>
                    <a:pt x="12249" y="1"/>
                  </a:moveTo>
                  <a:cubicBezTo>
                    <a:pt x="9393" y="1"/>
                    <a:pt x="6537" y="1090"/>
                    <a:pt x="4357" y="3268"/>
                  </a:cubicBezTo>
                  <a:cubicBezTo>
                    <a:pt x="1" y="7624"/>
                    <a:pt x="1" y="14688"/>
                    <a:pt x="4357" y="19044"/>
                  </a:cubicBezTo>
                  <a:cubicBezTo>
                    <a:pt x="6537" y="21222"/>
                    <a:pt x="9393" y="22311"/>
                    <a:pt x="12249" y="22311"/>
                  </a:cubicBezTo>
                  <a:cubicBezTo>
                    <a:pt x="15105" y="22311"/>
                    <a:pt x="17960" y="21222"/>
                    <a:pt x="20138" y="19044"/>
                  </a:cubicBezTo>
                  <a:cubicBezTo>
                    <a:pt x="24494" y="14688"/>
                    <a:pt x="24494" y="7624"/>
                    <a:pt x="20138" y="3268"/>
                  </a:cubicBezTo>
                  <a:cubicBezTo>
                    <a:pt x="17960" y="1090"/>
                    <a:pt x="15105" y="1"/>
                    <a:pt x="12249" y="1"/>
                  </a:cubicBezTo>
                  <a:close/>
                </a:path>
              </a:pathLst>
            </a:cu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5400000">
              <a:off x="636661" y="2539359"/>
              <a:ext cx="878849" cy="800722"/>
            </a:xfrm>
            <a:custGeom>
              <a:rect b="b" l="l" r="r" t="t"/>
              <a:pathLst>
                <a:path extrusionOk="0" h="22312" w="24489">
                  <a:moveTo>
                    <a:pt x="12245" y="1"/>
                  </a:moveTo>
                  <a:cubicBezTo>
                    <a:pt x="9390" y="1"/>
                    <a:pt x="6535" y="1090"/>
                    <a:pt x="4357" y="3268"/>
                  </a:cubicBezTo>
                  <a:cubicBezTo>
                    <a:pt x="1" y="7624"/>
                    <a:pt x="1" y="14688"/>
                    <a:pt x="4357" y="19044"/>
                  </a:cubicBezTo>
                  <a:cubicBezTo>
                    <a:pt x="6535" y="21222"/>
                    <a:pt x="9390" y="22311"/>
                    <a:pt x="12245" y="22311"/>
                  </a:cubicBezTo>
                  <a:cubicBezTo>
                    <a:pt x="15100" y="22311"/>
                    <a:pt x="17955" y="21222"/>
                    <a:pt x="20133" y="19044"/>
                  </a:cubicBezTo>
                  <a:cubicBezTo>
                    <a:pt x="24489" y="14688"/>
                    <a:pt x="24489" y="7624"/>
                    <a:pt x="20133" y="3268"/>
                  </a:cubicBezTo>
                  <a:cubicBezTo>
                    <a:pt x="17955" y="1090"/>
                    <a:pt x="15100" y="1"/>
                    <a:pt x="12245" y="1"/>
                  </a:cubicBezTo>
                  <a:close/>
                </a:path>
              </a:pathLst>
            </a:cu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0E5"/>
        </a:solidFill>
      </p:bgPr>
    </p:bg>
    <p:spTree>
      <p:nvGrpSpPr>
        <p:cNvPr id="246" name="Shape 246"/>
        <p:cNvGrpSpPr/>
        <p:nvPr/>
      </p:nvGrpSpPr>
      <p:grpSpPr>
        <a:xfrm>
          <a:off x="0" y="0"/>
          <a:ext cx="0" cy="0"/>
          <a:chOff x="0" y="0"/>
          <a:chExt cx="0" cy="0"/>
        </a:xfrm>
      </p:grpSpPr>
      <p:sp>
        <p:nvSpPr>
          <p:cNvPr id="247" name="Google Shape;247;p7"/>
          <p:cNvSpPr txBox="1"/>
          <p:nvPr/>
        </p:nvSpPr>
        <p:spPr>
          <a:xfrm>
            <a:off x="2094272" y="289340"/>
            <a:ext cx="36441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800">
                <a:solidFill>
                  <a:srgbClr val="102C57"/>
                </a:solidFill>
                <a:latin typeface="Montserrat Medium"/>
                <a:ea typeface="Montserrat Medium"/>
                <a:cs typeface="Montserrat Medium"/>
                <a:sym typeface="Montserrat Medium"/>
              </a:rPr>
              <a:t>P</a:t>
            </a:r>
            <a:r>
              <a:rPr lang="en-US" sz="1800">
                <a:solidFill>
                  <a:srgbClr val="102C57"/>
                </a:solidFill>
                <a:latin typeface="Montserrat Medium"/>
                <a:ea typeface="Montserrat Medium"/>
                <a:cs typeface="Montserrat Medium"/>
                <a:sym typeface="Montserrat Medium"/>
              </a:rPr>
              <a:t>roposed Methodology</a:t>
            </a:r>
            <a:endParaRPr i="0" sz="1800" u="none" cap="none" strike="noStrike">
              <a:solidFill>
                <a:srgbClr val="102C57"/>
              </a:solidFill>
              <a:latin typeface="Montserrat Medium"/>
              <a:ea typeface="Montserrat Medium"/>
              <a:cs typeface="Montserrat Medium"/>
              <a:sym typeface="Montserrat Medium"/>
            </a:endParaRPr>
          </a:p>
        </p:txBody>
      </p:sp>
      <p:sp>
        <p:nvSpPr>
          <p:cNvPr id="248" name="Google Shape;248;p7"/>
          <p:cNvSpPr txBox="1"/>
          <p:nvPr/>
        </p:nvSpPr>
        <p:spPr>
          <a:xfrm>
            <a:off x="172882" y="767407"/>
            <a:ext cx="7140000" cy="4402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Montserrat Medium"/>
              <a:buChar char="•"/>
            </a:pPr>
            <a:r>
              <a:rPr i="0" lang="en-US" sz="1400" u="none" cap="none" strike="noStrike">
                <a:solidFill>
                  <a:schemeClr val="dk1"/>
                </a:solidFill>
                <a:latin typeface="Montserrat Medium"/>
                <a:ea typeface="Montserrat Medium"/>
                <a:cs typeface="Montserrat Medium"/>
                <a:sym typeface="Montserrat Medium"/>
              </a:rPr>
              <a:t>The traffic flow has no specific pattern that is followed, and the static signal timers pose a huge problem to the already critical problem of congestion.</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i="0" sz="1400" u="none" cap="none" strike="noStrike">
              <a:solidFill>
                <a:schemeClr val="dk1"/>
              </a:solidFill>
              <a:latin typeface="Montserrat Medium"/>
              <a:ea typeface="Montserrat Medium"/>
              <a:cs typeface="Montserrat Medium"/>
              <a:sym typeface="Montserrat Medium"/>
            </a:endParaRPr>
          </a:p>
          <a:p>
            <a:pPr indent="-285750" lvl="0" marL="285750" marR="0" rtl="0" algn="l">
              <a:lnSpc>
                <a:spcPct val="100000"/>
              </a:lnSpc>
              <a:spcBef>
                <a:spcPts val="0"/>
              </a:spcBef>
              <a:spcAft>
                <a:spcPts val="0"/>
              </a:spcAft>
              <a:buClr>
                <a:schemeClr val="dk1"/>
              </a:buClr>
              <a:buSzPts val="1400"/>
              <a:buFont typeface="Montserrat Medium"/>
              <a:buChar char="•"/>
            </a:pPr>
            <a:r>
              <a:rPr i="0" lang="en-US" sz="1400" u="none" cap="none" strike="noStrike">
                <a:solidFill>
                  <a:schemeClr val="dk1"/>
                </a:solidFill>
                <a:latin typeface="Montserrat Medium"/>
                <a:ea typeface="Montserrat Medium"/>
                <a:cs typeface="Montserrat Medium"/>
                <a:sym typeface="Montserrat Medium"/>
              </a:rPr>
              <a:t>Therefore, implementing a system which aims to reduce chances of such scenarios by automatically computing the optimal green signal time based on the current traffic at the signal will ensure that the direction with more traffic is allotted a green signal for longer duration of time as compared to the direction with lesser traffic.</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i="0" sz="1400" u="none" cap="none" strike="noStrike">
              <a:solidFill>
                <a:schemeClr val="dk1"/>
              </a:solidFill>
              <a:latin typeface="Montserrat Medium"/>
              <a:ea typeface="Montserrat Medium"/>
              <a:cs typeface="Montserrat Medium"/>
              <a:sym typeface="Montserrat Medium"/>
            </a:endParaRPr>
          </a:p>
          <a:p>
            <a:pPr indent="-285750" lvl="0" marL="285750" marR="0" rtl="0" algn="l">
              <a:lnSpc>
                <a:spcPct val="100000"/>
              </a:lnSpc>
              <a:spcBef>
                <a:spcPts val="0"/>
              </a:spcBef>
              <a:spcAft>
                <a:spcPts val="0"/>
              </a:spcAft>
              <a:buClr>
                <a:schemeClr val="dk1"/>
              </a:buClr>
              <a:buSzPts val="1400"/>
              <a:buFont typeface="Montserrat Medium"/>
              <a:buChar char="•"/>
            </a:pPr>
            <a:r>
              <a:rPr i="0" lang="en-US" sz="1400" u="none" cap="none" strike="noStrike">
                <a:solidFill>
                  <a:schemeClr val="dk1"/>
                </a:solidFill>
                <a:latin typeface="Montserrat Medium"/>
                <a:ea typeface="Montserrat Medium"/>
                <a:cs typeface="Montserrat Medium"/>
                <a:sym typeface="Montserrat Medium"/>
              </a:rPr>
              <a:t>This system can override the older system of hard coded lights which cause unwanted delays, reducing congestion and waiting time which will reduce the number of accidents and fuel consumption which in turn will help in controlling the air pollution. </a:t>
            </a:r>
            <a:endParaRPr>
              <a:solidFill>
                <a:schemeClr val="dk1"/>
              </a:solidFill>
              <a:latin typeface="Montserrat Medium"/>
              <a:ea typeface="Montserrat Medium"/>
              <a:cs typeface="Montserrat Medium"/>
              <a:sym typeface="Montserrat Medium"/>
            </a:endParaRPr>
          </a:p>
          <a:p>
            <a:pPr indent="-196850" lvl="0" marL="28575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latin typeface="Montserrat Medium"/>
              <a:ea typeface="Montserrat Medium"/>
              <a:cs typeface="Montserrat Medium"/>
              <a:sym typeface="Montserrat Medium"/>
            </a:endParaRPr>
          </a:p>
          <a:p>
            <a:pPr indent="-285750" lvl="0" marL="285750" marR="0" rtl="0" algn="l">
              <a:lnSpc>
                <a:spcPct val="100000"/>
              </a:lnSpc>
              <a:spcBef>
                <a:spcPts val="0"/>
              </a:spcBef>
              <a:spcAft>
                <a:spcPts val="0"/>
              </a:spcAft>
              <a:buClr>
                <a:schemeClr val="dk1"/>
              </a:buClr>
              <a:buSzPts val="1400"/>
              <a:buFont typeface="Montserrat Medium"/>
              <a:buChar char="•"/>
            </a:pPr>
            <a:r>
              <a:rPr i="0" lang="en-US" sz="1400" u="none" cap="none" strike="noStrike">
                <a:solidFill>
                  <a:schemeClr val="dk1"/>
                </a:solidFill>
                <a:latin typeface="Montserrat Medium"/>
                <a:ea typeface="Montserrat Medium"/>
                <a:cs typeface="Montserrat Medium"/>
                <a:sym typeface="Montserrat Medium"/>
              </a:rPr>
              <a:t>Our proposed system will pass a snapshot from the CCTV cameras at traffic junctions for real-time traffic density calculation using Image Processing and Computer Vision.</a:t>
            </a:r>
            <a:endParaRPr>
              <a:solidFill>
                <a:schemeClr val="dk1"/>
              </a:solidFill>
              <a:latin typeface="Montserrat Medium"/>
              <a:ea typeface="Montserrat Medium"/>
              <a:cs typeface="Montserrat Medium"/>
              <a:sym typeface="Montserrat Medium"/>
            </a:endParaRPr>
          </a:p>
          <a:p>
            <a:pPr indent="-196850" lvl="0" marL="28575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latin typeface="Montserrat Medium"/>
              <a:ea typeface="Montserrat Medium"/>
              <a:cs typeface="Montserrat Medium"/>
              <a:sym typeface="Montserrat Medium"/>
            </a:endParaRPr>
          </a:p>
          <a:p>
            <a:pPr indent="-196850" lvl="0" marL="28575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latin typeface="Montserrat Medium"/>
              <a:ea typeface="Montserrat Medium"/>
              <a:cs typeface="Montserrat Medium"/>
              <a:sym typeface="Montserrat Medium"/>
            </a:endParaRPr>
          </a:p>
        </p:txBody>
      </p:sp>
      <p:grpSp>
        <p:nvGrpSpPr>
          <p:cNvPr id="249" name="Google Shape;249;p7"/>
          <p:cNvGrpSpPr/>
          <p:nvPr/>
        </p:nvGrpSpPr>
        <p:grpSpPr>
          <a:xfrm>
            <a:off x="7500944" y="570029"/>
            <a:ext cx="1135402" cy="4573480"/>
            <a:chOff x="2258678" y="1000816"/>
            <a:chExt cx="285952" cy="1120484"/>
          </a:xfrm>
        </p:grpSpPr>
        <p:sp>
          <p:nvSpPr>
            <p:cNvPr id="250" name="Google Shape;250;p7"/>
            <p:cNvSpPr/>
            <p:nvPr/>
          </p:nvSpPr>
          <p:spPr>
            <a:xfrm>
              <a:off x="2258678" y="1000816"/>
              <a:ext cx="285952" cy="719146"/>
            </a:xfrm>
            <a:custGeom>
              <a:rect b="b" l="l" r="r" t="t"/>
              <a:pathLst>
                <a:path extrusionOk="0" h="12398" w="4930">
                  <a:moveTo>
                    <a:pt x="1197" y="1"/>
                  </a:moveTo>
                  <a:cubicBezTo>
                    <a:pt x="527" y="1"/>
                    <a:pt x="0" y="539"/>
                    <a:pt x="0" y="1198"/>
                  </a:cubicBezTo>
                  <a:lnTo>
                    <a:pt x="0" y="11200"/>
                  </a:lnTo>
                  <a:cubicBezTo>
                    <a:pt x="0" y="11859"/>
                    <a:pt x="527" y="12397"/>
                    <a:pt x="1197" y="12397"/>
                  </a:cubicBezTo>
                  <a:lnTo>
                    <a:pt x="3733" y="12397"/>
                  </a:lnTo>
                  <a:cubicBezTo>
                    <a:pt x="4392" y="12397"/>
                    <a:pt x="4930" y="11859"/>
                    <a:pt x="4930" y="11200"/>
                  </a:cubicBezTo>
                  <a:lnTo>
                    <a:pt x="4930" y="1198"/>
                  </a:lnTo>
                  <a:cubicBezTo>
                    <a:pt x="4930" y="539"/>
                    <a:pt x="4392" y="1"/>
                    <a:pt x="3733" y="1"/>
                  </a:cubicBezTo>
                  <a:close/>
                </a:path>
              </a:pathLst>
            </a:custGeom>
            <a:solidFill>
              <a:srgbClr val="3E3E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2308327" y="1051163"/>
              <a:ext cx="186014" cy="185384"/>
            </a:xfrm>
            <a:custGeom>
              <a:rect b="b" l="l" r="r" t="t"/>
              <a:pathLst>
                <a:path extrusionOk="0" h="3196" w="3207">
                  <a:moveTo>
                    <a:pt x="1603" y="0"/>
                  </a:moveTo>
                  <a:cubicBezTo>
                    <a:pt x="725" y="0"/>
                    <a:pt x="0" y="714"/>
                    <a:pt x="0" y="1592"/>
                  </a:cubicBezTo>
                  <a:cubicBezTo>
                    <a:pt x="0" y="2482"/>
                    <a:pt x="725" y="3195"/>
                    <a:pt x="1603" y="3195"/>
                  </a:cubicBezTo>
                  <a:cubicBezTo>
                    <a:pt x="2493" y="3195"/>
                    <a:pt x="3207" y="2482"/>
                    <a:pt x="3207" y="1592"/>
                  </a:cubicBezTo>
                  <a:cubicBezTo>
                    <a:pt x="3207" y="714"/>
                    <a:pt x="2493" y="0"/>
                    <a:pt x="1603" y="0"/>
                  </a:cubicBezTo>
                  <a:close/>
                </a:path>
              </a:pathLst>
            </a:custGeom>
            <a:solidFill>
              <a:srgbClr val="E66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2310241" y="1047822"/>
              <a:ext cx="182186" cy="74710"/>
            </a:xfrm>
            <a:custGeom>
              <a:rect b="b" l="l" r="r" t="t"/>
              <a:pathLst>
                <a:path extrusionOk="0" h="1288" w="3141">
                  <a:moveTo>
                    <a:pt x="1576" y="1"/>
                  </a:moveTo>
                  <a:cubicBezTo>
                    <a:pt x="874" y="1"/>
                    <a:pt x="172" y="432"/>
                    <a:pt x="0" y="1288"/>
                  </a:cubicBezTo>
                  <a:cubicBezTo>
                    <a:pt x="231" y="1003"/>
                    <a:pt x="780" y="443"/>
                    <a:pt x="1570" y="443"/>
                  </a:cubicBezTo>
                  <a:cubicBezTo>
                    <a:pt x="2350" y="443"/>
                    <a:pt x="2899" y="981"/>
                    <a:pt x="3141" y="1266"/>
                  </a:cubicBezTo>
                  <a:cubicBezTo>
                    <a:pt x="2961" y="421"/>
                    <a:pt x="2268" y="1"/>
                    <a:pt x="1576"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2315345" y="1124422"/>
              <a:ext cx="187290" cy="112298"/>
            </a:xfrm>
            <a:custGeom>
              <a:rect b="b" l="l" r="r" t="t"/>
              <a:pathLst>
                <a:path extrusionOk="0" h="1936" w="3229">
                  <a:moveTo>
                    <a:pt x="3053" y="0"/>
                  </a:moveTo>
                  <a:lnTo>
                    <a:pt x="3053" y="0"/>
                  </a:lnTo>
                  <a:cubicBezTo>
                    <a:pt x="2567" y="945"/>
                    <a:pt x="1826" y="1186"/>
                    <a:pt x="1196" y="1186"/>
                  </a:cubicBezTo>
                  <a:cubicBezTo>
                    <a:pt x="545" y="1186"/>
                    <a:pt x="11" y="928"/>
                    <a:pt x="0" y="922"/>
                  </a:cubicBezTo>
                  <a:lnTo>
                    <a:pt x="0" y="922"/>
                  </a:lnTo>
                  <a:cubicBezTo>
                    <a:pt x="240" y="1543"/>
                    <a:pt x="845" y="1935"/>
                    <a:pt x="1486" y="1935"/>
                  </a:cubicBezTo>
                  <a:cubicBezTo>
                    <a:pt x="1638" y="1935"/>
                    <a:pt x="1792" y="1913"/>
                    <a:pt x="1944" y="1867"/>
                  </a:cubicBezTo>
                  <a:cubicBezTo>
                    <a:pt x="2745" y="1625"/>
                    <a:pt x="3228" y="813"/>
                    <a:pt x="3053" y="0"/>
                  </a:cubicBezTo>
                  <a:close/>
                </a:path>
              </a:pathLst>
            </a:custGeom>
            <a:solidFill>
              <a:srgbClr val="E66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2277122" y="1264501"/>
              <a:ext cx="217219" cy="186080"/>
            </a:xfrm>
            <a:custGeom>
              <a:rect b="b" l="l" r="r" t="t"/>
              <a:pathLst>
                <a:path extrusionOk="0" h="3208" w="3745">
                  <a:moveTo>
                    <a:pt x="2141" y="1"/>
                  </a:moveTo>
                  <a:cubicBezTo>
                    <a:pt x="714" y="1"/>
                    <a:pt x="0" y="1724"/>
                    <a:pt x="1011" y="2735"/>
                  </a:cubicBezTo>
                  <a:cubicBezTo>
                    <a:pt x="1338" y="3062"/>
                    <a:pt x="1739" y="3208"/>
                    <a:pt x="2133" y="3208"/>
                  </a:cubicBezTo>
                  <a:cubicBezTo>
                    <a:pt x="2956" y="3208"/>
                    <a:pt x="3745" y="2569"/>
                    <a:pt x="3745" y="1604"/>
                  </a:cubicBezTo>
                  <a:cubicBezTo>
                    <a:pt x="3745" y="714"/>
                    <a:pt x="3031" y="1"/>
                    <a:pt x="2141" y="1"/>
                  </a:cubicBezTo>
                  <a:close/>
                </a:path>
              </a:pathLst>
            </a:custGeom>
            <a:solidFill>
              <a:srgbClr val="FFC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2310241" y="1261392"/>
              <a:ext cx="182186" cy="74536"/>
            </a:xfrm>
            <a:custGeom>
              <a:rect b="b" l="l" r="r" t="t"/>
              <a:pathLst>
                <a:path extrusionOk="0" h="1285" w="3141">
                  <a:moveTo>
                    <a:pt x="1572" y="1"/>
                  </a:moveTo>
                  <a:cubicBezTo>
                    <a:pt x="872" y="1"/>
                    <a:pt x="171" y="429"/>
                    <a:pt x="0" y="1284"/>
                  </a:cubicBezTo>
                  <a:cubicBezTo>
                    <a:pt x="231" y="1010"/>
                    <a:pt x="780" y="450"/>
                    <a:pt x="1570" y="450"/>
                  </a:cubicBezTo>
                  <a:cubicBezTo>
                    <a:pt x="2350" y="450"/>
                    <a:pt x="2899" y="977"/>
                    <a:pt x="3141" y="1262"/>
                  </a:cubicBezTo>
                  <a:cubicBezTo>
                    <a:pt x="2960" y="421"/>
                    <a:pt x="2266" y="1"/>
                    <a:pt x="157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2315345" y="1339036"/>
              <a:ext cx="187290" cy="112936"/>
            </a:xfrm>
            <a:custGeom>
              <a:rect b="b" l="l" r="r" t="t"/>
              <a:pathLst>
                <a:path extrusionOk="0" h="1947" w="3229">
                  <a:moveTo>
                    <a:pt x="3053" y="0"/>
                  </a:moveTo>
                  <a:lnTo>
                    <a:pt x="3053" y="0"/>
                  </a:lnTo>
                  <a:cubicBezTo>
                    <a:pt x="2567" y="950"/>
                    <a:pt x="1826" y="1195"/>
                    <a:pt x="1196" y="1195"/>
                  </a:cubicBezTo>
                  <a:cubicBezTo>
                    <a:pt x="544" y="1195"/>
                    <a:pt x="11" y="934"/>
                    <a:pt x="0" y="923"/>
                  </a:cubicBezTo>
                  <a:lnTo>
                    <a:pt x="0" y="923"/>
                  </a:lnTo>
                  <a:cubicBezTo>
                    <a:pt x="240" y="1553"/>
                    <a:pt x="845" y="1946"/>
                    <a:pt x="1486" y="1946"/>
                  </a:cubicBezTo>
                  <a:cubicBezTo>
                    <a:pt x="1638" y="1946"/>
                    <a:pt x="1792" y="1924"/>
                    <a:pt x="1944" y="1878"/>
                  </a:cubicBezTo>
                  <a:cubicBezTo>
                    <a:pt x="2745" y="1636"/>
                    <a:pt x="3228" y="824"/>
                    <a:pt x="3053" y="0"/>
                  </a:cubicBezTo>
                  <a:close/>
                </a:path>
              </a:pathLst>
            </a:custGeom>
            <a:solidFill>
              <a:srgbClr val="FFC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2308327" y="1478477"/>
              <a:ext cx="186014" cy="185384"/>
            </a:xfrm>
            <a:custGeom>
              <a:rect b="b" l="l" r="r" t="t"/>
              <a:pathLst>
                <a:path extrusionOk="0" h="3196" w="3207">
                  <a:moveTo>
                    <a:pt x="1603" y="1"/>
                  </a:moveTo>
                  <a:cubicBezTo>
                    <a:pt x="725" y="1"/>
                    <a:pt x="0" y="715"/>
                    <a:pt x="0" y="1593"/>
                  </a:cubicBezTo>
                  <a:cubicBezTo>
                    <a:pt x="0" y="2482"/>
                    <a:pt x="725" y="3196"/>
                    <a:pt x="1603" y="3196"/>
                  </a:cubicBezTo>
                  <a:cubicBezTo>
                    <a:pt x="2493" y="3196"/>
                    <a:pt x="3207" y="2482"/>
                    <a:pt x="3207" y="1593"/>
                  </a:cubicBezTo>
                  <a:cubicBezTo>
                    <a:pt x="3207" y="715"/>
                    <a:pt x="2493" y="1"/>
                    <a:pt x="1603" y="1"/>
                  </a:cubicBezTo>
                  <a:close/>
                </a:path>
              </a:pathLst>
            </a:custGeom>
            <a:solidFill>
              <a:srgbClr val="A9B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2310241" y="1475194"/>
              <a:ext cx="182186" cy="74710"/>
            </a:xfrm>
            <a:custGeom>
              <a:rect b="b" l="l" r="r" t="t"/>
              <a:pathLst>
                <a:path extrusionOk="0" h="1288" w="3141">
                  <a:moveTo>
                    <a:pt x="1576" y="0"/>
                  </a:moveTo>
                  <a:cubicBezTo>
                    <a:pt x="874" y="0"/>
                    <a:pt x="172" y="431"/>
                    <a:pt x="0" y="1287"/>
                  </a:cubicBezTo>
                  <a:cubicBezTo>
                    <a:pt x="231" y="1002"/>
                    <a:pt x="780" y="442"/>
                    <a:pt x="1570" y="442"/>
                  </a:cubicBezTo>
                  <a:cubicBezTo>
                    <a:pt x="2350" y="442"/>
                    <a:pt x="2899" y="980"/>
                    <a:pt x="3141" y="1266"/>
                  </a:cubicBezTo>
                  <a:cubicBezTo>
                    <a:pt x="2961" y="420"/>
                    <a:pt x="2268" y="0"/>
                    <a:pt x="1576"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2315345" y="1553012"/>
              <a:ext cx="187290" cy="112356"/>
            </a:xfrm>
            <a:custGeom>
              <a:rect b="b" l="l" r="r" t="t"/>
              <a:pathLst>
                <a:path extrusionOk="0" h="1937" w="3229">
                  <a:moveTo>
                    <a:pt x="3053" y="0"/>
                  </a:moveTo>
                  <a:cubicBezTo>
                    <a:pt x="2568" y="948"/>
                    <a:pt x="1830" y="1191"/>
                    <a:pt x="1201" y="1191"/>
                  </a:cubicBezTo>
                  <a:cubicBezTo>
                    <a:pt x="547" y="1191"/>
                    <a:pt x="11" y="928"/>
                    <a:pt x="0" y="923"/>
                  </a:cubicBezTo>
                  <a:lnTo>
                    <a:pt x="0" y="923"/>
                  </a:lnTo>
                  <a:cubicBezTo>
                    <a:pt x="239" y="1551"/>
                    <a:pt x="841" y="1936"/>
                    <a:pt x="1480" y="1936"/>
                  </a:cubicBezTo>
                  <a:cubicBezTo>
                    <a:pt x="1634" y="1936"/>
                    <a:pt x="1790" y="1914"/>
                    <a:pt x="1944" y="1867"/>
                  </a:cubicBezTo>
                  <a:cubicBezTo>
                    <a:pt x="2745" y="1625"/>
                    <a:pt x="3228" y="813"/>
                    <a:pt x="3053" y="0"/>
                  </a:cubicBezTo>
                  <a:close/>
                </a:path>
              </a:pathLst>
            </a:custGeom>
            <a:solidFill>
              <a:srgbClr val="A9B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2365004" y="1719898"/>
              <a:ext cx="73303" cy="401402"/>
            </a:xfrm>
            <a:custGeom>
              <a:rect b="b" l="l" r="r" t="t"/>
              <a:pathLst>
                <a:path extrusionOk="0" h="23706" w="1264">
                  <a:moveTo>
                    <a:pt x="1" y="0"/>
                  </a:moveTo>
                  <a:lnTo>
                    <a:pt x="1" y="23706"/>
                  </a:lnTo>
                  <a:lnTo>
                    <a:pt x="1263" y="23706"/>
                  </a:lnTo>
                  <a:lnTo>
                    <a:pt x="1263" y="0"/>
                  </a:lnTo>
                  <a:close/>
                </a:path>
              </a:pathLst>
            </a:custGeom>
            <a:solidFill>
              <a:srgbClr val="020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0E5"/>
        </a:solidFill>
      </p:bgPr>
    </p:bg>
    <p:spTree>
      <p:nvGrpSpPr>
        <p:cNvPr id="264" name="Shape 264"/>
        <p:cNvGrpSpPr/>
        <p:nvPr/>
      </p:nvGrpSpPr>
      <p:grpSpPr>
        <a:xfrm>
          <a:off x="0" y="0"/>
          <a:ext cx="0" cy="0"/>
          <a:chOff x="0" y="0"/>
          <a:chExt cx="0" cy="0"/>
        </a:xfrm>
      </p:grpSpPr>
      <p:sp>
        <p:nvSpPr>
          <p:cNvPr id="265" name="Google Shape;265;p8"/>
          <p:cNvSpPr txBox="1"/>
          <p:nvPr/>
        </p:nvSpPr>
        <p:spPr>
          <a:xfrm>
            <a:off x="78925" y="883325"/>
            <a:ext cx="6400200" cy="4402200"/>
          </a:xfrm>
          <a:prstGeom prst="rect">
            <a:avLst/>
          </a:prstGeom>
          <a:noFill/>
          <a:ln>
            <a:noFill/>
          </a:ln>
        </p:spPr>
        <p:txBody>
          <a:bodyPr anchorCtr="0" anchor="t" bIns="45700" lIns="91425" spcFirstLastPara="1" rIns="91425" wrap="square" tIns="45700">
            <a:spAutoFit/>
          </a:bodyPr>
          <a:lstStyle/>
          <a:p>
            <a:pPr indent="-317500" lvl="0" marL="457200" marR="0" rtl="0" algn="just">
              <a:lnSpc>
                <a:spcPct val="100000"/>
              </a:lnSpc>
              <a:spcBef>
                <a:spcPts val="0"/>
              </a:spcBef>
              <a:spcAft>
                <a:spcPts val="0"/>
              </a:spcAft>
              <a:buClr>
                <a:schemeClr val="dk1"/>
              </a:buClr>
              <a:buSzPts val="1400"/>
              <a:buFont typeface="Montserrat Medium"/>
              <a:buChar char="●"/>
            </a:pPr>
            <a:r>
              <a:rPr i="0" lang="en-US" u="none" cap="none" strike="noStrike">
                <a:solidFill>
                  <a:schemeClr val="dk1"/>
                </a:solidFill>
                <a:latin typeface="Montserrat Medium"/>
                <a:ea typeface="Montserrat Medium"/>
                <a:cs typeface="Montserrat Medium"/>
                <a:sym typeface="Montserrat Medium"/>
              </a:rPr>
              <a:t>We are using </a:t>
            </a:r>
            <a:r>
              <a:rPr lang="en-US">
                <a:solidFill>
                  <a:schemeClr val="dk1"/>
                </a:solidFill>
                <a:latin typeface="Montserrat Medium"/>
                <a:ea typeface="Montserrat Medium"/>
                <a:cs typeface="Montserrat Medium"/>
                <a:sym typeface="Montserrat Medium"/>
              </a:rPr>
              <a:t>opencv </a:t>
            </a:r>
            <a:r>
              <a:rPr i="0" lang="en-US" u="none" cap="none" strike="noStrike">
                <a:solidFill>
                  <a:schemeClr val="dk1"/>
                </a:solidFill>
                <a:latin typeface="Montserrat Medium"/>
                <a:ea typeface="Montserrat Medium"/>
                <a:cs typeface="Montserrat Medium"/>
                <a:sym typeface="Montserrat Medium"/>
              </a:rPr>
              <a:t>for object detection in order to detect vehicles.</a:t>
            </a:r>
            <a:endParaRPr>
              <a:solidFill>
                <a:schemeClr val="dk1"/>
              </a:solidFill>
              <a:latin typeface="Montserrat Medium"/>
              <a:ea typeface="Montserrat Medium"/>
              <a:cs typeface="Montserrat Medium"/>
              <a:sym typeface="Montserrat Medium"/>
            </a:endParaRPr>
          </a:p>
          <a:p>
            <a:pPr indent="-196850" lvl="0" marL="285750" marR="0" rtl="0" algn="just">
              <a:lnSpc>
                <a:spcPct val="100000"/>
              </a:lnSpc>
              <a:spcBef>
                <a:spcPts val="0"/>
              </a:spcBef>
              <a:spcAft>
                <a:spcPts val="0"/>
              </a:spcAft>
              <a:buClr>
                <a:srgbClr val="000000"/>
              </a:buClr>
              <a:buSzPts val="1400"/>
              <a:buFont typeface="Arial"/>
              <a:buNone/>
            </a:pPr>
            <a:r>
              <a:t/>
            </a:r>
            <a:endParaRPr i="0" u="none" cap="none" strike="noStrike">
              <a:solidFill>
                <a:schemeClr val="dk1"/>
              </a:solidFill>
              <a:latin typeface="Montserrat Medium"/>
              <a:ea typeface="Montserrat Medium"/>
              <a:cs typeface="Montserrat Medium"/>
              <a:sym typeface="Montserrat Medium"/>
            </a:endParaRPr>
          </a:p>
          <a:p>
            <a:pPr indent="-317500" lvl="0" marL="457200" marR="0" rtl="0" algn="just">
              <a:lnSpc>
                <a:spcPct val="100000"/>
              </a:lnSpc>
              <a:spcBef>
                <a:spcPts val="0"/>
              </a:spcBef>
              <a:spcAft>
                <a:spcPts val="0"/>
              </a:spcAft>
              <a:buClr>
                <a:schemeClr val="dk1"/>
              </a:buClr>
              <a:buSzPts val="1400"/>
              <a:buFont typeface="Montserrat Medium"/>
              <a:buChar char="●"/>
            </a:pPr>
            <a:r>
              <a:rPr i="0" lang="en-US" u="none" cap="none" strike="noStrike">
                <a:solidFill>
                  <a:schemeClr val="dk1"/>
                </a:solidFill>
                <a:latin typeface="Montserrat Medium"/>
                <a:ea typeface="Montserrat Medium"/>
                <a:cs typeface="Montserrat Medium"/>
                <a:sym typeface="Montserrat Medium"/>
              </a:rPr>
              <a:t>The scheduling algorithm will use this traffic density and appropriately set the optimal green signal time for each signal, and update the red signal times of  the other signals.</a:t>
            </a:r>
            <a:endParaRPr>
              <a:solidFill>
                <a:schemeClr val="dk1"/>
              </a:solidFill>
              <a:latin typeface="Montserrat Medium"/>
              <a:ea typeface="Montserrat Medium"/>
              <a:cs typeface="Montserrat Medium"/>
              <a:sym typeface="Montserrat Medium"/>
            </a:endParaRPr>
          </a:p>
          <a:p>
            <a:pPr indent="-196850" lvl="0" marL="285750" marR="0" rtl="0" algn="just">
              <a:lnSpc>
                <a:spcPct val="100000"/>
              </a:lnSpc>
              <a:spcBef>
                <a:spcPts val="0"/>
              </a:spcBef>
              <a:spcAft>
                <a:spcPts val="0"/>
              </a:spcAft>
              <a:buClr>
                <a:srgbClr val="000000"/>
              </a:buClr>
              <a:buSzPts val="1400"/>
              <a:buFont typeface="Arial"/>
              <a:buNone/>
            </a:pPr>
            <a:r>
              <a:t/>
            </a:r>
            <a:endParaRPr i="0" u="none" cap="none" strike="noStrike">
              <a:solidFill>
                <a:schemeClr val="dk1"/>
              </a:solidFill>
              <a:latin typeface="Montserrat Medium"/>
              <a:ea typeface="Montserrat Medium"/>
              <a:cs typeface="Montserrat Medium"/>
              <a:sym typeface="Montserrat Medium"/>
            </a:endParaRPr>
          </a:p>
          <a:p>
            <a:pPr indent="-317500" lvl="0" marL="457200" marR="0" rtl="0" algn="just">
              <a:lnSpc>
                <a:spcPct val="100000"/>
              </a:lnSpc>
              <a:spcBef>
                <a:spcPts val="0"/>
              </a:spcBef>
              <a:spcAft>
                <a:spcPts val="0"/>
              </a:spcAft>
              <a:buClr>
                <a:schemeClr val="dk1"/>
              </a:buClr>
              <a:buSzPts val="1400"/>
              <a:buFont typeface="Montserrat Medium"/>
              <a:buChar char="●"/>
            </a:pPr>
            <a:r>
              <a:rPr i="0" lang="en-US" u="none" cap="none" strike="noStrike">
                <a:solidFill>
                  <a:schemeClr val="dk1"/>
                </a:solidFill>
                <a:latin typeface="Montserrat Medium"/>
                <a:ea typeface="Montserrat Medium"/>
                <a:cs typeface="Montserrat Medium"/>
                <a:sym typeface="Montserrat Medium"/>
              </a:rPr>
              <a:t>Some of the factors considered in the signal switching algorithm:</a:t>
            </a:r>
            <a:endParaRPr>
              <a:solidFill>
                <a:schemeClr val="dk1"/>
              </a:solidFill>
              <a:latin typeface="Montserrat Medium"/>
              <a:ea typeface="Montserrat Medium"/>
              <a:cs typeface="Montserrat Medium"/>
              <a:sym typeface="Montserrat Medium"/>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i="0" u="none" cap="none" strike="noStrike">
              <a:solidFill>
                <a:schemeClr val="dk1"/>
              </a:solidFill>
              <a:latin typeface="Montserrat Medium"/>
              <a:ea typeface="Montserrat Medium"/>
              <a:cs typeface="Montserrat Medium"/>
              <a:sym typeface="Montserrat Medium"/>
            </a:endParaRPr>
          </a:p>
          <a:p>
            <a:pPr indent="-317500" lvl="0" marL="457200" marR="0" rtl="0" algn="just">
              <a:lnSpc>
                <a:spcPct val="100000"/>
              </a:lnSpc>
              <a:spcBef>
                <a:spcPts val="0"/>
              </a:spcBef>
              <a:spcAft>
                <a:spcPts val="0"/>
              </a:spcAft>
              <a:buClr>
                <a:schemeClr val="dk1"/>
              </a:buClr>
              <a:buSzPts val="1400"/>
              <a:buFont typeface="Montserrat Medium"/>
              <a:buChar char="●"/>
            </a:pPr>
            <a:r>
              <a:rPr i="0" lang="en-US" u="none" cap="none" strike="noStrike">
                <a:solidFill>
                  <a:schemeClr val="dk1"/>
                </a:solidFill>
                <a:latin typeface="Montserrat Medium"/>
                <a:ea typeface="Montserrat Medium"/>
                <a:cs typeface="Montserrat Medium"/>
                <a:sym typeface="Montserrat Medium"/>
              </a:rPr>
              <a:t>The processing time of the algorithm to calculate traffic density.</a:t>
            </a:r>
            <a:endParaRPr>
              <a:solidFill>
                <a:schemeClr val="dk1"/>
              </a:solidFill>
              <a:latin typeface="Montserrat Medium"/>
              <a:ea typeface="Montserrat Medium"/>
              <a:cs typeface="Montserrat Medium"/>
              <a:sym typeface="Montserrat Medium"/>
            </a:endParaRPr>
          </a:p>
          <a:p>
            <a:pPr indent="-317500" lvl="0" marL="457200" marR="0" rtl="0" algn="just">
              <a:lnSpc>
                <a:spcPct val="100000"/>
              </a:lnSpc>
              <a:spcBef>
                <a:spcPts val="0"/>
              </a:spcBef>
              <a:spcAft>
                <a:spcPts val="0"/>
              </a:spcAft>
              <a:buClr>
                <a:schemeClr val="dk1"/>
              </a:buClr>
              <a:buSzPts val="1400"/>
              <a:buFont typeface="Montserrat Medium"/>
              <a:buChar char="●"/>
            </a:pPr>
            <a:r>
              <a:rPr i="0" lang="en-US" u="none" cap="none" strike="noStrike">
                <a:solidFill>
                  <a:schemeClr val="dk1"/>
                </a:solidFill>
                <a:latin typeface="Montserrat Medium"/>
                <a:ea typeface="Montserrat Medium"/>
                <a:cs typeface="Montserrat Medium"/>
                <a:sym typeface="Montserrat Medium"/>
              </a:rPr>
              <a:t>The number of lanes.</a:t>
            </a:r>
            <a:endParaRPr>
              <a:solidFill>
                <a:schemeClr val="dk1"/>
              </a:solidFill>
              <a:latin typeface="Montserrat Medium"/>
              <a:ea typeface="Montserrat Medium"/>
              <a:cs typeface="Montserrat Medium"/>
              <a:sym typeface="Montserrat Medium"/>
            </a:endParaRPr>
          </a:p>
          <a:p>
            <a:pPr indent="-317500" lvl="0" marL="457200" marR="0" rtl="0" algn="just">
              <a:lnSpc>
                <a:spcPct val="100000"/>
              </a:lnSpc>
              <a:spcBef>
                <a:spcPts val="0"/>
              </a:spcBef>
              <a:spcAft>
                <a:spcPts val="0"/>
              </a:spcAft>
              <a:buClr>
                <a:schemeClr val="dk1"/>
              </a:buClr>
              <a:buSzPts val="1400"/>
              <a:buFont typeface="Montserrat Medium"/>
              <a:buChar char="●"/>
            </a:pPr>
            <a:r>
              <a:rPr i="0" lang="en-US" u="none" cap="none" strike="noStrike">
                <a:solidFill>
                  <a:schemeClr val="dk1"/>
                </a:solidFill>
                <a:latin typeface="Montserrat Medium"/>
                <a:ea typeface="Montserrat Medium"/>
                <a:cs typeface="Montserrat Medium"/>
                <a:sym typeface="Montserrat Medium"/>
              </a:rPr>
              <a:t>Lag each vehicle suffers during start-up.</a:t>
            </a:r>
            <a:endParaRPr>
              <a:solidFill>
                <a:schemeClr val="dk1"/>
              </a:solidFill>
              <a:latin typeface="Montserrat Medium"/>
              <a:ea typeface="Montserrat Medium"/>
              <a:cs typeface="Montserrat Medium"/>
              <a:sym typeface="Montserrat Medium"/>
            </a:endParaRPr>
          </a:p>
          <a:p>
            <a:pPr indent="-317500" lvl="0" marL="457200" marR="0" rtl="0" algn="just">
              <a:lnSpc>
                <a:spcPct val="100000"/>
              </a:lnSpc>
              <a:spcBef>
                <a:spcPts val="0"/>
              </a:spcBef>
              <a:spcAft>
                <a:spcPts val="0"/>
              </a:spcAft>
              <a:buClr>
                <a:schemeClr val="dk1"/>
              </a:buClr>
              <a:buSzPts val="1400"/>
              <a:buFont typeface="Montserrat Medium"/>
              <a:buChar char="●"/>
            </a:pPr>
            <a:r>
              <a:rPr i="0" lang="en-US" u="none" cap="none" strike="noStrike">
                <a:solidFill>
                  <a:schemeClr val="dk1"/>
                </a:solidFill>
                <a:latin typeface="Montserrat Medium"/>
                <a:ea typeface="Montserrat Medium"/>
                <a:cs typeface="Montserrat Medium"/>
                <a:sym typeface="Montserrat Medium"/>
              </a:rPr>
              <a:t>The non-linear increase in lag suffered by the vehicles which are at</a:t>
            </a:r>
            <a:r>
              <a:rPr i="0" lang="en-US" u="none" cap="none" strike="noStrike">
                <a:solidFill>
                  <a:schemeClr val="dk1"/>
                </a:solidFill>
                <a:latin typeface="Montserrat Medium"/>
                <a:ea typeface="Montserrat Medium"/>
                <a:cs typeface="Montserrat Medium"/>
                <a:sym typeface="Montserrat Medium"/>
              </a:rPr>
              <a:t> the</a:t>
            </a:r>
            <a:r>
              <a:rPr i="0" lang="en-US" u="none" cap="none" strike="noStrike">
                <a:solidFill>
                  <a:schemeClr val="dk1"/>
                </a:solidFill>
                <a:latin typeface="Montserrat Medium"/>
                <a:ea typeface="Montserrat Medium"/>
                <a:cs typeface="Montserrat Medium"/>
                <a:sym typeface="Montserrat Medium"/>
              </a:rPr>
              <a:t> back.</a:t>
            </a:r>
            <a:endParaRPr>
              <a:solidFill>
                <a:schemeClr val="dk1"/>
              </a:solidFill>
              <a:latin typeface="Montserrat Medium"/>
              <a:ea typeface="Montserrat Medium"/>
              <a:cs typeface="Montserrat Medium"/>
              <a:sym typeface="Montserrat Medium"/>
            </a:endParaRPr>
          </a:p>
          <a:p>
            <a:pPr indent="-317500" lvl="0" marL="457200" marR="0" rtl="0" algn="just">
              <a:lnSpc>
                <a:spcPct val="100000"/>
              </a:lnSpc>
              <a:spcBef>
                <a:spcPts val="0"/>
              </a:spcBef>
              <a:spcAft>
                <a:spcPts val="0"/>
              </a:spcAft>
              <a:buClr>
                <a:schemeClr val="dk1"/>
              </a:buClr>
              <a:buSzPts val="1400"/>
              <a:buFont typeface="Montserrat Medium"/>
              <a:buChar char="●"/>
            </a:pPr>
            <a:r>
              <a:rPr i="0" lang="en-US" u="none" cap="none" strike="noStrike">
                <a:solidFill>
                  <a:schemeClr val="dk1"/>
                </a:solidFill>
                <a:latin typeface="Montserrat Medium"/>
                <a:ea typeface="Montserrat Medium"/>
                <a:cs typeface="Montserrat Medium"/>
                <a:sym typeface="Montserrat Medium"/>
              </a:rPr>
              <a:t>The maximum and minimum green signal time that can be set – This is done to prevent starvation of the lane with less traffic.</a:t>
            </a:r>
            <a:endParaRPr>
              <a:solidFill>
                <a:schemeClr val="dk1"/>
              </a:solidFill>
              <a:latin typeface="Montserrat Medium"/>
              <a:ea typeface="Montserrat Medium"/>
              <a:cs typeface="Montserrat Medium"/>
              <a:sym typeface="Montserrat Medium"/>
            </a:endParaRPr>
          </a:p>
          <a:p>
            <a:pPr indent="-196850" lvl="0" marL="285750" marR="0" rtl="0" algn="just">
              <a:lnSpc>
                <a:spcPct val="100000"/>
              </a:lnSpc>
              <a:spcBef>
                <a:spcPts val="0"/>
              </a:spcBef>
              <a:spcAft>
                <a:spcPts val="0"/>
              </a:spcAft>
              <a:buClr>
                <a:srgbClr val="000000"/>
              </a:buClr>
              <a:buSzPts val="1400"/>
              <a:buFont typeface="Noto Sans Symbols"/>
              <a:buNone/>
            </a:pPr>
            <a:r>
              <a:t/>
            </a:r>
            <a:endParaRPr i="0" u="none" cap="none" strike="noStrike">
              <a:solidFill>
                <a:schemeClr val="dk1"/>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None/>
            </a:pPr>
            <a:r>
              <a:t/>
            </a:r>
            <a:endParaRPr i="0" u="none" cap="none" strike="noStrike">
              <a:solidFill>
                <a:schemeClr val="dk1"/>
              </a:solidFill>
              <a:latin typeface="Montserrat Medium"/>
              <a:ea typeface="Montserrat Medium"/>
              <a:cs typeface="Montserrat Medium"/>
              <a:sym typeface="Montserrat Medium"/>
            </a:endParaRPr>
          </a:p>
          <a:p>
            <a:pPr indent="-196850" lvl="0" marL="285750" marR="0" rtl="0" algn="just">
              <a:lnSpc>
                <a:spcPct val="100000"/>
              </a:lnSpc>
              <a:spcBef>
                <a:spcPts val="0"/>
              </a:spcBef>
              <a:spcAft>
                <a:spcPts val="0"/>
              </a:spcAft>
              <a:buClr>
                <a:srgbClr val="000000"/>
              </a:buClr>
              <a:buSzPts val="1400"/>
              <a:buFont typeface="Arial"/>
              <a:buNone/>
            </a:pPr>
            <a:r>
              <a:t/>
            </a:r>
            <a:endParaRPr i="0" u="none" cap="none" strike="noStrike">
              <a:solidFill>
                <a:schemeClr val="dk1"/>
              </a:solidFill>
              <a:latin typeface="Montserrat Medium"/>
              <a:ea typeface="Montserrat Medium"/>
              <a:cs typeface="Montserrat Medium"/>
              <a:sym typeface="Montserrat Medium"/>
            </a:endParaRPr>
          </a:p>
        </p:txBody>
      </p:sp>
      <p:pic>
        <p:nvPicPr>
          <p:cNvPr descr="Solve the Mystery of Vehicle Detection Algorithm | Bench Talk" id="266" name="Google Shape;266;p8"/>
          <p:cNvPicPr preferRelativeResize="0"/>
          <p:nvPr/>
        </p:nvPicPr>
        <p:blipFill rotWithShape="1">
          <a:blip r:embed="rId3">
            <a:alphaModFix/>
          </a:blip>
          <a:srcRect b="0" l="0" r="0" t="0"/>
          <a:stretch/>
        </p:blipFill>
        <p:spPr>
          <a:xfrm>
            <a:off x="6916649" y="760192"/>
            <a:ext cx="2037733" cy="1356019"/>
          </a:xfrm>
          <a:prstGeom prst="rect">
            <a:avLst/>
          </a:prstGeom>
          <a:noFill/>
          <a:ln>
            <a:noFill/>
          </a:ln>
        </p:spPr>
      </p:pic>
      <p:pic>
        <p:nvPicPr>
          <p:cNvPr descr="Car Object Detection | Kaggle" id="267" name="Google Shape;267;p8"/>
          <p:cNvPicPr preferRelativeResize="0"/>
          <p:nvPr/>
        </p:nvPicPr>
        <p:blipFill rotWithShape="1">
          <a:blip r:embed="rId4">
            <a:alphaModFix/>
          </a:blip>
          <a:srcRect b="0" l="0" r="0" t="0"/>
          <a:stretch/>
        </p:blipFill>
        <p:spPr>
          <a:xfrm>
            <a:off x="6916650" y="2512225"/>
            <a:ext cx="2037725" cy="2037751"/>
          </a:xfrm>
          <a:prstGeom prst="rect">
            <a:avLst/>
          </a:prstGeom>
          <a:noFill/>
          <a:ln>
            <a:noFill/>
          </a:ln>
        </p:spPr>
      </p:pic>
      <p:sp>
        <p:nvSpPr>
          <p:cNvPr id="268" name="Google Shape;268;p8"/>
          <p:cNvSpPr txBox="1"/>
          <p:nvPr/>
        </p:nvSpPr>
        <p:spPr>
          <a:xfrm>
            <a:off x="1998497" y="234640"/>
            <a:ext cx="3644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rgbClr val="102C57"/>
                </a:solidFill>
                <a:latin typeface="Montserrat Medium"/>
                <a:ea typeface="Montserrat Medium"/>
                <a:cs typeface="Montserrat Medium"/>
                <a:sym typeface="Montserrat Medium"/>
              </a:rPr>
              <a:t>Methodology</a:t>
            </a:r>
            <a:endParaRPr i="0" sz="1800" u="none" cap="none" strike="noStrike">
              <a:solidFill>
                <a:srgbClr val="102C57"/>
              </a:solidFill>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0E5"/>
        </a:solidFill>
      </p:bgPr>
    </p:bg>
    <p:spTree>
      <p:nvGrpSpPr>
        <p:cNvPr id="272" name="Shape 272"/>
        <p:cNvGrpSpPr/>
        <p:nvPr/>
      </p:nvGrpSpPr>
      <p:grpSpPr>
        <a:xfrm>
          <a:off x="0" y="0"/>
          <a:ext cx="0" cy="0"/>
          <a:chOff x="0" y="0"/>
          <a:chExt cx="0" cy="0"/>
        </a:xfrm>
      </p:grpSpPr>
      <p:pic>
        <p:nvPicPr>
          <p:cNvPr descr="Types of Traffic Cameras, and How E-Challan Works In India - Gadgets To Use" id="273" name="Google Shape;273;p9"/>
          <p:cNvPicPr preferRelativeResize="0"/>
          <p:nvPr/>
        </p:nvPicPr>
        <p:blipFill rotWithShape="1">
          <a:blip r:embed="rId3">
            <a:alphaModFix/>
          </a:blip>
          <a:srcRect b="0" l="0" r="0" t="0"/>
          <a:stretch/>
        </p:blipFill>
        <p:spPr>
          <a:xfrm>
            <a:off x="321800" y="865856"/>
            <a:ext cx="1494000" cy="1119070"/>
          </a:xfrm>
          <a:prstGeom prst="rect">
            <a:avLst/>
          </a:prstGeom>
          <a:noFill/>
          <a:ln>
            <a:noFill/>
          </a:ln>
        </p:spPr>
      </p:pic>
      <p:cxnSp>
        <p:nvCxnSpPr>
          <p:cNvPr id="274" name="Google Shape;274;p9"/>
          <p:cNvCxnSpPr/>
          <p:nvPr/>
        </p:nvCxnSpPr>
        <p:spPr>
          <a:xfrm>
            <a:off x="1234598" y="2284195"/>
            <a:ext cx="0" cy="257400"/>
          </a:xfrm>
          <a:prstGeom prst="straightConnector1">
            <a:avLst/>
          </a:prstGeom>
          <a:noFill/>
          <a:ln cap="flat" cmpd="sng" w="28575">
            <a:solidFill>
              <a:schemeClr val="lt1"/>
            </a:solidFill>
            <a:prstDash val="solid"/>
            <a:round/>
            <a:headEnd len="sm" w="sm" type="none"/>
            <a:tailEnd len="sm" w="sm" type="none"/>
          </a:ln>
          <a:effectLst>
            <a:outerShdw blurRad="57150" rotWithShape="0" algn="bl" dir="5400000" dist="19050">
              <a:schemeClr val="lt1">
                <a:alpha val="49803"/>
              </a:schemeClr>
            </a:outerShdw>
          </a:effectLst>
        </p:spPr>
      </p:cxnSp>
      <p:pic>
        <p:nvPicPr>
          <p:cNvPr descr="1.2 Billion Vehicles On World's Roads Now, 2 Billion By 2035: Report" id="275" name="Google Shape;275;p9"/>
          <p:cNvPicPr preferRelativeResize="0"/>
          <p:nvPr/>
        </p:nvPicPr>
        <p:blipFill rotWithShape="1">
          <a:blip r:embed="rId4">
            <a:alphaModFix/>
          </a:blip>
          <a:srcRect b="0" l="0" r="0" t="0"/>
          <a:stretch/>
        </p:blipFill>
        <p:spPr>
          <a:xfrm>
            <a:off x="321798" y="2618895"/>
            <a:ext cx="1722624" cy="1131832"/>
          </a:xfrm>
          <a:prstGeom prst="rect">
            <a:avLst/>
          </a:prstGeom>
          <a:noFill/>
          <a:ln>
            <a:noFill/>
          </a:ln>
        </p:spPr>
      </p:pic>
      <p:cxnSp>
        <p:nvCxnSpPr>
          <p:cNvPr id="276" name="Google Shape;276;p9"/>
          <p:cNvCxnSpPr/>
          <p:nvPr/>
        </p:nvCxnSpPr>
        <p:spPr>
          <a:xfrm>
            <a:off x="2177610" y="3105250"/>
            <a:ext cx="369900" cy="0"/>
          </a:xfrm>
          <a:prstGeom prst="straightConnector1">
            <a:avLst/>
          </a:prstGeom>
          <a:noFill/>
          <a:ln cap="flat" cmpd="sng" w="28575">
            <a:solidFill>
              <a:schemeClr val="lt1"/>
            </a:solidFill>
            <a:prstDash val="solid"/>
            <a:round/>
            <a:headEnd len="sm" w="sm" type="none"/>
            <a:tailEnd len="sm" w="sm" type="none"/>
          </a:ln>
          <a:effectLst>
            <a:outerShdw blurRad="57150" rotWithShape="0" algn="bl" dir="5400000" dist="19050">
              <a:schemeClr val="lt1">
                <a:alpha val="49803"/>
              </a:schemeClr>
            </a:outerShdw>
          </a:effectLst>
        </p:spPr>
      </p:cxnSp>
      <p:cxnSp>
        <p:nvCxnSpPr>
          <p:cNvPr id="277" name="Google Shape;277;p9"/>
          <p:cNvCxnSpPr/>
          <p:nvPr/>
        </p:nvCxnSpPr>
        <p:spPr>
          <a:xfrm>
            <a:off x="3773606" y="3105250"/>
            <a:ext cx="369900" cy="0"/>
          </a:xfrm>
          <a:prstGeom prst="straightConnector1">
            <a:avLst/>
          </a:prstGeom>
          <a:noFill/>
          <a:ln cap="flat" cmpd="sng" w="28575">
            <a:solidFill>
              <a:schemeClr val="lt1"/>
            </a:solidFill>
            <a:prstDash val="solid"/>
            <a:round/>
            <a:headEnd len="sm" w="sm" type="none"/>
            <a:tailEnd len="sm" w="sm" type="none"/>
          </a:ln>
          <a:effectLst>
            <a:outerShdw blurRad="57150" rotWithShape="0" algn="bl" dir="5400000" dist="19050">
              <a:schemeClr val="lt1">
                <a:alpha val="49803"/>
              </a:schemeClr>
            </a:outerShdw>
          </a:effectLst>
        </p:spPr>
      </p:cxnSp>
      <p:pic>
        <p:nvPicPr>
          <p:cNvPr descr="How the 'traffic light of the future' would save drivers time" id="278" name="Google Shape;278;p9"/>
          <p:cNvPicPr preferRelativeResize="0"/>
          <p:nvPr/>
        </p:nvPicPr>
        <p:blipFill rotWithShape="1">
          <a:blip r:embed="rId5">
            <a:alphaModFix/>
          </a:blip>
          <a:srcRect b="0" l="0" r="0" t="0"/>
          <a:stretch/>
        </p:blipFill>
        <p:spPr>
          <a:xfrm>
            <a:off x="6120805" y="2618903"/>
            <a:ext cx="1700813" cy="1131814"/>
          </a:xfrm>
          <a:prstGeom prst="rect">
            <a:avLst/>
          </a:prstGeom>
          <a:noFill/>
          <a:ln>
            <a:noFill/>
          </a:ln>
        </p:spPr>
      </p:pic>
      <p:cxnSp>
        <p:nvCxnSpPr>
          <p:cNvPr id="279" name="Google Shape;279;p9"/>
          <p:cNvCxnSpPr/>
          <p:nvPr/>
        </p:nvCxnSpPr>
        <p:spPr>
          <a:xfrm>
            <a:off x="5652489" y="3097935"/>
            <a:ext cx="369900" cy="0"/>
          </a:xfrm>
          <a:prstGeom prst="straightConnector1">
            <a:avLst/>
          </a:prstGeom>
          <a:noFill/>
          <a:ln cap="flat" cmpd="sng" w="28575">
            <a:solidFill>
              <a:schemeClr val="lt1"/>
            </a:solidFill>
            <a:prstDash val="solid"/>
            <a:round/>
            <a:headEnd len="sm" w="sm" type="none"/>
            <a:tailEnd len="sm" w="sm" type="none"/>
          </a:ln>
          <a:effectLst>
            <a:outerShdw blurRad="57150" rotWithShape="0" algn="bl" dir="5400000" dist="19050">
              <a:schemeClr val="lt1">
                <a:alpha val="49803"/>
              </a:schemeClr>
            </a:outerShdw>
          </a:effectLst>
        </p:spPr>
      </p:cxnSp>
      <p:sp>
        <p:nvSpPr>
          <p:cNvPr id="280" name="Google Shape;280;p9"/>
          <p:cNvSpPr txBox="1"/>
          <p:nvPr/>
        </p:nvSpPr>
        <p:spPr>
          <a:xfrm>
            <a:off x="3893600" y="327925"/>
            <a:ext cx="38877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900" u="none" cap="none" strike="noStrike">
                <a:solidFill>
                  <a:srgbClr val="102C57"/>
                </a:solidFill>
                <a:latin typeface="Arimo"/>
                <a:ea typeface="Arimo"/>
                <a:cs typeface="Arimo"/>
                <a:sym typeface="Arimo"/>
              </a:rPr>
              <a:t>S</a:t>
            </a:r>
            <a:r>
              <a:rPr b="1" lang="en-US" sz="1900">
                <a:solidFill>
                  <a:srgbClr val="102C57"/>
                </a:solidFill>
                <a:latin typeface="Arimo"/>
                <a:ea typeface="Arimo"/>
                <a:cs typeface="Arimo"/>
                <a:sym typeface="Arimo"/>
              </a:rPr>
              <a:t>mart Control of Traffic </a:t>
            </a:r>
            <a:endParaRPr b="1" sz="1900">
              <a:solidFill>
                <a:srgbClr val="102C57"/>
              </a:solidFill>
              <a:latin typeface="Arimo"/>
              <a:ea typeface="Arimo"/>
              <a:cs typeface="Arimo"/>
              <a:sym typeface="Arimo"/>
            </a:endParaRPr>
          </a:p>
          <a:p>
            <a:pPr indent="0" lvl="0" marL="0" marR="0" rtl="0" algn="ctr">
              <a:lnSpc>
                <a:spcPct val="100000"/>
              </a:lnSpc>
              <a:spcBef>
                <a:spcPts val="0"/>
              </a:spcBef>
              <a:spcAft>
                <a:spcPts val="0"/>
              </a:spcAft>
              <a:buNone/>
            </a:pPr>
            <a:r>
              <a:rPr b="1" lang="en-US" sz="1900">
                <a:solidFill>
                  <a:srgbClr val="102C57"/>
                </a:solidFill>
                <a:latin typeface="Arimo"/>
                <a:ea typeface="Arimo"/>
                <a:cs typeface="Arimo"/>
                <a:sym typeface="Arimo"/>
              </a:rPr>
              <a:t>Light System </a:t>
            </a:r>
            <a:endParaRPr b="1" sz="1900">
              <a:solidFill>
                <a:srgbClr val="102C57"/>
              </a:solidFill>
              <a:latin typeface="Arimo"/>
              <a:ea typeface="Arimo"/>
              <a:cs typeface="Arimo"/>
              <a:sym typeface="Arimo"/>
            </a:endParaRPr>
          </a:p>
        </p:txBody>
      </p:sp>
      <p:sp>
        <p:nvSpPr>
          <p:cNvPr id="281" name="Google Shape;281;p9"/>
          <p:cNvSpPr txBox="1"/>
          <p:nvPr/>
        </p:nvSpPr>
        <p:spPr>
          <a:xfrm>
            <a:off x="1994692" y="1215303"/>
            <a:ext cx="1846800" cy="892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300" u="none" cap="none" strike="noStrike">
                <a:solidFill>
                  <a:schemeClr val="dk1"/>
                </a:solidFill>
                <a:latin typeface="Montserrat Medium"/>
                <a:ea typeface="Montserrat Medium"/>
                <a:cs typeface="Montserrat Medium"/>
                <a:sym typeface="Montserrat Medium"/>
              </a:rPr>
              <a:t>Capturing images using CCTV installed at traffic signals.</a:t>
            </a:r>
            <a:endParaRPr i="0" sz="1300" u="none" cap="none" strike="noStrike">
              <a:solidFill>
                <a:schemeClr val="dk1"/>
              </a:solidFill>
              <a:latin typeface="Montserrat Medium"/>
              <a:ea typeface="Montserrat Medium"/>
              <a:cs typeface="Montserrat Medium"/>
              <a:sym typeface="Montserrat Medium"/>
            </a:endParaRPr>
          </a:p>
        </p:txBody>
      </p:sp>
      <p:sp>
        <p:nvSpPr>
          <p:cNvPr id="282" name="Google Shape;282;p9"/>
          <p:cNvSpPr txBox="1"/>
          <p:nvPr/>
        </p:nvSpPr>
        <p:spPr>
          <a:xfrm>
            <a:off x="276558" y="3828029"/>
            <a:ext cx="1916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200" u="none" cap="none" strike="noStrike">
                <a:solidFill>
                  <a:schemeClr val="dk1"/>
                </a:solidFill>
                <a:latin typeface="Montserrat Medium"/>
                <a:ea typeface="Montserrat Medium"/>
                <a:cs typeface="Montserrat Medium"/>
                <a:sym typeface="Montserrat Medium"/>
              </a:rPr>
              <a:t>Detectin</a:t>
            </a:r>
            <a:r>
              <a:rPr i="0" lang="en-US" sz="1200" u="none" cap="none" strike="noStrike">
                <a:solidFill>
                  <a:schemeClr val="dk1"/>
                </a:solidFill>
                <a:latin typeface="Montserrat Medium"/>
                <a:ea typeface="Montserrat Medium"/>
                <a:cs typeface="Montserrat Medium"/>
                <a:sym typeface="Montserrat Medium"/>
              </a:rPr>
              <a:t>g </a:t>
            </a:r>
            <a:r>
              <a:rPr i="0" lang="en-US" sz="1200" u="none" cap="none" strike="noStrike">
                <a:solidFill>
                  <a:schemeClr val="dk1"/>
                </a:solidFill>
                <a:latin typeface="Montserrat Medium"/>
                <a:ea typeface="Montserrat Medium"/>
                <a:cs typeface="Montserrat Medium"/>
                <a:sym typeface="Montserrat Medium"/>
              </a:rPr>
              <a:t>vehicles using image processing and calculating traffic density.</a:t>
            </a:r>
            <a:endParaRPr i="0" sz="1200" u="none" cap="none" strike="noStrike">
              <a:solidFill>
                <a:schemeClr val="dk1"/>
              </a:solidFill>
              <a:latin typeface="Montserrat Medium"/>
              <a:ea typeface="Montserrat Medium"/>
              <a:cs typeface="Montserrat Medium"/>
              <a:sym typeface="Montserrat Medium"/>
            </a:endParaRPr>
          </a:p>
        </p:txBody>
      </p:sp>
      <p:sp>
        <p:nvSpPr>
          <p:cNvPr id="283" name="Google Shape;283;p9"/>
          <p:cNvSpPr txBox="1"/>
          <p:nvPr/>
        </p:nvSpPr>
        <p:spPr>
          <a:xfrm>
            <a:off x="2225516" y="3839653"/>
            <a:ext cx="2253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200" u="none" cap="none" strike="noStrike">
                <a:solidFill>
                  <a:schemeClr val="dk1"/>
                </a:solidFill>
                <a:latin typeface="Montserrat Medium"/>
                <a:ea typeface="Montserrat Medium"/>
                <a:cs typeface="Montserrat Medium"/>
                <a:sym typeface="Montserrat Medium"/>
              </a:rPr>
              <a:t>Traffic density sent to server for calculating green signal time.</a:t>
            </a:r>
            <a:endParaRPr i="0" sz="1200" u="none" cap="none" strike="noStrike">
              <a:solidFill>
                <a:schemeClr val="dk1"/>
              </a:solidFill>
              <a:latin typeface="Montserrat Medium"/>
              <a:ea typeface="Montserrat Medium"/>
              <a:cs typeface="Montserrat Medium"/>
              <a:sym typeface="Montserrat Medium"/>
            </a:endParaRPr>
          </a:p>
        </p:txBody>
      </p:sp>
      <p:sp>
        <p:nvSpPr>
          <p:cNvPr id="284" name="Google Shape;284;p9"/>
          <p:cNvSpPr txBox="1"/>
          <p:nvPr/>
        </p:nvSpPr>
        <p:spPr>
          <a:xfrm>
            <a:off x="4419085" y="3846713"/>
            <a:ext cx="1494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200" u="none" cap="none" strike="noStrike">
                <a:solidFill>
                  <a:schemeClr val="dk1"/>
                </a:solidFill>
                <a:latin typeface="Montserrat Medium"/>
                <a:ea typeface="Montserrat Medium"/>
                <a:cs typeface="Montserrat Medium"/>
                <a:sym typeface="Montserrat Medium"/>
              </a:rPr>
              <a:t>Using this time, scheduling is done.</a:t>
            </a:r>
            <a:endParaRPr i="0" sz="1200" u="none" cap="none" strike="noStrike">
              <a:solidFill>
                <a:schemeClr val="dk1"/>
              </a:solidFill>
              <a:latin typeface="Montserrat Medium"/>
              <a:ea typeface="Montserrat Medium"/>
              <a:cs typeface="Montserrat Medium"/>
              <a:sym typeface="Montserrat Medium"/>
            </a:endParaRPr>
          </a:p>
        </p:txBody>
      </p:sp>
      <p:sp>
        <p:nvSpPr>
          <p:cNvPr id="285" name="Google Shape;285;p9"/>
          <p:cNvSpPr txBox="1"/>
          <p:nvPr/>
        </p:nvSpPr>
        <p:spPr>
          <a:xfrm>
            <a:off x="6120812" y="3839650"/>
            <a:ext cx="1436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200" u="none" cap="none" strike="noStrike">
                <a:solidFill>
                  <a:schemeClr val="dk1"/>
                </a:solidFill>
                <a:latin typeface="Montserrat Medium"/>
                <a:ea typeface="Montserrat Medium"/>
                <a:cs typeface="Montserrat Medium"/>
                <a:sym typeface="Montserrat Medium"/>
              </a:rPr>
              <a:t>Traffic signal timer is updated.</a:t>
            </a:r>
            <a:endParaRPr i="0" sz="1200" u="none" cap="none" strike="noStrike">
              <a:solidFill>
                <a:schemeClr val="dk1"/>
              </a:solidFill>
              <a:latin typeface="Montserrat Medium"/>
              <a:ea typeface="Montserrat Medium"/>
              <a:cs typeface="Montserrat Medium"/>
              <a:sym typeface="Montserrat Medium"/>
            </a:endParaRPr>
          </a:p>
        </p:txBody>
      </p:sp>
      <p:pic>
        <p:nvPicPr>
          <p:cNvPr id="286" name="Google Shape;286;p9"/>
          <p:cNvPicPr preferRelativeResize="0"/>
          <p:nvPr/>
        </p:nvPicPr>
        <p:blipFill>
          <a:blip r:embed="rId6">
            <a:alphaModFix/>
          </a:blip>
          <a:stretch>
            <a:fillRect/>
          </a:stretch>
        </p:blipFill>
        <p:spPr>
          <a:xfrm>
            <a:off x="4287936" y="2408625"/>
            <a:ext cx="1260375" cy="1255588"/>
          </a:xfrm>
          <a:prstGeom prst="rect">
            <a:avLst/>
          </a:prstGeom>
          <a:noFill/>
          <a:ln>
            <a:noFill/>
          </a:ln>
        </p:spPr>
      </p:pic>
      <p:pic>
        <p:nvPicPr>
          <p:cNvPr id="287" name="Google Shape;287;p9"/>
          <p:cNvPicPr preferRelativeResize="0"/>
          <p:nvPr/>
        </p:nvPicPr>
        <p:blipFill>
          <a:blip r:embed="rId7">
            <a:alphaModFix/>
          </a:blip>
          <a:stretch>
            <a:fillRect/>
          </a:stretch>
        </p:blipFill>
        <p:spPr>
          <a:xfrm>
            <a:off x="2600900" y="2314814"/>
            <a:ext cx="1217401" cy="14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Anagha</dc:creator>
</cp:coreProperties>
</file>