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60" r:id="rId3"/>
    <p:sldId id="261" r:id="rId4"/>
    <p:sldId id="271" r:id="rId5"/>
    <p:sldId id="272" r:id="rId6"/>
    <p:sldId id="273" r:id="rId7"/>
    <p:sldId id="274" r:id="rId8"/>
    <p:sldId id="266" r:id="rId9"/>
    <p:sldId id="267" r:id="rId10"/>
    <p:sldId id="268" r:id="rId11"/>
    <p:sldId id="269" r:id="rId12"/>
    <p:sldId id="275" r:id="rId13"/>
    <p:sldId id="258" r:id="rId14"/>
    <p:sldId id="259" r:id="rId15"/>
  </p:sldIdLst>
  <p:sldSz cx="9144000" cy="5143500" type="screen16x9"/>
  <p:notesSz cx="6858000" cy="9144000"/>
  <p:embeddedFontLst>
    <p:embeddedFont>
      <p:font typeface="Calibri Light" panose="020F0302020204030204" pitchFamily="34" charset="0"/>
      <p:regular r:id="rId17"/>
      <p:italic r:id="rId18"/>
    </p:embeddedFont>
    <p:embeddedFont>
      <p:font typeface="Montserrat"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Montserrat Medium" panose="020B0604020202020204" charset="0"/>
      <p:regular r:id="rId27"/>
      <p:bold r:id="rId28"/>
      <p:italic r:id="rId29"/>
      <p:boldItalic r:id="rId30"/>
    </p:embeddedFont>
    <p:embeddedFont>
      <p:font typeface="Times" panose="02020603050405020304" pitchFamily="18" charset="0"/>
      <p:regular r:id="rId31"/>
      <p:bold r:id="rId32"/>
      <p:italic r:id="rId33"/>
      <p:boldItalic r:id="rId34"/>
    </p:embeddedFont>
    <p:embeddedFont>
      <p:font typeface="Open Sans"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gpbhf3U/UBlUGG60SKwoBnxqd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646087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42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46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646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774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85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54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61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5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93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41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96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68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9194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998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661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2391900" y="1179450"/>
            <a:ext cx="4360200" cy="1346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lt1"/>
              </a:buClr>
              <a:buSzPts val="3600"/>
              <a:buFont typeface="Calibri"/>
              <a:buNone/>
              <a:defRPr sz="10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 name="Google Shape;13;p16"/>
          <p:cNvSpPr txBox="1">
            <a:spLocks noGrp="1"/>
          </p:cNvSpPr>
          <p:nvPr>
            <p:ph type="subTitle" idx="1"/>
          </p:nvPr>
        </p:nvSpPr>
        <p:spPr>
          <a:xfrm>
            <a:off x="2391900" y="2678250"/>
            <a:ext cx="4360200" cy="128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a:endParaRPr/>
          </a:p>
        </p:txBody>
      </p:sp>
      <p:sp>
        <p:nvSpPr>
          <p:cNvPr id="14" name="Google Shape;14;p16"/>
          <p:cNvSpPr txBox="1">
            <a:spLocks noGrp="1"/>
          </p:cNvSpPr>
          <p:nvPr>
            <p:ph type="sldNum" idx="12"/>
          </p:nvPr>
        </p:nvSpPr>
        <p:spPr>
          <a:xfrm>
            <a:off x="7875300" y="4438415"/>
            <a:ext cx="548700" cy="170400"/>
          </a:xfrm>
          <a:prstGeom prst="rect">
            <a:avLst/>
          </a:prstGeom>
          <a:noFill/>
          <a:ln>
            <a:noFill/>
          </a:ln>
          <a:effectLst>
            <a:outerShdw blurRad="57150" dist="19050" dir="5400000" algn="bl" rotWithShape="0">
              <a:schemeClr val="accent2">
                <a:alpha val="49803"/>
              </a:schemeClr>
            </a:outerShdw>
          </a:effectLst>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r>
              <a:rPr lang="en-US"/>
              <a:t>00</a:t>
            </a:r>
            <a:fld id="{00000000-1234-1234-1234-123412341234}" type="slidenum">
              <a:rPr lang="en-US"/>
              <a:t>‹#›</a:t>
            </a:fld>
            <a:endParaRPr/>
          </a:p>
        </p:txBody>
      </p:sp>
    </p:spTree>
    <p:extLst>
      <p:ext uri="{BB962C8B-B14F-4D97-AF65-F5344CB8AC3E}">
        <p14:creationId xmlns:p14="http://schemas.microsoft.com/office/powerpoint/2010/main" val="3475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791352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964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619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765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039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40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680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290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79339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
          <p:cNvSpPr txBox="1"/>
          <p:nvPr/>
        </p:nvSpPr>
        <p:spPr>
          <a:xfrm>
            <a:off x="1814099" y="1591246"/>
            <a:ext cx="5515800"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i="0" u="none" strike="noStrike" cap="none" dirty="0" smtClean="0">
                <a:solidFill>
                  <a:schemeClr val="dk1"/>
                </a:solidFill>
                <a:latin typeface="Montserrat"/>
                <a:ea typeface="Montserrat"/>
                <a:cs typeface="Montserrat"/>
                <a:sym typeface="Montserrat"/>
              </a:rPr>
              <a:t>Smart Traffic System</a:t>
            </a:r>
            <a:endParaRPr sz="2500" b="1" i="0" u="none" strike="noStrike" cap="none" dirty="0">
              <a:solidFill>
                <a:schemeClr val="dk1"/>
              </a:solidFill>
              <a:latin typeface="Montserrat"/>
              <a:ea typeface="Montserrat"/>
              <a:cs typeface="Montserrat"/>
              <a:sym typeface="Montserrat"/>
            </a:endParaRPr>
          </a:p>
        </p:txBody>
      </p:sp>
      <p:sp>
        <p:nvSpPr>
          <p:cNvPr id="94" name="Google Shape;94;p1"/>
          <p:cNvSpPr txBox="1"/>
          <p:nvPr/>
        </p:nvSpPr>
        <p:spPr>
          <a:xfrm>
            <a:off x="2285999" y="2249197"/>
            <a:ext cx="4572000" cy="615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700" i="0" u="none" strike="noStrike" cap="none" dirty="0">
                <a:solidFill>
                  <a:schemeClr val="dk1"/>
                </a:solidFill>
                <a:latin typeface="Montserrat Medium"/>
                <a:ea typeface="Montserrat Medium"/>
                <a:cs typeface="Montserrat Medium"/>
                <a:sym typeface="Montserrat Medium"/>
              </a:rPr>
              <a:t>M</a:t>
            </a:r>
            <a:r>
              <a:rPr lang="en-US" sz="1700" dirty="0">
                <a:solidFill>
                  <a:schemeClr val="dk1"/>
                </a:solidFill>
                <a:latin typeface="Montserrat Medium"/>
                <a:ea typeface="Montserrat Medium"/>
                <a:cs typeface="Montserrat Medium"/>
                <a:sym typeface="Montserrat Medium"/>
              </a:rPr>
              <a:t>ini Project </a:t>
            </a:r>
            <a:r>
              <a:rPr lang="en-IN" sz="1700" dirty="0" smtClean="0">
                <a:solidFill>
                  <a:schemeClr val="dk1"/>
                </a:solidFill>
                <a:latin typeface="Montserrat Medium"/>
                <a:ea typeface="Montserrat Medium"/>
                <a:cs typeface="Montserrat Medium"/>
                <a:sym typeface="Montserrat Medium"/>
              </a:rPr>
              <a:t>SEE</a:t>
            </a:r>
            <a:endParaRPr sz="1700" dirty="0">
              <a:solidFill>
                <a:schemeClr val="dk1"/>
              </a:solidFill>
              <a:latin typeface="Montserrat Medium"/>
              <a:ea typeface="Montserrat Medium"/>
              <a:cs typeface="Montserrat Medium"/>
              <a:sym typeface="Montserrat Medium"/>
            </a:endParaRPr>
          </a:p>
          <a:p>
            <a:pPr marL="0" marR="0" lvl="0" indent="0" algn="ctr" rtl="0">
              <a:lnSpc>
                <a:spcPct val="100000"/>
              </a:lnSpc>
              <a:spcBef>
                <a:spcPts val="0"/>
              </a:spcBef>
              <a:spcAft>
                <a:spcPts val="0"/>
              </a:spcAft>
              <a:buNone/>
            </a:pPr>
            <a:r>
              <a:rPr lang="en-US" sz="1700" b="1" dirty="0">
                <a:solidFill>
                  <a:schemeClr val="dk1"/>
                </a:solidFill>
                <a:latin typeface="Montserrat"/>
                <a:ea typeface="Montserrat"/>
                <a:cs typeface="Montserrat"/>
                <a:sym typeface="Montserrat"/>
              </a:rPr>
              <a:t>Batch No.  B33</a:t>
            </a:r>
            <a:r>
              <a:rPr lang="en-US" sz="1600" b="1" dirty="0">
                <a:solidFill>
                  <a:schemeClr val="dk1"/>
                </a:solidFill>
                <a:latin typeface="Montserrat"/>
                <a:ea typeface="Montserrat"/>
                <a:cs typeface="Montserrat"/>
                <a:sym typeface="Montserrat"/>
              </a:rPr>
              <a:t> </a:t>
            </a:r>
            <a:endParaRPr sz="1700" b="1" dirty="0">
              <a:solidFill>
                <a:schemeClr val="dk1"/>
              </a:solidFill>
              <a:latin typeface="Montserrat"/>
              <a:ea typeface="Montserrat"/>
              <a:cs typeface="Montserrat"/>
              <a:sym typeface="Montserrat"/>
            </a:endParaRPr>
          </a:p>
        </p:txBody>
      </p:sp>
      <p:sp>
        <p:nvSpPr>
          <p:cNvPr id="95" name="Google Shape;95;p1"/>
          <p:cNvSpPr txBox="1"/>
          <p:nvPr/>
        </p:nvSpPr>
        <p:spPr>
          <a:xfrm>
            <a:off x="465100" y="3416630"/>
            <a:ext cx="5264100" cy="144650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800" b="1" i="0" u="none" strike="noStrike" cap="none" dirty="0">
                <a:solidFill>
                  <a:schemeClr val="dk1"/>
                </a:solidFill>
                <a:latin typeface="Montserrat"/>
                <a:ea typeface="Montserrat"/>
                <a:cs typeface="Montserrat"/>
                <a:sym typeface="Montserrat"/>
              </a:rPr>
              <a:t>Presentation </a:t>
            </a:r>
            <a:r>
              <a:rPr lang="en-US" sz="1800" b="1" i="0" u="none" strike="noStrike" cap="none" dirty="0" smtClean="0">
                <a:solidFill>
                  <a:schemeClr val="dk1"/>
                </a:solidFill>
                <a:latin typeface="Montserrat"/>
                <a:ea typeface="Montserrat"/>
                <a:cs typeface="Montserrat"/>
                <a:sym typeface="Montserrat"/>
              </a:rPr>
              <a:t>By</a:t>
            </a:r>
          </a:p>
          <a:p>
            <a:pPr marL="0" marR="0" lvl="0" indent="0" algn="l" rtl="0">
              <a:lnSpc>
                <a:spcPct val="100000"/>
              </a:lnSpc>
              <a:spcBef>
                <a:spcPts val="0"/>
              </a:spcBef>
              <a:spcAft>
                <a:spcPts val="0"/>
              </a:spcAft>
              <a:buNone/>
            </a:pPr>
            <a:endParaRPr sz="14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dirty="0" err="1">
                <a:solidFill>
                  <a:schemeClr val="dk1"/>
                </a:solidFill>
                <a:latin typeface="Montserrat Medium"/>
                <a:ea typeface="Montserrat Medium"/>
                <a:cs typeface="Montserrat Medium"/>
                <a:sym typeface="Montserrat Medium"/>
              </a:rPr>
              <a:t>Anagha</a:t>
            </a:r>
            <a:r>
              <a:rPr lang="en-US" dirty="0">
                <a:solidFill>
                  <a:schemeClr val="dk1"/>
                </a:solidFill>
                <a:latin typeface="Montserrat Medium"/>
                <a:ea typeface="Montserrat Medium"/>
                <a:cs typeface="Montserrat Medium"/>
                <a:sym typeface="Montserrat Medium"/>
              </a:rPr>
              <a:t> </a:t>
            </a:r>
            <a:r>
              <a:rPr lang="en-US" dirty="0" smtClean="0">
                <a:solidFill>
                  <a:schemeClr val="dk1"/>
                </a:solidFill>
                <a:latin typeface="Montserrat Medium"/>
                <a:ea typeface="Montserrat Medium"/>
                <a:cs typeface="Montserrat Medium"/>
                <a:sym typeface="Montserrat Medium"/>
              </a:rPr>
              <a:t>R (</a:t>
            </a:r>
            <a:r>
              <a:rPr lang="en-US" sz="1400" i="0" u="none" strike="noStrike" cap="none" dirty="0" smtClean="0">
                <a:solidFill>
                  <a:schemeClr val="dk1"/>
                </a:solidFill>
                <a:latin typeface="Montserrat Medium"/>
                <a:ea typeface="Montserrat Medium"/>
                <a:cs typeface="Montserrat Medium"/>
                <a:sym typeface="Montserrat Medium"/>
              </a:rPr>
              <a:t>1DS22IS</a:t>
            </a:r>
            <a:r>
              <a:rPr lang="en-US" dirty="0" smtClean="0">
                <a:solidFill>
                  <a:schemeClr val="dk1"/>
                </a:solidFill>
                <a:latin typeface="Montserrat Medium"/>
                <a:ea typeface="Montserrat Medium"/>
                <a:cs typeface="Montserrat Medium"/>
                <a:sym typeface="Montserrat Medium"/>
              </a:rPr>
              <a:t>017)</a:t>
            </a:r>
          </a:p>
          <a:p>
            <a:pPr marL="0" marR="0" lvl="0" indent="0" algn="l" rtl="0">
              <a:lnSpc>
                <a:spcPct val="100000"/>
              </a:lnSpc>
              <a:spcBef>
                <a:spcPts val="0"/>
              </a:spcBef>
              <a:spcAft>
                <a:spcPts val="0"/>
              </a:spcAft>
              <a:buNone/>
            </a:pPr>
            <a:r>
              <a:rPr lang="en-US" sz="1400" i="0" u="none" strike="noStrike" cap="none" dirty="0" smtClean="0">
                <a:solidFill>
                  <a:schemeClr val="dk1"/>
                </a:solidFill>
                <a:latin typeface="Montserrat Medium"/>
                <a:ea typeface="Montserrat Medium"/>
                <a:cs typeface="Montserrat Medium"/>
                <a:sym typeface="Montserrat Medium"/>
              </a:rPr>
              <a:t> </a:t>
            </a:r>
            <a:r>
              <a:rPr lang="en-US" dirty="0">
                <a:solidFill>
                  <a:schemeClr val="dk1"/>
                </a:solidFill>
                <a:latin typeface="Montserrat Medium"/>
                <a:ea typeface="Montserrat Medium"/>
                <a:cs typeface="Montserrat Medium"/>
                <a:sym typeface="Montserrat Medium"/>
              </a:rPr>
              <a:t>Suvan </a:t>
            </a:r>
            <a:r>
              <a:rPr lang="en-US" dirty="0" smtClean="0">
                <a:solidFill>
                  <a:schemeClr val="dk1"/>
                </a:solidFill>
                <a:latin typeface="Montserrat Medium"/>
                <a:ea typeface="Montserrat Medium"/>
                <a:cs typeface="Montserrat Medium"/>
                <a:sym typeface="Montserrat Medium"/>
              </a:rPr>
              <a:t>Banerjee (</a:t>
            </a:r>
            <a:r>
              <a:rPr lang="en-US" sz="1400" i="0" u="none" strike="noStrike" cap="none" dirty="0" smtClean="0">
                <a:solidFill>
                  <a:schemeClr val="dk1"/>
                </a:solidFill>
                <a:latin typeface="Montserrat Medium"/>
                <a:ea typeface="Montserrat Medium"/>
                <a:cs typeface="Montserrat Medium"/>
                <a:sym typeface="Montserrat Medium"/>
              </a:rPr>
              <a:t>1DS22IS1</a:t>
            </a:r>
            <a:r>
              <a:rPr lang="en-US" dirty="0" smtClean="0">
                <a:solidFill>
                  <a:schemeClr val="dk1"/>
                </a:solidFill>
                <a:latin typeface="Montserrat Medium"/>
                <a:ea typeface="Montserrat Medium"/>
                <a:cs typeface="Montserrat Medium"/>
                <a:sym typeface="Montserrat Medium"/>
              </a:rPr>
              <a:t>68</a:t>
            </a:r>
            <a:r>
              <a:rPr lang="en-US" dirty="0">
                <a:solidFill>
                  <a:schemeClr val="dk1"/>
                </a:solidFill>
                <a:latin typeface="Montserrat Medium"/>
                <a:ea typeface="Montserrat Medium"/>
                <a:cs typeface="Montserrat Medium"/>
                <a:sym typeface="Montserrat Medium"/>
              </a:rPr>
              <a:t>)</a:t>
            </a:r>
            <a:endParaRPr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dirty="0" err="1">
                <a:solidFill>
                  <a:schemeClr val="dk1"/>
                </a:solidFill>
                <a:latin typeface="Montserrat Medium"/>
                <a:ea typeface="Montserrat Medium"/>
                <a:cs typeface="Montserrat Medium"/>
                <a:sym typeface="Montserrat Medium"/>
              </a:rPr>
              <a:t>Vaibhav</a:t>
            </a:r>
            <a:r>
              <a:rPr lang="en-US" dirty="0">
                <a:solidFill>
                  <a:schemeClr val="dk1"/>
                </a:solidFill>
                <a:latin typeface="Montserrat Medium"/>
                <a:ea typeface="Montserrat Medium"/>
                <a:cs typeface="Montserrat Medium"/>
                <a:sym typeface="Montserrat Medium"/>
              </a:rPr>
              <a:t> S </a:t>
            </a:r>
            <a:r>
              <a:rPr lang="en-US" dirty="0" err="1" smtClean="0">
                <a:solidFill>
                  <a:schemeClr val="dk1"/>
                </a:solidFill>
                <a:latin typeface="Montserrat Medium"/>
                <a:ea typeface="Montserrat Medium"/>
                <a:cs typeface="Montserrat Medium"/>
                <a:sym typeface="Montserrat Medium"/>
              </a:rPr>
              <a:t>Magadum</a:t>
            </a:r>
            <a:r>
              <a:rPr lang="en-US" sz="1400" i="0" u="none" strike="noStrike" cap="none" dirty="0" smtClean="0">
                <a:solidFill>
                  <a:schemeClr val="dk1"/>
                </a:solidFill>
                <a:latin typeface="Montserrat Medium"/>
                <a:ea typeface="Montserrat Medium"/>
                <a:cs typeface="Montserrat Medium"/>
                <a:sym typeface="Montserrat Medium"/>
              </a:rPr>
              <a:t> </a:t>
            </a:r>
            <a:r>
              <a:rPr lang="en-US" dirty="0" smtClean="0">
                <a:solidFill>
                  <a:schemeClr val="dk1"/>
                </a:solidFill>
                <a:latin typeface="Montserrat Medium"/>
                <a:ea typeface="Montserrat Medium"/>
                <a:cs typeface="Montserrat Medium"/>
                <a:sym typeface="Montserrat Medium"/>
              </a:rPr>
              <a:t>(</a:t>
            </a:r>
            <a:r>
              <a:rPr lang="en-US" sz="1400" i="0" u="none" strike="noStrike" cap="none" dirty="0" smtClean="0">
                <a:solidFill>
                  <a:schemeClr val="dk1"/>
                </a:solidFill>
                <a:latin typeface="Montserrat Medium"/>
                <a:ea typeface="Montserrat Medium"/>
                <a:cs typeface="Montserrat Medium"/>
                <a:sym typeface="Montserrat Medium"/>
              </a:rPr>
              <a:t>1DS22IS</a:t>
            </a:r>
            <a:r>
              <a:rPr lang="en-US" dirty="0" smtClean="0">
                <a:solidFill>
                  <a:schemeClr val="dk1"/>
                </a:solidFill>
                <a:latin typeface="Montserrat Medium"/>
                <a:ea typeface="Montserrat Medium"/>
                <a:cs typeface="Montserrat Medium"/>
                <a:sym typeface="Montserrat Medium"/>
              </a:rPr>
              <a:t>177</a:t>
            </a:r>
            <a:r>
              <a:rPr lang="en-US" dirty="0">
                <a:solidFill>
                  <a:schemeClr val="dk1"/>
                </a:solidFill>
                <a:latin typeface="Montserrat Medium"/>
                <a:ea typeface="Montserrat Medium"/>
                <a:cs typeface="Montserrat Medium"/>
                <a:sym typeface="Montserrat Medium"/>
              </a:rPr>
              <a:t>)</a:t>
            </a:r>
            <a:endParaRPr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a:solidFill>
                  <a:schemeClr val="dk1"/>
                </a:solidFill>
                <a:latin typeface="Montserrat Medium"/>
                <a:ea typeface="Montserrat Medium"/>
                <a:cs typeface="Montserrat Medium"/>
                <a:sym typeface="Montserrat Medium"/>
              </a:rPr>
              <a:t>Vedant</a:t>
            </a: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a:solidFill>
                  <a:schemeClr val="dk1"/>
                </a:solidFill>
                <a:latin typeface="Montserrat Medium"/>
                <a:ea typeface="Montserrat Medium"/>
                <a:cs typeface="Montserrat Medium"/>
                <a:sym typeface="Montserrat Medium"/>
              </a:rPr>
              <a:t>Rajendra</a:t>
            </a: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smtClean="0">
                <a:solidFill>
                  <a:schemeClr val="dk1"/>
                </a:solidFill>
                <a:latin typeface="Montserrat Medium"/>
                <a:ea typeface="Montserrat Medium"/>
                <a:cs typeface="Montserrat Medium"/>
                <a:sym typeface="Montserrat Medium"/>
              </a:rPr>
              <a:t>Balpande</a:t>
            </a:r>
            <a:r>
              <a:rPr lang="en-US" sz="1400" i="0" u="none" strike="noStrike" cap="none" dirty="0" smtClean="0">
                <a:solidFill>
                  <a:schemeClr val="dk1"/>
                </a:solidFill>
                <a:latin typeface="Montserrat Medium"/>
                <a:ea typeface="Montserrat Medium"/>
                <a:cs typeface="Montserrat Medium"/>
                <a:sym typeface="Montserrat Medium"/>
              </a:rPr>
              <a:t> </a:t>
            </a:r>
            <a:r>
              <a:rPr lang="en-US" dirty="0" smtClean="0">
                <a:solidFill>
                  <a:schemeClr val="dk1"/>
                </a:solidFill>
                <a:latin typeface="Montserrat Medium"/>
                <a:ea typeface="Montserrat Medium"/>
                <a:cs typeface="Montserrat Medium"/>
                <a:sym typeface="Montserrat Medium"/>
              </a:rPr>
              <a:t>(</a:t>
            </a:r>
            <a:r>
              <a:rPr lang="en-US" sz="1400" i="0" u="none" strike="noStrike" cap="none" dirty="0" smtClean="0">
                <a:solidFill>
                  <a:schemeClr val="dk1"/>
                </a:solidFill>
                <a:latin typeface="Montserrat Medium"/>
                <a:ea typeface="Montserrat Medium"/>
                <a:cs typeface="Montserrat Medium"/>
                <a:sym typeface="Montserrat Medium"/>
              </a:rPr>
              <a:t>1DS22IS181)</a:t>
            </a:r>
            <a:endParaRPr sz="1400" i="0" u="none" strike="noStrike" cap="none" dirty="0">
              <a:solidFill>
                <a:schemeClr val="dk1"/>
              </a:solidFill>
              <a:latin typeface="Montserrat Medium"/>
              <a:ea typeface="Montserrat Medium"/>
              <a:cs typeface="Montserrat Medium"/>
              <a:sym typeface="Montserrat Medium"/>
            </a:endParaRPr>
          </a:p>
        </p:txBody>
      </p:sp>
      <p:sp>
        <p:nvSpPr>
          <p:cNvPr id="96" name="Google Shape;96;p1"/>
          <p:cNvSpPr txBox="1"/>
          <p:nvPr/>
        </p:nvSpPr>
        <p:spPr>
          <a:xfrm>
            <a:off x="5729200" y="3410337"/>
            <a:ext cx="2936111" cy="7540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1" i="0" u="none" strike="noStrike" cap="none" dirty="0">
                <a:solidFill>
                  <a:schemeClr val="dk1"/>
                </a:solidFill>
                <a:latin typeface="Montserrat"/>
                <a:ea typeface="Montserrat"/>
                <a:cs typeface="Montserrat"/>
                <a:sym typeface="Montserrat"/>
              </a:rPr>
              <a:t>Under the Guidance </a:t>
            </a:r>
            <a:r>
              <a:rPr lang="en-US" sz="1500" b="1" dirty="0">
                <a:solidFill>
                  <a:schemeClr val="dk1"/>
                </a:solidFill>
                <a:latin typeface="Montserrat"/>
                <a:ea typeface="Montserrat"/>
                <a:cs typeface="Montserrat"/>
                <a:sym typeface="Montserrat"/>
              </a:rPr>
              <a:t>o</a:t>
            </a:r>
            <a:r>
              <a:rPr lang="en-US" sz="1500" b="1" i="0" u="none" strike="noStrike" cap="none" dirty="0">
                <a:solidFill>
                  <a:schemeClr val="dk1"/>
                </a:solidFill>
                <a:latin typeface="Montserrat"/>
                <a:ea typeface="Montserrat"/>
                <a:cs typeface="Montserrat"/>
                <a:sym typeface="Montserrat"/>
              </a:rPr>
              <a:t>f </a:t>
            </a:r>
            <a:endParaRPr sz="15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i="0" u="none" strike="noStrike" cap="none" dirty="0">
                <a:solidFill>
                  <a:schemeClr val="dk1"/>
                </a:solidFill>
                <a:latin typeface="Montserrat Medium"/>
                <a:ea typeface="Montserrat Medium"/>
                <a:cs typeface="Montserrat Medium"/>
                <a:sym typeface="Montserrat Medium"/>
              </a:rPr>
              <a:t>D</a:t>
            </a:r>
            <a:r>
              <a:rPr lang="en-US" dirty="0">
                <a:solidFill>
                  <a:schemeClr val="dk1"/>
                </a:solidFill>
                <a:latin typeface="Montserrat Medium"/>
                <a:ea typeface="Montserrat Medium"/>
                <a:cs typeface="Montserrat Medium"/>
                <a:sym typeface="Montserrat Medium"/>
              </a:rPr>
              <a:t>R</a:t>
            </a:r>
            <a:r>
              <a:rPr lang="en-US" i="0" u="none" strike="noStrike" cap="none" dirty="0">
                <a:solidFill>
                  <a:schemeClr val="dk1"/>
                </a:solidFill>
                <a:latin typeface="Montserrat Medium"/>
                <a:ea typeface="Montserrat Medium"/>
                <a:cs typeface="Montserrat Medium"/>
                <a:sym typeface="Montserrat Medium"/>
              </a:rPr>
              <a:t>. </a:t>
            </a:r>
            <a:r>
              <a:rPr lang="en-US" i="0" u="none" strike="noStrike" cap="none" dirty="0" err="1">
                <a:solidFill>
                  <a:schemeClr val="dk1"/>
                </a:solidFill>
                <a:latin typeface="Montserrat Medium"/>
                <a:ea typeface="Montserrat Medium"/>
                <a:cs typeface="Montserrat Medium"/>
                <a:sym typeface="Montserrat Medium"/>
              </a:rPr>
              <a:t>Varaprasad</a:t>
            </a:r>
            <a:r>
              <a:rPr lang="en-US" i="0" u="none" strike="noStrike" cap="none" dirty="0">
                <a:solidFill>
                  <a:schemeClr val="dk1"/>
                </a:solidFill>
                <a:latin typeface="Montserrat Medium"/>
                <a:ea typeface="Montserrat Medium"/>
                <a:cs typeface="Montserrat Medium"/>
                <a:sym typeface="Montserrat Medium"/>
              </a:rPr>
              <a:t> B K S V L</a:t>
            </a:r>
            <a:endParaRPr i="0" u="none" strike="noStrike" cap="none"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dirty="0">
                <a:solidFill>
                  <a:schemeClr val="dk1"/>
                </a:solidFill>
                <a:latin typeface="Montserrat Medium"/>
                <a:ea typeface="Montserrat Medium"/>
                <a:cs typeface="Montserrat Medium"/>
                <a:sym typeface="Montserrat Medium"/>
              </a:rPr>
              <a:t>(Prof, Dept. ISE, DCSE)</a:t>
            </a:r>
            <a:endParaRPr dirty="0">
              <a:solidFill>
                <a:schemeClr val="dk1"/>
              </a:solidFill>
              <a:latin typeface="Montserrat Medium"/>
              <a:ea typeface="Montserrat Medium"/>
              <a:cs typeface="Montserrat Medium"/>
              <a:sym typeface="Montserrat Medium"/>
            </a:endParaRPr>
          </a:p>
        </p:txBody>
      </p:sp>
      <p:pic>
        <p:nvPicPr>
          <p:cNvPr id="97" name="Google Shape;97;p1"/>
          <p:cNvPicPr preferRelativeResize="0"/>
          <p:nvPr/>
        </p:nvPicPr>
        <p:blipFill>
          <a:blip r:embed="rId3">
            <a:alphaModFix/>
          </a:blip>
          <a:stretch>
            <a:fillRect/>
          </a:stretch>
        </p:blipFill>
        <p:spPr>
          <a:xfrm>
            <a:off x="465100" y="378475"/>
            <a:ext cx="1331475" cy="1331475"/>
          </a:xfrm>
          <a:prstGeom prst="rect">
            <a:avLst/>
          </a:prstGeom>
          <a:noFill/>
          <a:ln>
            <a:noFill/>
          </a:ln>
        </p:spPr>
      </p:pic>
      <p:sp>
        <p:nvSpPr>
          <p:cNvPr id="98" name="Google Shape;98;p1"/>
          <p:cNvSpPr txBox="1"/>
          <p:nvPr/>
        </p:nvSpPr>
        <p:spPr>
          <a:xfrm>
            <a:off x="2083850" y="378474"/>
            <a:ext cx="6579900" cy="1084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dirty="0">
                <a:latin typeface="Montserrat"/>
                <a:ea typeface="Montserrat"/>
                <a:cs typeface="Montserrat"/>
                <a:sym typeface="Montserrat"/>
              </a:rPr>
              <a:t>DAYANANDA SAGAR COLLEGE OF ENGINEERING</a:t>
            </a:r>
            <a:endParaRPr sz="1900" b="1" dirty="0">
              <a:latin typeface="Montserrat"/>
              <a:ea typeface="Montserrat"/>
              <a:cs typeface="Montserrat"/>
              <a:sym typeface="Montserrat"/>
            </a:endParaRPr>
          </a:p>
          <a:p>
            <a:pPr marL="0" lvl="0" indent="0" algn="l" rtl="0">
              <a:spcBef>
                <a:spcPts val="0"/>
              </a:spcBef>
              <a:spcAft>
                <a:spcPts val="0"/>
              </a:spcAft>
              <a:buNone/>
            </a:pPr>
            <a:r>
              <a:rPr lang="en-US" dirty="0" err="1">
                <a:latin typeface="Montserrat Medium"/>
                <a:ea typeface="Montserrat Medium"/>
                <a:cs typeface="Montserrat Medium"/>
                <a:sym typeface="Montserrat Medium"/>
              </a:rPr>
              <a:t>Malleshwara</a:t>
            </a:r>
            <a:r>
              <a:rPr lang="en-US" dirty="0">
                <a:latin typeface="Montserrat Medium"/>
                <a:ea typeface="Montserrat Medium"/>
                <a:cs typeface="Montserrat Medium"/>
                <a:sym typeface="Montserrat Medium"/>
              </a:rPr>
              <a:t> Hills, </a:t>
            </a:r>
            <a:r>
              <a:rPr lang="en-US" dirty="0" err="1">
                <a:latin typeface="Montserrat Medium"/>
                <a:ea typeface="Montserrat Medium"/>
                <a:cs typeface="Montserrat Medium"/>
                <a:sym typeface="Montserrat Medium"/>
              </a:rPr>
              <a:t>Kumarswamy</a:t>
            </a:r>
            <a:r>
              <a:rPr lang="en-US" dirty="0">
                <a:latin typeface="Montserrat Medium"/>
                <a:ea typeface="Montserrat Medium"/>
                <a:cs typeface="Montserrat Medium"/>
                <a:sym typeface="Montserrat Medium"/>
              </a:rPr>
              <a:t> Layout, Bangalore - 560111</a:t>
            </a:r>
            <a:endParaRPr dirty="0">
              <a:latin typeface="Montserrat Medium"/>
              <a:ea typeface="Montserrat Medium"/>
              <a:cs typeface="Montserrat Medium"/>
              <a:sym typeface="Montserrat Medium"/>
            </a:endParaRPr>
          </a:p>
          <a:p>
            <a:pPr marL="0" lvl="0" indent="0" algn="l" rtl="0">
              <a:spcBef>
                <a:spcPts val="0"/>
              </a:spcBef>
              <a:spcAft>
                <a:spcPts val="0"/>
              </a:spcAft>
              <a:buNone/>
            </a:pPr>
            <a:r>
              <a:rPr lang="en-US" sz="1700" b="1" dirty="0">
                <a:latin typeface="Montserrat"/>
                <a:ea typeface="Montserrat"/>
                <a:cs typeface="Montserrat"/>
                <a:sym typeface="Montserrat"/>
              </a:rPr>
              <a:t>Department of Information Science and Engineering</a:t>
            </a:r>
            <a:endParaRPr sz="1700" b="1" dirty="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Google Shape;193;p23"/>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10</a:t>
            </a:fld>
            <a:endParaRPr/>
          </a:p>
        </p:txBody>
      </p:sp>
      <p:sp>
        <p:nvSpPr>
          <p:cNvPr id="195" name="Google Shape;195;p23"/>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
        <p:nvSpPr>
          <p:cNvPr id="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CONCLUSION </a:t>
            </a:r>
            <a:endParaRPr sz="2400" b="1" dirty="0">
              <a:latin typeface="Montserrat" panose="020B0604020202020204" charset="0"/>
            </a:endParaRPr>
          </a:p>
        </p:txBody>
      </p:sp>
      <p:sp>
        <p:nvSpPr>
          <p:cNvPr id="3" name="Rectangle 2"/>
          <p:cNvSpPr/>
          <p:nvPr/>
        </p:nvSpPr>
        <p:spPr>
          <a:xfrm>
            <a:off x="663151" y="1474764"/>
            <a:ext cx="7931997" cy="2693045"/>
          </a:xfrm>
          <a:prstGeom prst="rect">
            <a:avLst/>
          </a:prstGeom>
        </p:spPr>
        <p:txBody>
          <a:bodyPr wrap="square">
            <a:spAutoFit/>
          </a:bodyPr>
          <a:lstStyle/>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proposed system sets the green signal time adaptively according to the traffic density at the signal and ensures that the direction with more traffic is allotted a green signal for a longer duration of time as compared to the direction with lesser traffic. This will lower the unwanted delays, and delays, and reduce congestion and waiting time which in turn will reduce the fuel consumption and pollution</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a:t>
            </a:r>
            <a:endParaRPr lang="en-US" sz="1200" dirty="0">
              <a:latin typeface="Times New Roman" panose="02020603050405020304" pitchFamily="18" charset="0"/>
              <a:ea typeface="Open Sans" pitchFamily="2" charset="0"/>
              <a:cs typeface="Times New Roman" panose="02020603050405020304" pitchFamily="18" charset="0"/>
            </a:endParaRPr>
          </a:p>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new system is expected to shows much improvement over the current system in terms of the number of vehicles crossing the intersection, which is a significant improvement. This system can thus be integrated with the CCTV cameras in major cities in order to facilitate better management of traffic</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a:t>
            </a:r>
            <a:endParaRPr lang="en-US" sz="1200" dirty="0">
              <a:latin typeface="Times New Roman" panose="02020603050405020304" pitchFamily="18" charset="0"/>
              <a:ea typeface="Open Sans" pitchFamily="2" charset="0"/>
              <a:cs typeface="Times New Roman" panose="02020603050405020304" pitchFamily="18" charset="0"/>
            </a:endParaRPr>
          </a:p>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solutions explored in the project span a wide spectrum, from short-term interventions like optimizing traffic signals timings to long-term strategies like promoting sustainable transportation modes and urban planning revisions</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a:t>
            </a:r>
            <a:endParaRPr lang="en-US" sz="1200" dirty="0">
              <a:latin typeface="Times New Roman" panose="02020603050405020304" pitchFamily="18" charset="0"/>
              <a:ea typeface="Open Sans" pitchFamily="2" charset="0"/>
              <a:cs typeface="Times New Roman" panose="02020603050405020304" pitchFamily="18" charset="0"/>
            </a:endParaRPr>
          </a:p>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project has significant impacts on traffic congestion, ranging from increased travel times and decreased productivity to heightened pollution levels and compromised public safety.</a:t>
            </a:r>
            <a:endParaRPr lang="en-US" sz="1200" dirty="0">
              <a:effectLst/>
              <a:latin typeface="Times New Roman" panose="02020603050405020304" pitchFamily="18" charset="0"/>
              <a:ea typeface="Open Sans" pitchFamily="2" charset="0"/>
              <a:cs typeface="Times New Roman" panose="02020603050405020304" pitchFamily="18" charset="0"/>
            </a:endParaRPr>
          </a:p>
        </p:txBody>
      </p:sp>
    </p:spTree>
    <p:extLst>
      <p:ext uri="{BB962C8B-B14F-4D97-AF65-F5344CB8AC3E}">
        <p14:creationId xmlns:p14="http://schemas.microsoft.com/office/powerpoint/2010/main" val="3537971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Google Shape;193;p23"/>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11</a:t>
            </a:fld>
            <a:endParaRPr/>
          </a:p>
        </p:txBody>
      </p:sp>
      <p:sp>
        <p:nvSpPr>
          <p:cNvPr id="195" name="Google Shape;195;p23"/>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
        <p:nvSpPr>
          <p:cNvPr id="2" name="Rectangle 1"/>
          <p:cNvSpPr/>
          <p:nvPr/>
        </p:nvSpPr>
        <p:spPr>
          <a:xfrm>
            <a:off x="534670" y="1564660"/>
            <a:ext cx="8188960" cy="2492990"/>
          </a:xfrm>
          <a:prstGeom prst="rect">
            <a:avLst/>
          </a:prstGeom>
        </p:spPr>
        <p:txBody>
          <a:bodyPr wrap="square">
            <a:spAutoFit/>
          </a:bodyPr>
          <a:lstStyle/>
          <a:p>
            <a:pPr marL="342900" lvl="0" indent="-342900" algn="just">
              <a:spcBef>
                <a:spcPts val="1000"/>
              </a:spcBef>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Testing on Raspberry Pi: Extending the practical application of the traffic management system, it is essential to test and optimize its performance on hardware like Raspberry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Pi.</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Improved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Nighttime Accuracy with Thermal/IR Cameras: Enhancing the system's performance during nighttime or low-visibility conditions is critical. Integrating thermal or infrared (IR) cameras can provide better recognition of vehicles and pedestrians in the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dark.</a:t>
            </a:r>
            <a:endParaRPr lang="en-US" sz="1200" dirty="0" smtClean="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Data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Encryption for Network Security: As data communication is integral to the system's functionality, implementing strong data encryption protocols is vital. Ensure that all data transmitted over the network is encrypted </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Port Scanning for Network Discovery: To enhance the system's network capabilities, consider implementing port scanning functionality. This feature allows the system to actively discover and identify available ports on the network</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Expansion to Multiple Junctions: Scaling the system's deployment to cover additional junctions and intersections is a logical step for urban traffic management. Expanding the system's coverage to multiple junctions (5, 6, or more</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smtClean="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Mutual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Execution: To enhance the system's robustness and reliability, consider implementing mutual execution with a tool like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Siphomore</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This would ensure that there is no conflict during writing files on network.</a:t>
            </a:r>
            <a:endParaRPr lang="en-US" sz="1200" dirty="0">
              <a:effectLst/>
              <a:latin typeface="Times New Roman" panose="02020603050405020304" pitchFamily="18" charset="0"/>
              <a:ea typeface="Open Sans" pitchFamily="2" charset="0"/>
              <a:cs typeface="Times New Roman" panose="02020603050405020304" pitchFamily="18" charset="0"/>
            </a:endParaRPr>
          </a:p>
        </p:txBody>
      </p:sp>
      <p:sp>
        <p:nvSpPr>
          <p:cNvPr id="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FUTURE ENHANCEMENTS</a:t>
            </a:r>
            <a:endParaRPr sz="2400" b="1" dirty="0">
              <a:latin typeface="Montserrat" panose="020B0604020202020204" charset="0"/>
            </a:endParaRPr>
          </a:p>
        </p:txBody>
      </p:sp>
    </p:spTree>
    <p:extLst>
      <p:ext uri="{BB962C8B-B14F-4D97-AF65-F5344CB8AC3E}">
        <p14:creationId xmlns:p14="http://schemas.microsoft.com/office/powerpoint/2010/main" val="2765641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LEARNING OUTCOMES</a:t>
            </a:r>
            <a:endParaRPr sz="2400" b="1" dirty="0">
              <a:latin typeface="Montserrat" panose="020B0604020202020204" charset="0"/>
            </a:endParaRPr>
          </a:p>
        </p:txBody>
      </p:sp>
      <p:sp>
        <p:nvSpPr>
          <p:cNvPr id="2" name="Rectangle 1"/>
          <p:cNvSpPr/>
          <p:nvPr/>
        </p:nvSpPr>
        <p:spPr>
          <a:xfrm>
            <a:off x="856827" y="1267725"/>
            <a:ext cx="6756823" cy="2708434"/>
          </a:xfrm>
          <a:prstGeom prst="rect">
            <a:avLst/>
          </a:prstGeom>
        </p:spPr>
        <p:txBody>
          <a:bodyPr wrap="square">
            <a:spAutoFit/>
          </a:bodyPr>
          <a:lstStyle/>
          <a:p>
            <a:pPr marR="361950" algn="just">
              <a:spcBef>
                <a:spcPts val="1000"/>
              </a:spcBef>
            </a:pPr>
            <a:r>
              <a:rPr lang="en-US" sz="1200" dirty="0">
                <a:latin typeface="Times New Roman" panose="02020603050405020304" pitchFamily="18" charset="0"/>
                <a:ea typeface="Times" panose="02020603050405020304" pitchFamily="18" charset="0"/>
              </a:rPr>
              <a:t> </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Environmental </a:t>
            </a:r>
            <a:r>
              <a:rPr lang="en-US" sz="1200" dirty="0" smtClean="0">
                <a:latin typeface="Times New Roman" panose="02020603050405020304" pitchFamily="18" charset="0"/>
                <a:ea typeface="Times" panose="02020603050405020304" pitchFamily="18" charset="0"/>
                <a:cs typeface="Arial" panose="020B0604020202020204" pitchFamily="34" charset="0"/>
              </a:rPr>
              <a:t>Awareness</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Evaluation and </a:t>
            </a:r>
            <a:r>
              <a:rPr lang="en-US" sz="1200" dirty="0" smtClean="0">
                <a:latin typeface="Times New Roman" panose="02020603050405020304" pitchFamily="18" charset="0"/>
                <a:ea typeface="Times" panose="02020603050405020304" pitchFamily="18" charset="0"/>
                <a:cs typeface="Arial" panose="020B0604020202020204" pitchFamily="34" charset="0"/>
              </a:rPr>
              <a:t>Analysis</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Traffic Management </a:t>
            </a:r>
            <a:r>
              <a:rPr lang="en-US" sz="1200" dirty="0" smtClean="0">
                <a:latin typeface="Times New Roman" panose="02020603050405020304" pitchFamily="18" charset="0"/>
                <a:ea typeface="Times" panose="02020603050405020304" pitchFamily="18" charset="0"/>
                <a:cs typeface="Arial" panose="020B0604020202020204" pitchFamily="34" charset="0"/>
              </a:rPr>
              <a:t>Future Relevance</a:t>
            </a:r>
          </a:p>
          <a:p>
            <a:pPr marL="342900" marR="361950" lvl="0" indent="-342900" algn="just" fontAlgn="base">
              <a:spcBef>
                <a:spcPts val="1000"/>
              </a:spcBef>
              <a:buSzPts val="1400"/>
              <a:buFont typeface="Arial" panose="020B0604020202020204" pitchFamily="34" charset="0"/>
              <a:buChar char="•"/>
            </a:pPr>
            <a:r>
              <a:rPr lang="en-US" sz="1200" dirty="0" smtClean="0">
                <a:latin typeface="Times New Roman" panose="02020603050405020304" pitchFamily="18" charset="0"/>
                <a:ea typeface="Arial" panose="020B0604020202020204" pitchFamily="34" charset="0"/>
                <a:cs typeface="Arial" panose="020B0604020202020204" pitchFamily="34" charset="0"/>
              </a:rPr>
              <a:t>Using </a:t>
            </a:r>
            <a:r>
              <a:rPr lang="en-US" sz="1200" dirty="0">
                <a:latin typeface="Times New Roman" panose="02020603050405020304" pitchFamily="18" charset="0"/>
                <a:ea typeface="Arial" panose="020B0604020202020204" pitchFamily="34" charset="0"/>
                <a:cs typeface="Arial" panose="020B0604020202020204" pitchFamily="34" charset="0"/>
              </a:rPr>
              <a:t>AI Tools </a:t>
            </a:r>
            <a:r>
              <a:rPr lang="en-US" sz="1200" dirty="0" smtClean="0">
                <a:latin typeface="Times New Roman" panose="02020603050405020304" pitchFamily="18" charset="0"/>
                <a:ea typeface="Arial" panose="020B0604020202020204" pitchFamily="34" charset="0"/>
                <a:cs typeface="Arial" panose="020B0604020202020204" pitchFamily="34" charset="0"/>
              </a:rPr>
              <a:t>Efficiently</a:t>
            </a: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P</a:t>
            </a:r>
            <a:r>
              <a:rPr lang="en-US" sz="1200" dirty="0" smtClean="0">
                <a:latin typeface="Times New Roman" panose="02020603050405020304" pitchFamily="18" charset="0"/>
                <a:ea typeface="Times" panose="02020603050405020304" pitchFamily="18" charset="0"/>
                <a:cs typeface="Arial" panose="020B0604020202020204" pitchFamily="34" charset="0"/>
              </a:rPr>
              <a:t>articipation </a:t>
            </a:r>
            <a:r>
              <a:rPr lang="en-US" sz="1200" dirty="0">
                <a:latin typeface="Times New Roman" panose="02020603050405020304" pitchFamily="18" charset="0"/>
                <a:ea typeface="Times" panose="02020603050405020304" pitchFamily="18" charset="0"/>
                <a:cs typeface="Arial" panose="020B0604020202020204" pitchFamily="34" charset="0"/>
              </a:rPr>
              <a:t>in this project provides a well-rounded learning experience that encompasses technical skills, problem-solving abilities, teamwork, and a broader understanding of urban transportation challenges and solutions</a:t>
            </a:r>
            <a:r>
              <a:rPr lang="en-US" sz="1200" dirty="0" smtClean="0">
                <a:latin typeface="Times New Roman" panose="02020603050405020304" pitchFamily="18" charset="0"/>
                <a:ea typeface="Times" panose="02020603050405020304" pitchFamily="18" charset="0"/>
                <a:cs typeface="Arial" panose="020B0604020202020204" pitchFamily="34" charset="0"/>
              </a:rPr>
              <a:t>.</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Engaging in a project focused on solutions for traffic congestion using traffic lights can result in several valuable learning outcomes.</a:t>
            </a:r>
            <a:endParaRPr lang="en-US" sz="12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79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3;p1"/>
          <p:cNvSpPr txBox="1"/>
          <p:nvPr/>
        </p:nvSpPr>
        <p:spPr>
          <a:xfrm>
            <a:off x="1759912" y="270447"/>
            <a:ext cx="5515800"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500" b="1" i="0" u="none" strike="noStrike" cap="none" dirty="0" smtClean="0">
                <a:solidFill>
                  <a:schemeClr val="dk1"/>
                </a:solidFill>
                <a:latin typeface="Montserrat"/>
                <a:ea typeface="Montserrat"/>
                <a:cs typeface="Montserrat"/>
                <a:sym typeface="Montserrat"/>
              </a:rPr>
              <a:t>References</a:t>
            </a:r>
          </a:p>
        </p:txBody>
      </p:sp>
      <p:sp>
        <p:nvSpPr>
          <p:cNvPr id="4" name="Rectangle 3"/>
          <p:cNvSpPr/>
          <p:nvPr/>
        </p:nvSpPr>
        <p:spPr>
          <a:xfrm>
            <a:off x="132079" y="1232463"/>
            <a:ext cx="8771466" cy="3226524"/>
          </a:xfrm>
          <a:prstGeom prst="rect">
            <a:avLst/>
          </a:prstGeom>
        </p:spPr>
        <p:txBody>
          <a:bodyPr wrap="square">
            <a:spAutoFit/>
          </a:bodyPr>
          <a:lstStyle/>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[1</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 </a:t>
            </a:r>
            <a:r>
              <a:rPr lang="en-US" sz="1200" dirty="0">
                <a:latin typeface="Times New Roman" panose="02020603050405020304" pitchFamily="18" charset="0"/>
                <a:ea typeface="Times" panose="02020603050405020304" pitchFamily="18" charset="0"/>
                <a:cs typeface="Times New Roman" panose="02020603050405020304" pitchFamily="18" charset="0"/>
              </a:rPr>
              <a:t>L. </a:t>
            </a:r>
            <a:r>
              <a:rPr lang="en-US" sz="1200" dirty="0" err="1">
                <a:latin typeface="Times New Roman" panose="02020603050405020304" pitchFamily="18" charset="0"/>
                <a:ea typeface="Times" panose="02020603050405020304" pitchFamily="18" charset="0"/>
                <a:cs typeface="Times New Roman" panose="02020603050405020304" pitchFamily="18" charset="0"/>
              </a:rPr>
              <a:t>Rajendran</a:t>
            </a:r>
            <a:r>
              <a:rPr lang="en-US" sz="1200" dirty="0">
                <a:latin typeface="Times New Roman" panose="02020603050405020304" pitchFamily="18" charset="0"/>
                <a:ea typeface="Times" panose="02020603050405020304" pitchFamily="18" charset="0"/>
                <a:cs typeface="Times New Roman" panose="02020603050405020304" pitchFamily="18" charset="0"/>
              </a:rPr>
              <a:t> , "Real-Time Adaptive Traffic Control System For Smart Cities," International Conference on Computer Communication and Informatics (ICCCI) (IEEE), pp. 1-6, </a:t>
            </a:r>
            <a:r>
              <a:rPr lang="en-US" sz="1200" dirty="0" err="1" smtClean="0">
                <a:latin typeface="Times New Roman" panose="02020603050405020304" pitchFamily="18" charset="0"/>
                <a:ea typeface="Times" panose="02020603050405020304" pitchFamily="18" charset="0"/>
                <a:cs typeface="Times New Roman" panose="02020603050405020304" pitchFamily="18" charset="0"/>
              </a:rPr>
              <a:t>doi</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 10.1109/ICCCI50826.2021.9402597</a:t>
            </a:r>
            <a:r>
              <a:rPr lang="en-US" sz="1200" dirty="0">
                <a:latin typeface="Times New Roman" panose="02020603050405020304" pitchFamily="18" charset="0"/>
                <a:ea typeface="Times" panose="02020603050405020304" pitchFamily="18" charset="0"/>
                <a:cs typeface="Times New Roman" panose="02020603050405020304" pitchFamily="18" charset="0"/>
              </a:rPr>
              <a:t>, March 2021</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a:t>
            </a:r>
            <a:endParaRPr lang="en-US" sz="1200" dirty="0">
              <a:latin typeface="Times New Roman" panose="02020603050405020304" pitchFamily="18" charset="0"/>
              <a:ea typeface="Open Sans"/>
              <a:cs typeface="Times New Roman" panose="02020603050405020304" pitchFamily="18" charset="0"/>
            </a:endParaRPr>
          </a:p>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[2] Sharon, G. Alleviating Road Traffic Congestion with Artificial Intelligence. In IJCAI (pp. 4965-4969), June 2021</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a:t>
            </a:r>
          </a:p>
          <a:p>
            <a:pPr marL="914400" marR="247650" indent="-457200" algn="just">
              <a:lnSpc>
                <a:spcPct val="150000"/>
              </a:lnSpc>
              <a:spcBef>
                <a:spcPts val="1000"/>
              </a:spcBef>
            </a:pPr>
            <a:r>
              <a:rPr lang="en-US" sz="1200" dirty="0" smtClean="0">
                <a:latin typeface="Times New Roman" panose="02020603050405020304" pitchFamily="18" charset="0"/>
                <a:ea typeface="Open Sans"/>
                <a:cs typeface="Times New Roman" panose="02020603050405020304" pitchFamily="18" charset="0"/>
              </a:rPr>
              <a:t>[3] Jiang</a:t>
            </a:r>
            <a:r>
              <a:rPr lang="en-US" sz="1200" dirty="0">
                <a:latin typeface="Times New Roman" panose="02020603050405020304" pitchFamily="18" charset="0"/>
                <a:ea typeface="Open Sans"/>
                <a:cs typeface="Times New Roman" panose="02020603050405020304" pitchFamily="18" charset="0"/>
              </a:rPr>
              <a:t>, </a:t>
            </a:r>
            <a:r>
              <a:rPr lang="en-US" sz="1200" dirty="0" err="1">
                <a:latin typeface="Times New Roman" panose="02020603050405020304" pitchFamily="18" charset="0"/>
                <a:ea typeface="Open Sans"/>
                <a:cs typeface="Times New Roman" panose="02020603050405020304" pitchFamily="18" charset="0"/>
              </a:rPr>
              <a:t>Peiyuan</a:t>
            </a:r>
            <a:r>
              <a:rPr lang="en-US" sz="1200" dirty="0">
                <a:latin typeface="Times New Roman" panose="02020603050405020304" pitchFamily="18" charset="0"/>
                <a:ea typeface="Open Sans"/>
                <a:cs typeface="Times New Roman" panose="02020603050405020304" pitchFamily="18" charset="0"/>
              </a:rPr>
              <a:t>, et al. "A Review of Yolo algorithm developments." </a:t>
            </a:r>
            <a:r>
              <a:rPr lang="en-US" sz="1200" dirty="0" err="1">
                <a:latin typeface="Times New Roman" panose="02020603050405020304" pitchFamily="18" charset="0"/>
                <a:ea typeface="Open Sans"/>
                <a:cs typeface="Times New Roman" panose="02020603050405020304" pitchFamily="18" charset="0"/>
              </a:rPr>
              <a:t>Procedia</a:t>
            </a:r>
            <a:r>
              <a:rPr lang="en-US" sz="1200" dirty="0">
                <a:latin typeface="Times New Roman" panose="02020603050405020304" pitchFamily="18" charset="0"/>
                <a:ea typeface="Open Sans"/>
                <a:cs typeface="Times New Roman" panose="02020603050405020304" pitchFamily="18" charset="0"/>
              </a:rPr>
              <a:t> Computer Science 199 (2022): 1066-1073</a:t>
            </a:r>
            <a:r>
              <a:rPr lang="en-US" sz="1200" dirty="0" smtClean="0">
                <a:latin typeface="Times New Roman" panose="02020603050405020304" pitchFamily="18" charset="0"/>
                <a:ea typeface="Open Sans"/>
                <a:cs typeface="Times New Roman" panose="02020603050405020304" pitchFamily="18" charset="0"/>
              </a:rPr>
              <a:t>.</a:t>
            </a:r>
            <a:endParaRPr lang="en-US" sz="1200" dirty="0">
              <a:latin typeface="Times New Roman" panose="02020603050405020304" pitchFamily="18" charset="0"/>
              <a:ea typeface="Open Sans"/>
              <a:cs typeface="Times New Roman" panose="02020603050405020304" pitchFamily="18" charset="0"/>
            </a:endParaRPr>
          </a:p>
          <a:p>
            <a:pPr marL="914400" marR="247650" indent="-457200" algn="just">
              <a:lnSpc>
                <a:spcPct val="150000"/>
              </a:lnSpc>
              <a:spcBef>
                <a:spcPts val="1000"/>
              </a:spcBef>
            </a:pPr>
            <a:r>
              <a:rPr lang="en-US" sz="1200" dirty="0" smtClean="0">
                <a:latin typeface="Times New Roman" panose="02020603050405020304" pitchFamily="18" charset="0"/>
                <a:ea typeface="Open Sans"/>
                <a:cs typeface="Times New Roman" panose="02020603050405020304" pitchFamily="18" charset="0"/>
              </a:rPr>
              <a:t>[4] Kong</a:t>
            </a:r>
            <a:r>
              <a:rPr lang="en-US" sz="1200" dirty="0">
                <a:latin typeface="Times New Roman" panose="02020603050405020304" pitchFamily="18" charset="0"/>
                <a:ea typeface="Open Sans"/>
                <a:cs typeface="Times New Roman" panose="02020603050405020304" pitchFamily="18" charset="0"/>
              </a:rPr>
              <a:t>, </a:t>
            </a:r>
            <a:r>
              <a:rPr lang="en-US" sz="1200" dirty="0" err="1">
                <a:latin typeface="Times New Roman" panose="02020603050405020304" pitchFamily="18" charset="0"/>
                <a:ea typeface="Open Sans"/>
                <a:cs typeface="Times New Roman" panose="02020603050405020304" pitchFamily="18" charset="0"/>
              </a:rPr>
              <a:t>Xiangjie</a:t>
            </a:r>
            <a:r>
              <a:rPr lang="en-US" sz="1200" dirty="0">
                <a:latin typeface="Times New Roman" panose="02020603050405020304" pitchFamily="18" charset="0"/>
                <a:ea typeface="Open Sans"/>
                <a:cs typeface="Times New Roman" panose="02020603050405020304" pitchFamily="18" charset="0"/>
              </a:rPr>
              <a:t>, et al. "Urban traffic congestion estimation and prediction based on floating car trajectory data." Future Generation Computer Systems 61 (2016): </a:t>
            </a:r>
            <a:r>
              <a:rPr lang="en-US" sz="1200" dirty="0" smtClean="0">
                <a:latin typeface="Times New Roman" panose="02020603050405020304" pitchFamily="18" charset="0"/>
                <a:ea typeface="Open Sans"/>
                <a:cs typeface="Times New Roman" panose="02020603050405020304" pitchFamily="18" charset="0"/>
              </a:rPr>
              <a:t>97-107</a:t>
            </a:r>
            <a:endParaRPr lang="en-US" sz="1200" dirty="0">
              <a:latin typeface="Times New Roman" panose="02020603050405020304" pitchFamily="18" charset="0"/>
              <a:ea typeface="Open Sans"/>
              <a:cs typeface="Times New Roman" panose="02020603050405020304" pitchFamily="18" charset="0"/>
            </a:endParaRPr>
          </a:p>
          <a:p>
            <a:pPr marL="914400" marR="247650" indent="-457200" algn="just">
              <a:lnSpc>
                <a:spcPct val="150000"/>
              </a:lnSpc>
              <a:spcBef>
                <a:spcPts val="1000"/>
              </a:spcBef>
            </a:pPr>
            <a:r>
              <a:rPr lang="en-US" sz="1200" dirty="0" smtClean="0">
                <a:latin typeface="Times New Roman" panose="02020603050405020304" pitchFamily="18" charset="0"/>
                <a:ea typeface="Times" panose="02020603050405020304" pitchFamily="18" charset="0"/>
                <a:cs typeface="Times New Roman" panose="02020603050405020304" pitchFamily="18" charset="0"/>
              </a:rPr>
              <a:t>[5] </a:t>
            </a:r>
            <a:r>
              <a:rPr lang="en-US" sz="1200" dirty="0" err="1">
                <a:latin typeface="Times New Roman" panose="02020603050405020304" pitchFamily="18" charset="0"/>
                <a:ea typeface="Times" panose="02020603050405020304" pitchFamily="18" charset="0"/>
                <a:cs typeface="Times New Roman" panose="02020603050405020304" pitchFamily="18" charset="0"/>
              </a:rPr>
              <a:t>Arnott</a:t>
            </a:r>
            <a:r>
              <a:rPr lang="en-US" sz="1200" dirty="0">
                <a:latin typeface="Times New Roman" panose="02020603050405020304" pitchFamily="18" charset="0"/>
                <a:ea typeface="Times" panose="02020603050405020304" pitchFamily="18" charset="0"/>
                <a:cs typeface="Times New Roman" panose="02020603050405020304" pitchFamily="18" charset="0"/>
              </a:rPr>
              <a:t>, R., &amp; Small, K. The economics of traffic congestion. American Scientist, 82(5), 446-455. </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1994.</a:t>
            </a:r>
            <a:endParaRPr lang="en-US" sz="1200" dirty="0">
              <a:latin typeface="Times New Roman" panose="02020603050405020304" pitchFamily="18" charset="0"/>
              <a:ea typeface="Times" panose="02020603050405020304" pitchFamily="18" charset="0"/>
              <a:cs typeface="Times New Roman" panose="02020603050405020304" pitchFamily="18" charset="0"/>
            </a:endParaRPr>
          </a:p>
          <a:p>
            <a:pPr marL="914400" marR="247650" indent="-457200" algn="just">
              <a:lnSpc>
                <a:spcPct val="150000"/>
              </a:lnSpc>
              <a:spcBef>
                <a:spcPts val="1000"/>
              </a:spcBef>
            </a:pPr>
            <a:r>
              <a:rPr lang="en-US" sz="1200" dirty="0" smtClean="0">
                <a:latin typeface="Times New Roman" panose="02020603050405020304" pitchFamily="18" charset="0"/>
                <a:ea typeface="Times" panose="02020603050405020304" pitchFamily="18" charset="0"/>
                <a:cs typeface="Times New Roman" panose="02020603050405020304" pitchFamily="18" charset="0"/>
              </a:rPr>
              <a:t>[6] </a:t>
            </a:r>
            <a:r>
              <a:rPr lang="en-US" sz="1200" dirty="0" err="1">
                <a:latin typeface="Times New Roman" panose="02020603050405020304" pitchFamily="18" charset="0"/>
                <a:ea typeface="Times" panose="02020603050405020304" pitchFamily="18" charset="0"/>
                <a:cs typeface="Times New Roman" panose="02020603050405020304" pitchFamily="18" charset="0"/>
              </a:rPr>
              <a:t>Mihir</a:t>
            </a:r>
            <a:r>
              <a:rPr lang="en-US" sz="1200" dirty="0">
                <a:latin typeface="Times New Roman" panose="02020603050405020304" pitchFamily="18" charset="0"/>
                <a:ea typeface="Times" panose="02020603050405020304" pitchFamily="18" charset="0"/>
                <a:cs typeface="Times New Roman" panose="02020603050405020304" pitchFamily="18" charset="0"/>
              </a:rPr>
              <a:t> Gandhi. </a:t>
            </a:r>
            <a:r>
              <a:rPr lang="en-US" sz="1200" i="1" dirty="0">
                <a:latin typeface="Times New Roman" panose="02020603050405020304" pitchFamily="18" charset="0"/>
                <a:ea typeface="Times" panose="02020603050405020304" pitchFamily="18" charset="0"/>
                <a:cs typeface="Times New Roman" panose="02020603050405020304" pitchFamily="18" charset="0"/>
              </a:rPr>
              <a:t>Smart Control of Traffic Light System using Artificial Intelligence</a:t>
            </a:r>
            <a:r>
              <a:rPr lang="en-US" sz="1200" dirty="0">
                <a:latin typeface="Times New Roman" panose="02020603050405020304" pitchFamily="18" charset="0"/>
                <a:ea typeface="Times" panose="02020603050405020304" pitchFamily="18" charset="0"/>
                <a:cs typeface="Times New Roman" panose="02020603050405020304" pitchFamily="18" charset="0"/>
              </a:rPr>
              <a:t> [Video]. YouTube. https://youtu.be/OssY5pzOyo0. May 2020</a:t>
            </a:r>
            <a:endParaRPr lang="en-US" sz="1200" dirty="0">
              <a:effectLst/>
              <a:latin typeface="Times New Roman" panose="02020603050405020304" pitchFamily="18" charset="0"/>
              <a:ea typeface="Open Sans"/>
              <a:cs typeface="Times New Roman" panose="02020603050405020304" pitchFamily="18" charset="0"/>
            </a:endParaRPr>
          </a:p>
        </p:txBody>
      </p:sp>
    </p:spTree>
    <p:extLst>
      <p:ext uri="{BB962C8B-B14F-4D97-AF65-F5344CB8AC3E}">
        <p14:creationId xmlns:p14="http://schemas.microsoft.com/office/powerpoint/2010/main" val="3364439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836" y="2475178"/>
            <a:ext cx="7886700" cy="994172"/>
          </a:xfrm>
        </p:spPr>
        <p:txBody>
          <a:bodyPr>
            <a:noAutofit/>
          </a:bodyPr>
          <a:lstStyle/>
          <a:p>
            <a:pPr algn="ctr"/>
            <a:r>
              <a:rPr lang="en-IN" sz="8800" b="1" dirty="0" smtClean="0">
                <a:latin typeface="Montserrat" panose="020B0604020202020204" charset="0"/>
              </a:rPr>
              <a:t>Thank You</a:t>
            </a:r>
            <a:endParaRPr lang="en-US" sz="8800" b="1" dirty="0">
              <a:latin typeface="Montserrat" panose="020B0604020202020204" charset="0"/>
            </a:endParaRPr>
          </a:p>
        </p:txBody>
      </p:sp>
      <p:sp>
        <p:nvSpPr>
          <p:cNvPr id="4" name="Google Shape;98;p1"/>
          <p:cNvSpPr txBox="1"/>
          <p:nvPr/>
        </p:nvSpPr>
        <p:spPr>
          <a:xfrm>
            <a:off x="1243957" y="208678"/>
            <a:ext cx="6579900" cy="1084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tx1">
                    <a:lumMod val="65000"/>
                    <a:lumOff val="35000"/>
                  </a:schemeClr>
                </a:solidFill>
                <a:latin typeface="Montserrat"/>
                <a:ea typeface="Montserrat"/>
                <a:cs typeface="Montserrat"/>
                <a:sym typeface="Montserrat"/>
              </a:rPr>
              <a:t>DAYANANDA SAGAR COLLEGE OF ENGINEERING</a:t>
            </a:r>
            <a:endParaRPr sz="1200" b="1" dirty="0">
              <a:solidFill>
                <a:schemeClr val="tx1">
                  <a:lumMod val="65000"/>
                  <a:lumOff val="35000"/>
                </a:schemeClr>
              </a:solidFill>
              <a:latin typeface="Montserrat"/>
              <a:ea typeface="Montserrat"/>
              <a:cs typeface="Montserrat"/>
              <a:sym typeface="Montserrat"/>
            </a:endParaRPr>
          </a:p>
          <a:p>
            <a:pPr marL="0" lvl="0" indent="0" algn="l" rtl="0">
              <a:spcBef>
                <a:spcPts val="0"/>
              </a:spcBef>
              <a:spcAft>
                <a:spcPts val="0"/>
              </a:spcAft>
              <a:buNone/>
            </a:pPr>
            <a:r>
              <a:rPr lang="en-US" sz="1000" dirty="0" err="1">
                <a:solidFill>
                  <a:schemeClr val="tx1">
                    <a:lumMod val="65000"/>
                    <a:lumOff val="35000"/>
                  </a:schemeClr>
                </a:solidFill>
                <a:latin typeface="Montserrat Medium"/>
                <a:ea typeface="Montserrat Medium"/>
                <a:cs typeface="Montserrat Medium"/>
                <a:sym typeface="Montserrat Medium"/>
              </a:rPr>
              <a:t>Malleshwara</a:t>
            </a:r>
            <a:r>
              <a:rPr lang="en-US" sz="1000" dirty="0">
                <a:solidFill>
                  <a:schemeClr val="tx1">
                    <a:lumMod val="65000"/>
                    <a:lumOff val="35000"/>
                  </a:schemeClr>
                </a:solidFill>
                <a:latin typeface="Montserrat Medium"/>
                <a:ea typeface="Montserrat Medium"/>
                <a:cs typeface="Montserrat Medium"/>
                <a:sym typeface="Montserrat Medium"/>
              </a:rPr>
              <a:t> Hills, </a:t>
            </a:r>
            <a:r>
              <a:rPr lang="en-US" sz="1000" dirty="0" err="1">
                <a:solidFill>
                  <a:schemeClr val="tx1">
                    <a:lumMod val="65000"/>
                    <a:lumOff val="35000"/>
                  </a:schemeClr>
                </a:solidFill>
                <a:latin typeface="Montserrat Medium"/>
                <a:ea typeface="Montserrat Medium"/>
                <a:cs typeface="Montserrat Medium"/>
                <a:sym typeface="Montserrat Medium"/>
              </a:rPr>
              <a:t>Kumarswamy</a:t>
            </a:r>
            <a:r>
              <a:rPr lang="en-US" sz="1000" dirty="0">
                <a:solidFill>
                  <a:schemeClr val="tx1">
                    <a:lumMod val="65000"/>
                    <a:lumOff val="35000"/>
                  </a:schemeClr>
                </a:solidFill>
                <a:latin typeface="Montserrat Medium"/>
                <a:ea typeface="Montserrat Medium"/>
                <a:cs typeface="Montserrat Medium"/>
                <a:sym typeface="Montserrat Medium"/>
              </a:rPr>
              <a:t> Layout, Bangalore - 560111</a:t>
            </a:r>
            <a:endParaRPr sz="1000" dirty="0">
              <a:solidFill>
                <a:schemeClr val="tx1">
                  <a:lumMod val="65000"/>
                  <a:lumOff val="35000"/>
                </a:schemeClr>
              </a:solidFill>
              <a:latin typeface="Montserrat Medium"/>
              <a:ea typeface="Montserrat Medium"/>
              <a:cs typeface="Montserrat Medium"/>
              <a:sym typeface="Montserrat Medium"/>
            </a:endParaRPr>
          </a:p>
          <a:p>
            <a:pPr marL="0" lvl="0" indent="0" algn="l" rtl="0">
              <a:spcBef>
                <a:spcPts val="0"/>
              </a:spcBef>
              <a:spcAft>
                <a:spcPts val="0"/>
              </a:spcAft>
              <a:buNone/>
            </a:pPr>
            <a:r>
              <a:rPr lang="en-US" sz="1100" dirty="0">
                <a:solidFill>
                  <a:schemeClr val="tx1">
                    <a:lumMod val="65000"/>
                    <a:lumOff val="35000"/>
                  </a:schemeClr>
                </a:solidFill>
                <a:latin typeface="Montserrat"/>
                <a:ea typeface="Montserrat"/>
                <a:cs typeface="Montserrat"/>
                <a:sym typeface="Montserrat"/>
              </a:rPr>
              <a:t>Department of Information Science and Engineering</a:t>
            </a:r>
            <a:endParaRPr sz="1100" dirty="0">
              <a:solidFill>
                <a:schemeClr val="tx1">
                  <a:lumMod val="65000"/>
                  <a:lumOff val="35000"/>
                </a:schemeClr>
              </a:solidFill>
              <a:latin typeface="Montserrat"/>
              <a:ea typeface="Montserrat"/>
              <a:cs typeface="Montserrat"/>
              <a:sym typeface="Montserrat"/>
            </a:endParaRPr>
          </a:p>
        </p:txBody>
      </p:sp>
      <p:pic>
        <p:nvPicPr>
          <p:cNvPr id="5" name="Google Shape;97;p1"/>
          <p:cNvPicPr preferRelativeResize="0"/>
          <p:nvPr/>
        </p:nvPicPr>
        <p:blipFill>
          <a:blip r:embed="rId2">
            <a:alphaModFix/>
          </a:blip>
          <a:stretch>
            <a:fillRect/>
          </a:stretch>
        </p:blipFill>
        <p:spPr>
          <a:xfrm>
            <a:off x="377048" y="208678"/>
            <a:ext cx="754098" cy="746362"/>
          </a:xfrm>
          <a:prstGeom prst="rect">
            <a:avLst/>
          </a:prstGeom>
          <a:noFill/>
          <a:ln>
            <a:noFill/>
          </a:ln>
        </p:spPr>
      </p:pic>
    </p:spTree>
    <p:extLst>
      <p:ext uri="{BB962C8B-B14F-4D97-AF65-F5344CB8AC3E}">
        <p14:creationId xmlns:p14="http://schemas.microsoft.com/office/powerpoint/2010/main" val="1678983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543050" y="392906"/>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ABSTRACT</a:t>
            </a:r>
            <a:endParaRPr sz="2400" b="1" dirty="0">
              <a:latin typeface="Montserrat" panose="020B0604020202020204" charset="0"/>
            </a:endParaRPr>
          </a:p>
        </p:txBody>
      </p:sp>
      <p:sp>
        <p:nvSpPr>
          <p:cNvPr id="104" name="Google Shape;104;p14"/>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
        <p:nvSpPr>
          <p:cNvPr id="2" name="Rectangle 1"/>
          <p:cNvSpPr/>
          <p:nvPr/>
        </p:nvSpPr>
        <p:spPr>
          <a:xfrm>
            <a:off x="514350" y="1595437"/>
            <a:ext cx="8229600" cy="2462213"/>
          </a:xfrm>
          <a:prstGeom prst="rect">
            <a:avLst/>
          </a:prstGeom>
        </p:spPr>
        <p:txBody>
          <a:bodyPr wrap="square">
            <a:spAutoFit/>
          </a:bodyPr>
          <a:lstStyle/>
          <a:p>
            <a:pPr marL="457200" marR="190500" algn="just">
              <a:spcBef>
                <a:spcPts val="1000"/>
              </a:spcBef>
            </a:pPr>
            <a:r>
              <a:rPr lang="en-US" dirty="0">
                <a:latin typeface="Times New Roman" panose="02020603050405020304" pitchFamily="18" charset="0"/>
                <a:ea typeface="Open Sans"/>
                <a:cs typeface="Open Sans"/>
              </a:rPr>
              <a:t>The optimization of the existing traffic light system represents a critical step toward mitigating urban traffic-related issues. By integrating advanced methodologies and technologies discussed in [1], we aim to alleviate the challenges posed by the conventional traffic control system. The inadequacies of the current system become evident in its limited adaptability to real-time traffic conditions and its lack of consideration for various factors such as traffic volume, patterns, and emergency vehicle prioritization. This deficiency leads to prolonged travel times for commuters and jeopardizes the timely response of emergency services, potentially endangering lives. Our project introduces a dynamic traffic management approach, utilizing real-time data to adjust signal timings according to the changing traffic density. By doing so, we anticipate a significant reduction in traffic, shorter travel durations, and an overall enhancement in the quality of life for urban residents. The project's positive outcomes extend beyond individual commuters to encompass the broader community and local </a:t>
            </a:r>
            <a:r>
              <a:rPr lang="en-US" dirty="0" smtClean="0">
                <a:latin typeface="Times New Roman" panose="02020603050405020304" pitchFamily="18" charset="0"/>
                <a:ea typeface="Open Sans"/>
                <a:cs typeface="Open Sans"/>
              </a:rPr>
              <a:t>authorities</a:t>
            </a:r>
            <a:endParaRPr lang="en-US" sz="1200" dirty="0">
              <a:effectLst/>
              <a:latin typeface="Open Sans"/>
              <a:ea typeface="Open Sans"/>
              <a:cs typeface="Open Sans"/>
            </a:endParaRPr>
          </a:p>
        </p:txBody>
      </p:sp>
    </p:spTree>
    <p:extLst>
      <p:ext uri="{BB962C8B-B14F-4D97-AF65-F5344CB8AC3E}">
        <p14:creationId xmlns:p14="http://schemas.microsoft.com/office/powerpoint/2010/main" val="551971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INTRODUCTION</a:t>
            </a:r>
            <a:endParaRPr sz="2400" b="1" dirty="0">
              <a:latin typeface="Montserrat" panose="020B0604020202020204" charset="0"/>
            </a:endParaRPr>
          </a:p>
        </p:txBody>
      </p:sp>
      <p:sp>
        <p:nvSpPr>
          <p:cNvPr id="113" name="Google Shape;113;p15"/>
          <p:cNvSpPr txBox="1"/>
          <p:nvPr/>
        </p:nvSpPr>
        <p:spPr>
          <a:xfrm>
            <a:off x="1188297" y="1493626"/>
            <a:ext cx="7007437" cy="2343150"/>
          </a:xfrm>
          <a:prstGeom prst="rect">
            <a:avLst/>
          </a:prstGeom>
          <a:noFill/>
          <a:ln>
            <a:noFill/>
          </a:ln>
        </p:spPr>
        <p:txBody>
          <a:bodyPr spcFirstLastPara="1" wrap="square" lIns="68569" tIns="34275" rIns="68569" bIns="34275" anchor="t" anchorCtr="0">
            <a:noAutofit/>
          </a:bodyPr>
          <a:lstStyle/>
          <a:p>
            <a:pPr algn="just"/>
            <a:r>
              <a:rPr lang="en-US" dirty="0">
                <a:latin typeface="Times New Roman" panose="02020603050405020304" pitchFamily="18" charset="0"/>
                <a:cs typeface="Times New Roman" panose="02020603050405020304" pitchFamily="18" charset="0"/>
              </a:rPr>
              <a:t>The number of vehicles on the road are increasing day by day so it is important to manage the traffic flow efficiently in order to utilize the existing road capacity in the best way possible. Developing a smart traffic management system to optimize traffic flow, reduce congestion, while minimizing the travel time and maximizing mobility. Installation of traffic signals can actually cause a deterioration in overall safety of intersections. Time traffic signals can cause a situation of deadlock. Metro cities and many majorly populated cities have traffic signals at very short distances which prevent the smooth flow of traffic. Severe traffic can cause phantom traffic jams. The present automated traffic control systems work on time-based algorithms. Each lane is allotted a fixed time for traffic to clear off, the times may be equal for all lanes or based on the average vehicle density.</a:t>
            </a:r>
          </a:p>
          <a:p>
            <a:pPr algn="just"/>
            <a:r>
              <a:rPr lang="en-US" dirty="0">
                <a:latin typeface="Times New Roman" panose="02020603050405020304" pitchFamily="18" charset="0"/>
                <a:cs typeface="Times New Roman" panose="02020603050405020304" pitchFamily="18" charset="0"/>
              </a:rPr>
              <a:t> </a:t>
            </a:r>
          </a:p>
        </p:txBody>
      </p:sp>
      <p:sp>
        <p:nvSpPr>
          <p:cNvPr id="114" name="Google Shape;114;p15"/>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5843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MOTIVATION</a:t>
            </a:r>
            <a:endParaRPr sz="2400" b="1" dirty="0">
              <a:latin typeface="Montserrat" panose="020B0604020202020204" charset="0"/>
            </a:endParaRPr>
          </a:p>
        </p:txBody>
      </p:sp>
      <p:sp>
        <p:nvSpPr>
          <p:cNvPr id="113" name="Google Shape;113;p15"/>
          <p:cNvSpPr txBox="1"/>
          <p:nvPr/>
        </p:nvSpPr>
        <p:spPr>
          <a:xfrm>
            <a:off x="1125431" y="1400493"/>
            <a:ext cx="7007437" cy="2564024"/>
          </a:xfrm>
          <a:prstGeom prst="rect">
            <a:avLst/>
          </a:prstGeom>
          <a:noFill/>
          <a:ln>
            <a:noFill/>
          </a:ln>
        </p:spPr>
        <p:txBody>
          <a:bodyPr spcFirstLastPara="1" wrap="square" lIns="68569" tIns="34275" rIns="68569" bIns="34275" anchor="t" anchorCtr="0">
            <a:noAutofit/>
          </a:bodyPr>
          <a:lstStyle/>
          <a:p>
            <a:pPr algn="just"/>
            <a:r>
              <a:rPr lang="en-US" dirty="0"/>
              <a:t>The motivation behind embarking on this project is multi-faceted, stemming from both personal and societal aspirations. As technology continues to shape our world, it becomes imperative to leverage its power to address pressing urban challenges like traffic problems. Here are some key reasons driving our enthusiasm for this </a:t>
            </a:r>
            <a:r>
              <a:rPr lang="en-US" dirty="0" smtClean="0"/>
              <a:t>project</a:t>
            </a:r>
          </a:p>
          <a:p>
            <a:pPr marL="28575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n-US" dirty="0"/>
              <a:t>Exploration of AI and Applied Machine Learning: We're eager to delve into the world of AI and Machine Learning, particularly in computer vision and object detection, to address urban challenges like traffic issues</a:t>
            </a:r>
            <a:r>
              <a:rPr lang="en-US" dirty="0" smtClean="0"/>
              <a:t>.</a:t>
            </a:r>
          </a:p>
          <a:p>
            <a:pPr marL="285750" lvl="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Real-world Application of Technical Skills: We aim to apply our theoretical knowledge in practical ways, using AI-based traffic management to make a meaningful impact on the lives of city residents.</a:t>
            </a:r>
            <a:endParaRPr lang="en-US" dirty="0">
              <a:latin typeface="Times New Roman" panose="02020603050405020304" pitchFamily="18" charset="0"/>
              <a:cs typeface="Times New Roman" panose="02020603050405020304" pitchFamily="18" charset="0"/>
            </a:endParaRPr>
          </a:p>
        </p:txBody>
      </p:sp>
      <p:sp>
        <p:nvSpPr>
          <p:cNvPr id="114" name="Google Shape;114;p15"/>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444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PROBLEM DEFINATION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r>
              <a:rPr lang="en-US" dirty="0"/>
              <a:t>Developing a smart traffic management system </a:t>
            </a:r>
            <a:r>
              <a:rPr lang="en-US" dirty="0" smtClean="0"/>
              <a:t>to optimize </a:t>
            </a:r>
            <a:r>
              <a:rPr lang="en-US" dirty="0"/>
              <a:t>traffic </a:t>
            </a:r>
            <a:r>
              <a:rPr lang="en-US" dirty="0" smtClean="0"/>
              <a:t>flow, </a:t>
            </a:r>
            <a:r>
              <a:rPr lang="en-US" dirty="0"/>
              <a:t>while minimizing the travel time and maximizing mobility. The problem at hand is to design and implement a solution that effectively reduces traffic congestion. The solution should focus on minimizing </a:t>
            </a:r>
            <a:r>
              <a:rPr lang="en-US" dirty="0" smtClean="0"/>
              <a:t>traffic </a:t>
            </a:r>
            <a:r>
              <a:rPr lang="en-US" dirty="0"/>
              <a:t>delays, improving travel times, reducing environmental impact, and enhancing overall urban mobility</a:t>
            </a:r>
            <a:r>
              <a:rPr lang="en-US" dirty="0" smtClean="0"/>
              <a:t>. While making the system </a:t>
            </a:r>
            <a:r>
              <a:rPr lang="en-IN" dirty="0" smtClean="0"/>
              <a:t>practical</a:t>
            </a:r>
            <a:r>
              <a:rPr lang="en-US" dirty="0" smtClean="0"/>
              <a:t> to install on real traffic signals</a:t>
            </a:r>
            <a:endParaRPr lang="en-US" dirty="0"/>
          </a:p>
        </p:txBody>
      </p:sp>
    </p:spTree>
    <p:extLst>
      <p:ext uri="{BB962C8B-B14F-4D97-AF65-F5344CB8AC3E}">
        <p14:creationId xmlns:p14="http://schemas.microsoft.com/office/powerpoint/2010/main" val="411106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PROBLEM DEFINATION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r>
              <a:rPr lang="en-US" dirty="0"/>
              <a:t>Developing a smart traffic management system </a:t>
            </a:r>
            <a:r>
              <a:rPr lang="en-US" dirty="0" smtClean="0"/>
              <a:t>to optimize </a:t>
            </a:r>
            <a:r>
              <a:rPr lang="en-US" dirty="0"/>
              <a:t>traffic </a:t>
            </a:r>
            <a:r>
              <a:rPr lang="en-US" dirty="0" smtClean="0"/>
              <a:t>flow, </a:t>
            </a:r>
            <a:r>
              <a:rPr lang="en-US" dirty="0"/>
              <a:t>while minimizing the travel time and maximizing mobility. The problem at hand is to design and implement a solution that effectively reduces traffic congestion. The solution should focus on minimizing </a:t>
            </a:r>
            <a:r>
              <a:rPr lang="en-US" dirty="0" smtClean="0"/>
              <a:t>traffic </a:t>
            </a:r>
            <a:r>
              <a:rPr lang="en-US" dirty="0"/>
              <a:t>delays, improving travel times, reducing environmental impact, and enhancing overall urban mobility</a:t>
            </a:r>
            <a:r>
              <a:rPr lang="en-US" dirty="0" smtClean="0"/>
              <a:t>. While making the system </a:t>
            </a:r>
            <a:r>
              <a:rPr lang="en-IN" dirty="0" smtClean="0"/>
              <a:t>practical</a:t>
            </a:r>
            <a:r>
              <a:rPr lang="en-US" dirty="0" smtClean="0"/>
              <a:t> to install on real traffic signals</a:t>
            </a:r>
            <a:endParaRPr lang="en-US" dirty="0"/>
          </a:p>
        </p:txBody>
      </p:sp>
    </p:spTree>
    <p:extLst>
      <p:ext uri="{BB962C8B-B14F-4D97-AF65-F5344CB8AC3E}">
        <p14:creationId xmlns:p14="http://schemas.microsoft.com/office/powerpoint/2010/main" val="1970704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OUR SOLUTION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endParaRPr lang="en-US" dirty="0"/>
          </a:p>
        </p:txBody>
      </p:sp>
    </p:spTree>
    <p:extLst>
      <p:ext uri="{BB962C8B-B14F-4D97-AF65-F5344CB8AC3E}">
        <p14:creationId xmlns:p14="http://schemas.microsoft.com/office/powerpoint/2010/main" val="95246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dirty="0"/>
              <a:t>          FLOW CHART	/ ALGORITHM</a:t>
            </a:r>
            <a:endParaRPr sz="2400" dirty="0"/>
          </a:p>
        </p:txBody>
      </p:sp>
      <p:sp>
        <p:nvSpPr>
          <p:cNvPr id="173" name="Google Shape;173;p21"/>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8</a:t>
            </a:fld>
            <a:endParaRPr/>
          </a:p>
        </p:txBody>
      </p:sp>
      <p:sp>
        <p:nvSpPr>
          <p:cNvPr id="174" name="Google Shape;174;p21"/>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75" name="Google Shape;175;p21"/>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21249"/>
            <a:ext cx="6045591" cy="1113656"/>
          </a:xfrm>
          <a:prstGeom prst="rect">
            <a:avLst/>
          </a:prstGeom>
          <a:noFill/>
          <a:ln>
            <a:noFill/>
          </a:ln>
        </p:spPr>
      </p:pic>
    </p:spTree>
    <p:extLst>
      <p:ext uri="{BB962C8B-B14F-4D97-AF65-F5344CB8AC3E}">
        <p14:creationId xmlns:p14="http://schemas.microsoft.com/office/powerpoint/2010/main" val="1277506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dirty="0"/>
              <a:t>      RESULTS	</a:t>
            </a:r>
            <a:endParaRPr sz="2400" dirty="0"/>
          </a:p>
        </p:txBody>
      </p:sp>
      <p:sp>
        <p:nvSpPr>
          <p:cNvPr id="163" name="Google Shape;163;p20"/>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9</a:t>
            </a:fld>
            <a:endParaRPr/>
          </a:p>
        </p:txBody>
      </p:sp>
      <p:sp>
        <p:nvSpPr>
          <p:cNvPr id="164" name="Google Shape;164;p20"/>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65" name="Google Shape;165;p20"/>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32491"/>
            <a:ext cx="6045591" cy="1113656"/>
          </a:xfrm>
          <a:prstGeom prst="rect">
            <a:avLst/>
          </a:prstGeom>
          <a:noFill/>
          <a:ln>
            <a:noFill/>
          </a:ln>
        </p:spPr>
      </p:pic>
    </p:spTree>
    <p:extLst>
      <p:ext uri="{BB962C8B-B14F-4D97-AF65-F5344CB8AC3E}">
        <p14:creationId xmlns:p14="http://schemas.microsoft.com/office/powerpoint/2010/main" val="1211255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TotalTime>
  <Words>1251</Words>
  <Application>Microsoft Office PowerPoint</Application>
  <PresentationFormat>On-screen Show (16:9)</PresentationFormat>
  <Paragraphs>68</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 Light</vt:lpstr>
      <vt:lpstr>Montserrat</vt:lpstr>
      <vt:lpstr>Arial</vt:lpstr>
      <vt:lpstr>Calibri</vt:lpstr>
      <vt:lpstr>Montserrat Medium</vt:lpstr>
      <vt:lpstr>Times</vt:lpstr>
      <vt:lpstr>Times New Roman</vt:lpstr>
      <vt:lpstr>Open Sans</vt:lpstr>
      <vt:lpstr>Office Theme</vt:lpstr>
      <vt:lpstr>PowerPoint Presentation</vt:lpstr>
      <vt:lpstr>ABSTRACT</vt:lpstr>
      <vt:lpstr>INTRODUCTION</vt:lpstr>
      <vt:lpstr>MOTIVATION</vt:lpstr>
      <vt:lpstr>PROBLEM DEFINATION</vt:lpstr>
      <vt:lpstr>PROBLEM DEFINATION</vt:lpstr>
      <vt:lpstr>OUR SOLUTION</vt:lpstr>
      <vt:lpstr>          FLOW CHART / ALGORITHM</vt:lpstr>
      <vt:lpstr>      RESULTS </vt:lpstr>
      <vt:lpstr>CONCLUSION </vt:lpstr>
      <vt:lpstr>FUTURE ENHANCEMENTS</vt:lpstr>
      <vt:lpstr>LEARNING OUTCOMES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Anagha</dc:creator>
  <cp:lastModifiedBy>Microsoft account</cp:lastModifiedBy>
  <cp:revision>12</cp:revision>
  <dcterms:modified xsi:type="dcterms:W3CDTF">2023-10-09T10:12:49Z</dcterms:modified>
</cp:coreProperties>
</file>