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3"/>
  </p:notesMasterIdLst>
  <p:handoutMasterIdLst>
    <p:handoutMasterId r:id="rId14"/>
  </p:handoutMasterIdLst>
  <p:sldIdLst>
    <p:sldId id="261" r:id="rId2"/>
    <p:sldId id="263" r:id="rId3"/>
    <p:sldId id="265" r:id="rId4"/>
    <p:sldId id="273" r:id="rId5"/>
    <p:sldId id="274" r:id="rId6"/>
    <p:sldId id="275" r:id="rId7"/>
    <p:sldId id="277" r:id="rId8"/>
    <p:sldId id="276" r:id="rId9"/>
    <p:sldId id="278" r:id="rId10"/>
    <p:sldId id="272" r:id="rId11"/>
    <p:sldId id="27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48" userDrawn="1">
          <p15:clr>
            <a:srgbClr val="A4A3A4"/>
          </p15:clr>
        </p15:guide>
        <p15:guide id="2" pos="166"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6FC1"/>
    <a:srgbClr val="A2A4A4"/>
    <a:srgbClr val="5999D3"/>
    <a:srgbClr val="254175"/>
    <a:srgbClr val="6D6868"/>
    <a:srgbClr val="005296"/>
    <a:srgbClr val="014D8E"/>
    <a:srgbClr val="00589F"/>
    <a:srgbClr val="005FA8"/>
    <a:srgbClr val="005A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70" autoAdjust="0"/>
    <p:restoredTop sz="96208" autoAdjust="0"/>
  </p:normalViewPr>
  <p:slideViewPr>
    <p:cSldViewPr snapToGrid="0" snapToObjects="1" showGuides="1">
      <p:cViewPr varScale="1">
        <p:scale>
          <a:sx n="85" d="100"/>
          <a:sy n="85" d="100"/>
        </p:scale>
        <p:origin x="374" y="53"/>
      </p:cViewPr>
      <p:guideLst>
        <p:guide orient="horz" pos="3748"/>
        <p:guide pos="166"/>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64" d="100"/>
          <a:sy n="64" d="100"/>
        </p:scale>
        <p:origin x="3192"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D15FC90-518F-4A7C-9088-0B3DD7F6379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D1CA59C9-BE92-4F30-9454-F763738611D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9162060-CC36-46D0-80F6-70CC156FE7E6}" type="datetime1">
              <a:rPr lang="en-IN" smtClean="0"/>
              <a:t>14-12-2021</a:t>
            </a:fld>
            <a:endParaRPr lang="en-IN"/>
          </a:p>
        </p:txBody>
      </p:sp>
      <p:sp>
        <p:nvSpPr>
          <p:cNvPr id="4" name="Footer Placeholder 3">
            <a:extLst>
              <a:ext uri="{FF2B5EF4-FFF2-40B4-BE49-F238E27FC236}">
                <a16:creationId xmlns:a16="http://schemas.microsoft.com/office/drawing/2014/main" id="{1C38A393-8031-41FB-8504-5E4982E5794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C2E49C03-D8E6-4638-A11C-4174714D4AC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CFC88A3-828A-4C46-8F14-BC53301AEB69}" type="slidenum">
              <a:rPr lang="en-IN" smtClean="0"/>
              <a:t>‹#›</a:t>
            </a:fld>
            <a:endParaRPr lang="en-IN"/>
          </a:p>
        </p:txBody>
      </p:sp>
    </p:spTree>
    <p:extLst>
      <p:ext uri="{BB962C8B-B14F-4D97-AF65-F5344CB8AC3E}">
        <p14:creationId xmlns:p14="http://schemas.microsoft.com/office/powerpoint/2010/main" val="3108401774"/>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AFBE4C-AA9A-419C-86A9-010CEF0AD395}" type="datetime1">
              <a:rPr lang="en-IN" smtClean="0"/>
              <a:t>14-12-2021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33D304-A42D-4C4A-980E-3067A20A1A9B}" type="slidenum">
              <a:rPr lang="en-IN" smtClean="0"/>
              <a:t>‹#›</a:t>
            </a:fld>
            <a:endParaRPr lang="en-IN"/>
          </a:p>
        </p:txBody>
      </p:sp>
    </p:spTree>
    <p:extLst>
      <p:ext uri="{BB962C8B-B14F-4D97-AF65-F5344CB8AC3E}">
        <p14:creationId xmlns:p14="http://schemas.microsoft.com/office/powerpoint/2010/main" val="1106566552"/>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4933D304-A42D-4C4A-980E-3067A20A1A9B}" type="slidenum">
              <a:rPr lang="en-IN" smtClean="0"/>
              <a:t>1</a:t>
            </a:fld>
            <a:endParaRPr lang="en-IN"/>
          </a:p>
        </p:txBody>
      </p:sp>
      <p:sp>
        <p:nvSpPr>
          <p:cNvPr id="5" name="Date Placeholder 4">
            <a:extLst>
              <a:ext uri="{FF2B5EF4-FFF2-40B4-BE49-F238E27FC236}">
                <a16:creationId xmlns:a16="http://schemas.microsoft.com/office/drawing/2014/main" id="{D3C1EBED-5088-43CA-9EB9-96349FBA8E3B}"/>
              </a:ext>
            </a:extLst>
          </p:cNvPr>
          <p:cNvSpPr>
            <a:spLocks noGrp="1"/>
          </p:cNvSpPr>
          <p:nvPr>
            <p:ph type="dt" idx="1"/>
          </p:nvPr>
        </p:nvSpPr>
        <p:spPr/>
        <p:txBody>
          <a:bodyPr/>
          <a:lstStyle/>
          <a:p>
            <a:fld id="{38B2CD86-EC76-48BC-BB85-73CEFFD56C17}" type="datetime1">
              <a:rPr lang="en-IN" smtClean="0"/>
              <a:t>14-12-2021</a:t>
            </a:fld>
            <a:endParaRPr lang="en-IN"/>
          </a:p>
        </p:txBody>
      </p:sp>
      <p:sp>
        <p:nvSpPr>
          <p:cNvPr id="6" name="Footer Placeholder 5">
            <a:extLst>
              <a:ext uri="{FF2B5EF4-FFF2-40B4-BE49-F238E27FC236}">
                <a16:creationId xmlns:a16="http://schemas.microsoft.com/office/drawing/2014/main" id="{FC74FF17-BDFC-444B-86C4-55D207106662}"/>
              </a:ext>
            </a:extLst>
          </p:cNvPr>
          <p:cNvSpPr>
            <a:spLocks noGrp="1"/>
          </p:cNvSpPr>
          <p:nvPr>
            <p:ph type="ftr" sz="quarter" idx="4"/>
          </p:nvPr>
        </p:nvSpPr>
        <p:spPr/>
        <p:txBody>
          <a:bodyPr/>
          <a:lstStyle/>
          <a:p>
            <a:endParaRPr lang="en-IN"/>
          </a:p>
        </p:txBody>
      </p:sp>
      <p:sp>
        <p:nvSpPr>
          <p:cNvPr id="7" name="Header Placeholder 6">
            <a:extLst>
              <a:ext uri="{FF2B5EF4-FFF2-40B4-BE49-F238E27FC236}">
                <a16:creationId xmlns:a16="http://schemas.microsoft.com/office/drawing/2014/main" id="{E6E3E6D5-9D97-4A3E-B9C8-AA26C9C1CD57}"/>
              </a:ext>
            </a:extLst>
          </p:cNvPr>
          <p:cNvSpPr>
            <a:spLocks noGrp="1"/>
          </p:cNvSpPr>
          <p:nvPr>
            <p:ph type="hdr" sz="quarter"/>
          </p:nvPr>
        </p:nvSpPr>
        <p:spPr/>
        <p:txBody>
          <a:bodyPr/>
          <a:lstStyle/>
          <a:p>
            <a:endParaRPr lang="en-IN"/>
          </a:p>
        </p:txBody>
      </p:sp>
    </p:spTree>
    <p:extLst>
      <p:ext uri="{BB962C8B-B14F-4D97-AF65-F5344CB8AC3E}">
        <p14:creationId xmlns:p14="http://schemas.microsoft.com/office/powerpoint/2010/main" val="4161018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4933D304-A42D-4C4A-980E-3067A20A1A9B}" type="slidenum">
              <a:rPr lang="en-IN" smtClean="0"/>
              <a:t>2</a:t>
            </a:fld>
            <a:endParaRPr lang="en-IN"/>
          </a:p>
        </p:txBody>
      </p:sp>
      <p:sp>
        <p:nvSpPr>
          <p:cNvPr id="5" name="Date Placeholder 4">
            <a:extLst>
              <a:ext uri="{FF2B5EF4-FFF2-40B4-BE49-F238E27FC236}">
                <a16:creationId xmlns:a16="http://schemas.microsoft.com/office/drawing/2014/main" id="{C7F9E75B-6E6E-4BD3-9D9B-5C345EFBA5DF}"/>
              </a:ext>
            </a:extLst>
          </p:cNvPr>
          <p:cNvSpPr>
            <a:spLocks noGrp="1"/>
          </p:cNvSpPr>
          <p:nvPr>
            <p:ph type="dt" idx="1"/>
          </p:nvPr>
        </p:nvSpPr>
        <p:spPr/>
        <p:txBody>
          <a:bodyPr/>
          <a:lstStyle/>
          <a:p>
            <a:fld id="{52EA62DF-58AB-4F37-969D-0FF21BA98EE5}" type="datetime1">
              <a:rPr lang="en-IN" smtClean="0"/>
              <a:t>14-12-2021</a:t>
            </a:fld>
            <a:endParaRPr lang="en-IN"/>
          </a:p>
        </p:txBody>
      </p:sp>
      <p:sp>
        <p:nvSpPr>
          <p:cNvPr id="6" name="Footer Placeholder 5">
            <a:extLst>
              <a:ext uri="{FF2B5EF4-FFF2-40B4-BE49-F238E27FC236}">
                <a16:creationId xmlns:a16="http://schemas.microsoft.com/office/drawing/2014/main" id="{3ADFFDCC-7BA0-4A16-B141-6AD8CAA14BB6}"/>
              </a:ext>
            </a:extLst>
          </p:cNvPr>
          <p:cNvSpPr>
            <a:spLocks noGrp="1"/>
          </p:cNvSpPr>
          <p:nvPr>
            <p:ph type="ftr" sz="quarter" idx="4"/>
          </p:nvPr>
        </p:nvSpPr>
        <p:spPr/>
        <p:txBody>
          <a:bodyPr/>
          <a:lstStyle/>
          <a:p>
            <a:endParaRPr lang="en-IN"/>
          </a:p>
        </p:txBody>
      </p:sp>
      <p:sp>
        <p:nvSpPr>
          <p:cNvPr id="7" name="Header Placeholder 6">
            <a:extLst>
              <a:ext uri="{FF2B5EF4-FFF2-40B4-BE49-F238E27FC236}">
                <a16:creationId xmlns:a16="http://schemas.microsoft.com/office/drawing/2014/main" id="{9B910D7B-86F5-4C38-9211-69DD86990888}"/>
              </a:ext>
            </a:extLst>
          </p:cNvPr>
          <p:cNvSpPr>
            <a:spLocks noGrp="1"/>
          </p:cNvSpPr>
          <p:nvPr>
            <p:ph type="hdr" sz="quarter"/>
          </p:nvPr>
        </p:nvSpPr>
        <p:spPr/>
        <p:txBody>
          <a:bodyPr/>
          <a:lstStyle/>
          <a:p>
            <a:endParaRPr lang="en-IN"/>
          </a:p>
        </p:txBody>
      </p:sp>
    </p:spTree>
    <p:extLst>
      <p:ext uri="{BB962C8B-B14F-4D97-AF65-F5344CB8AC3E}">
        <p14:creationId xmlns:p14="http://schemas.microsoft.com/office/powerpoint/2010/main" val="3347384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5896B-F54D-CB4E-8E1F-E922CD2678B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FB9CB30-EEA7-6C48-BA49-131675470A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30C9555-C9B4-D94D-A6AC-7000721C11DA}"/>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1E0B8D3-9A29-B64E-B444-0F0A1CB16B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5229D4-3156-F845-AAA9-9F4AAF57EA97}"/>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2912532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4_Blank">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1F07356-A34D-4F4D-A489-BAAA1D2552E9}"/>
              </a:ext>
            </a:extLst>
          </p:cNvPr>
          <p:cNvPicPr>
            <a:picLocks noChangeAspect="1"/>
          </p:cNvPicPr>
          <p:nvPr userDrawn="1"/>
        </p:nvPicPr>
        <p:blipFill rotWithShape="1">
          <a:blip r:embed="rId2"/>
          <a:srcRect l="1825" t="12803" r="7288" b="46015"/>
          <a:stretch/>
        </p:blipFill>
        <p:spPr>
          <a:xfrm>
            <a:off x="0" y="0"/>
            <a:ext cx="12192000" cy="3616864"/>
          </a:xfrm>
          <a:prstGeom prst="rect">
            <a:avLst/>
          </a:prstGeom>
        </p:spPr>
      </p:pic>
      <p:pic>
        <p:nvPicPr>
          <p:cNvPr id="24" name="Picture 23">
            <a:extLst>
              <a:ext uri="{FF2B5EF4-FFF2-40B4-BE49-F238E27FC236}">
                <a16:creationId xmlns:a16="http://schemas.microsoft.com/office/drawing/2014/main" id="{1B503D70-FF35-A949-A3D8-E63C868F360C}"/>
              </a:ext>
            </a:extLst>
          </p:cNvPr>
          <p:cNvPicPr>
            <a:picLocks noChangeAspect="1"/>
          </p:cNvPicPr>
          <p:nvPr userDrawn="1"/>
        </p:nvPicPr>
        <p:blipFill rotWithShape="1">
          <a:blip r:embed="rId3"/>
          <a:srcRect l="4686" t="451" r="7375" b="1"/>
          <a:stretch/>
        </p:blipFill>
        <p:spPr>
          <a:xfrm rot="20436793">
            <a:off x="-188402" y="2374729"/>
            <a:ext cx="13432426" cy="5601308"/>
          </a:xfrm>
          <a:custGeom>
            <a:avLst/>
            <a:gdLst>
              <a:gd name="connsiteX0" fmla="*/ 12359125 w 13432426"/>
              <a:gd name="connsiteY0" fmla="*/ 0 h 5601308"/>
              <a:gd name="connsiteX1" fmla="*/ 13432426 w 13432426"/>
              <a:gd name="connsiteY1" fmla="*/ 377691 h 5601308"/>
              <a:gd name="connsiteX2" fmla="*/ 13432426 w 13432426"/>
              <a:gd name="connsiteY2" fmla="*/ 778593 h 5601308"/>
              <a:gd name="connsiteX3" fmla="*/ 11735330 w 13432426"/>
              <a:gd name="connsiteY3" fmla="*/ 5601308 h 5601308"/>
              <a:gd name="connsiteX4" fmla="*/ 9605975 w 13432426"/>
              <a:gd name="connsiteY4" fmla="*/ 5601308 h 5601308"/>
              <a:gd name="connsiteX5" fmla="*/ 0 w 13432426"/>
              <a:gd name="connsiteY5" fmla="*/ 2221001 h 5601308"/>
              <a:gd name="connsiteX6" fmla="*/ 781562 w 13432426"/>
              <a:gd name="connsiteY6" fmla="*/ 0 h 5601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2426" h="5601308">
                <a:moveTo>
                  <a:pt x="12359125" y="0"/>
                </a:moveTo>
                <a:lnTo>
                  <a:pt x="13432426" y="377691"/>
                </a:lnTo>
                <a:lnTo>
                  <a:pt x="13432426" y="778593"/>
                </a:lnTo>
                <a:lnTo>
                  <a:pt x="11735330" y="5601308"/>
                </a:lnTo>
                <a:lnTo>
                  <a:pt x="9605975" y="5601308"/>
                </a:lnTo>
                <a:lnTo>
                  <a:pt x="0" y="2221001"/>
                </a:lnTo>
                <a:lnTo>
                  <a:pt x="781562" y="0"/>
                </a:lnTo>
                <a:close/>
              </a:path>
            </a:pathLst>
          </a:custGeom>
        </p:spPr>
      </p:pic>
    </p:spTree>
    <p:extLst>
      <p:ext uri="{BB962C8B-B14F-4D97-AF65-F5344CB8AC3E}">
        <p14:creationId xmlns:p14="http://schemas.microsoft.com/office/powerpoint/2010/main" val="593606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3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A18BA7AC-F33E-C740-BF8D-F8385FEFA684}"/>
              </a:ext>
            </a:extLst>
          </p:cNvPr>
          <p:cNvPicPr>
            <a:picLocks noChangeAspect="1"/>
          </p:cNvPicPr>
          <p:nvPr userDrawn="1"/>
        </p:nvPicPr>
        <p:blipFill rotWithShape="1">
          <a:blip r:embed="rId2"/>
          <a:srcRect l="7025" t="16383" r="11065" b="12297"/>
          <a:stretch/>
        </p:blipFill>
        <p:spPr>
          <a:xfrm>
            <a:off x="0" y="0"/>
            <a:ext cx="11328400" cy="6858000"/>
          </a:xfrm>
          <a:prstGeom prst="rect">
            <a:avLst/>
          </a:prstGeom>
        </p:spPr>
      </p:pic>
      <p:sp>
        <p:nvSpPr>
          <p:cNvPr id="6" name="Oval 5">
            <a:extLst>
              <a:ext uri="{FF2B5EF4-FFF2-40B4-BE49-F238E27FC236}">
                <a16:creationId xmlns:a16="http://schemas.microsoft.com/office/drawing/2014/main" id="{D2832F23-5F8E-C24A-924C-295E5E3C0658}"/>
              </a:ext>
            </a:extLst>
          </p:cNvPr>
          <p:cNvSpPr/>
          <p:nvPr userDrawn="1"/>
        </p:nvSpPr>
        <p:spPr>
          <a:xfrm>
            <a:off x="10778066" y="5338233"/>
            <a:ext cx="1130300" cy="1130300"/>
          </a:xfrm>
          <a:prstGeom prst="ellipse">
            <a:avLst/>
          </a:prstGeom>
          <a:solidFill>
            <a:schemeClr val="bg1"/>
          </a:solidFill>
          <a:ln>
            <a:noFill/>
          </a:ln>
          <a:effectLst>
            <a:outerShdw blurRad="177800" dist="12700" dir="2580000" sx="104000" sy="104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lose up of a sign&#10;&#10;Description automatically generated">
            <a:extLst>
              <a:ext uri="{FF2B5EF4-FFF2-40B4-BE49-F238E27FC236}">
                <a16:creationId xmlns:a16="http://schemas.microsoft.com/office/drawing/2014/main" id="{94B41FC5-8BC2-BB44-AC5B-4D88A0635522}"/>
              </a:ext>
            </a:extLst>
          </p:cNvPr>
          <p:cNvPicPr>
            <a:picLocks noChangeAspect="1"/>
          </p:cNvPicPr>
          <p:nvPr userDrawn="1"/>
        </p:nvPicPr>
        <p:blipFill>
          <a:blip r:embed="rId3"/>
          <a:stretch>
            <a:fillRect/>
          </a:stretch>
        </p:blipFill>
        <p:spPr>
          <a:xfrm>
            <a:off x="10962216" y="5520267"/>
            <a:ext cx="762000" cy="762000"/>
          </a:xfrm>
          <a:prstGeom prst="rect">
            <a:avLst/>
          </a:prstGeom>
        </p:spPr>
      </p:pic>
    </p:spTree>
    <p:extLst>
      <p:ext uri="{BB962C8B-B14F-4D97-AF65-F5344CB8AC3E}">
        <p14:creationId xmlns:p14="http://schemas.microsoft.com/office/powerpoint/2010/main" val="2250643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5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D2832F23-5F8E-C24A-924C-295E5E3C0658}"/>
              </a:ext>
            </a:extLst>
          </p:cNvPr>
          <p:cNvSpPr/>
          <p:nvPr userDrawn="1"/>
        </p:nvSpPr>
        <p:spPr>
          <a:xfrm>
            <a:off x="10778066" y="5338233"/>
            <a:ext cx="1130300" cy="1130300"/>
          </a:xfrm>
          <a:prstGeom prst="ellipse">
            <a:avLst/>
          </a:prstGeom>
          <a:solidFill>
            <a:schemeClr val="bg1"/>
          </a:solidFill>
          <a:ln>
            <a:noFill/>
          </a:ln>
          <a:effectLst>
            <a:outerShdw blurRad="177800" dist="12700" dir="2580000" sx="104000" sy="104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lose up of a sign&#10;&#10;Description automatically generated">
            <a:extLst>
              <a:ext uri="{FF2B5EF4-FFF2-40B4-BE49-F238E27FC236}">
                <a16:creationId xmlns:a16="http://schemas.microsoft.com/office/drawing/2014/main" id="{94B41FC5-8BC2-BB44-AC5B-4D88A0635522}"/>
              </a:ext>
            </a:extLst>
          </p:cNvPr>
          <p:cNvPicPr>
            <a:picLocks noChangeAspect="1"/>
          </p:cNvPicPr>
          <p:nvPr userDrawn="1"/>
        </p:nvPicPr>
        <p:blipFill>
          <a:blip r:embed="rId2"/>
          <a:stretch>
            <a:fillRect/>
          </a:stretch>
        </p:blipFill>
        <p:spPr>
          <a:xfrm>
            <a:off x="10962216" y="5520267"/>
            <a:ext cx="762000" cy="762000"/>
          </a:xfrm>
          <a:prstGeom prst="rect">
            <a:avLst/>
          </a:prstGeom>
        </p:spPr>
      </p:pic>
    </p:spTree>
    <p:extLst>
      <p:ext uri="{BB962C8B-B14F-4D97-AF65-F5344CB8AC3E}">
        <p14:creationId xmlns:p14="http://schemas.microsoft.com/office/powerpoint/2010/main" val="27765646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31018-2976-AA49-A740-DDC5D6D70DA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6DD3960F-3B9D-134F-920F-56EC4DE587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2899E991-8828-2049-9393-950FD703A1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EED5707-B915-DA47-9178-0C1ABADB0FD6}"/>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D564392B-A7E4-D143-BD60-F9538421A8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351E37-109A-B343-B780-F7233ACAF45C}"/>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13337017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22277-4EFA-E743-8BB3-E6C403E6667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F2D57E5-3218-D44D-89DB-D869107F77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0F2D83-EAB4-CA44-A7F7-C18A4A7153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B85B392-C1F3-764E-9AA3-457044F124D7}"/>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8354A54A-FF07-7C48-999A-67D71B4B08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48022A-1337-0B44-AEA8-E4615BE3D78C}"/>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26229588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33C27-9C65-3E45-873D-7188A5407D8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8668386-7936-D842-93AB-FC92510A5CF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7951898-E20A-7241-B4F6-77B54730E075}"/>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B1C5934C-A9FF-B24C-8179-DD4A08F838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62683F-F7E4-5848-A263-3A612EE69924}"/>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32058805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D2FD4F-C622-364D-BAB7-1FCE29216DF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006E67C-1202-244C-8382-954898328A9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E755452-BB22-FC4D-B6DC-D4C0270D6C42}"/>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265DABA5-026E-9641-AAB0-00A2093D8B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8273DA-7F7F-9343-A113-D4F5DF98BB6C}"/>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1110168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2A24-3BCF-104F-B2B4-808FFA12F32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A09C088-CD2E-5547-B2FF-83C53C83431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9CFA407-11D9-5947-BBF3-D9FAD7D347D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C8D7F927-7DAC-9341-842B-0FD264B3B9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25873C-CF74-1049-BA6C-9C81E0EE9384}"/>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1933571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1A87C-251F-CB4D-AA3C-16067809D99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4D1BE4E9-9A6A-714C-9DDC-E4500738C0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B349ECF-C4D9-6E4A-840B-E852BB7D8AEE}"/>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FEFAB227-288D-904A-95BB-5BE988289E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52B549-73B6-8C4B-B667-111ADF176B04}"/>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1033415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57E6A-42EF-944F-A701-188B72DAC70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1611A28-F85A-CD49-95B6-8BDD3110BDA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27370336-DDE3-E147-AAC4-D175A5EE413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497FC7F5-0F77-CC4E-A7F3-E09E89CD3354}"/>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893B59C2-A178-754D-898A-11EDEB4AD5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372E9B-7AC7-E942-A5A8-7CF1D9F2315B}"/>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3457738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9D4EE-9647-124A-A396-2CD164183603}"/>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17BC021-8473-1247-A0A3-6E92389A52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5461C68-B174-6F42-A27E-E6DFD2819BF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6A13931-4430-B94E-B071-1A9E67B5CD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3A3A001-AFF5-8242-A49C-787813881EA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E2947992-8148-4B4B-88CE-1BD94B6291A2}"/>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43778456-4CE9-8E47-A1D5-F506F16D89D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D1E0FB-33FF-614D-A183-66470F06D6B2}"/>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885467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BACE1-36CE-3A43-83D4-971EE0EFFB0A}"/>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EC14C53A-F68C-C543-B6B1-7918BAF3540B}"/>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AA0ACA56-584B-8249-9BAB-AD5093169F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822BB5-F0BF-C94C-BF58-AFC8229696EB}"/>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2593622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4B40D476-EEF5-7540-AF03-C95B5E3ABBED}"/>
              </a:ext>
            </a:extLst>
          </p:cNvPr>
          <p:cNvPicPr>
            <a:picLocks noChangeAspect="1"/>
          </p:cNvPicPr>
          <p:nvPr userDrawn="1"/>
        </p:nvPicPr>
        <p:blipFill rotWithShape="1">
          <a:blip r:embed="rId2"/>
          <a:srcRect l="7025" t="16383" r="11065" b="12297"/>
          <a:stretch/>
        </p:blipFill>
        <p:spPr>
          <a:xfrm>
            <a:off x="0" y="0"/>
            <a:ext cx="11328400" cy="6858000"/>
          </a:xfrm>
          <a:prstGeom prst="rect">
            <a:avLst/>
          </a:prstGeom>
        </p:spPr>
      </p:pic>
    </p:spTree>
    <p:extLst>
      <p:ext uri="{BB962C8B-B14F-4D97-AF65-F5344CB8AC3E}">
        <p14:creationId xmlns:p14="http://schemas.microsoft.com/office/powerpoint/2010/main" val="1316404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4B40D476-EEF5-7540-AF03-C95B5E3ABBED}"/>
              </a:ext>
            </a:extLst>
          </p:cNvPr>
          <p:cNvPicPr>
            <a:picLocks noChangeAspect="1"/>
          </p:cNvPicPr>
          <p:nvPr userDrawn="1"/>
        </p:nvPicPr>
        <p:blipFill rotWithShape="1">
          <a:blip r:embed="rId2"/>
          <a:srcRect l="4619" t="13182" r="3002" b="7575"/>
          <a:stretch/>
        </p:blipFill>
        <p:spPr>
          <a:xfrm>
            <a:off x="0" y="1"/>
            <a:ext cx="12192000" cy="6858000"/>
          </a:xfrm>
          <a:prstGeom prst="rect">
            <a:avLst/>
          </a:prstGeom>
        </p:spPr>
      </p:pic>
    </p:spTree>
    <p:extLst>
      <p:ext uri="{BB962C8B-B14F-4D97-AF65-F5344CB8AC3E}">
        <p14:creationId xmlns:p14="http://schemas.microsoft.com/office/powerpoint/2010/main" val="434342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8395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80D5B3-FA64-FD40-A370-F37EF9C6C7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2717060-FA86-7942-99EC-88B397F155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69D0105-0DFD-3F40-AA87-1642704DF0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DF93CF04-95E7-7144-8A2B-1D7ADE9274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FB88691-866E-CF46-9919-541469EDC6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4FFDC9-3D54-674E-86E0-9C3C86728DA7}" type="slidenum">
              <a:rPr lang="en-US" smtClean="0"/>
              <a:t>‹#›</a:t>
            </a:fld>
            <a:endParaRPr lang="en-US"/>
          </a:p>
        </p:txBody>
      </p:sp>
    </p:spTree>
    <p:extLst>
      <p:ext uri="{BB962C8B-B14F-4D97-AF65-F5344CB8AC3E}">
        <p14:creationId xmlns:p14="http://schemas.microsoft.com/office/powerpoint/2010/main" val="31973598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77" r:id="rId8"/>
    <p:sldLayoutId id="2147483673" r:id="rId9"/>
    <p:sldLayoutId id="2147483675" r:id="rId10"/>
    <p:sldLayoutId id="2147483674" r:id="rId11"/>
    <p:sldLayoutId id="2147483676" r:id="rId12"/>
    <p:sldLayoutId id="2147483668" r:id="rId13"/>
    <p:sldLayoutId id="2147483669" r:id="rId14"/>
    <p:sldLayoutId id="2147483670" r:id="rId15"/>
    <p:sldLayoutId id="2147483671" r:id="rId1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F8621ED-814E-F441-93A2-B7DC230A79A3}"/>
              </a:ext>
            </a:extLst>
          </p:cNvPr>
          <p:cNvPicPr>
            <a:picLocks noChangeAspect="1"/>
          </p:cNvPicPr>
          <p:nvPr/>
        </p:nvPicPr>
        <p:blipFill>
          <a:blip r:embed="rId3"/>
          <a:stretch>
            <a:fillRect/>
          </a:stretch>
        </p:blipFill>
        <p:spPr>
          <a:xfrm>
            <a:off x="179119" y="595020"/>
            <a:ext cx="3021463" cy="590312"/>
          </a:xfrm>
          <a:prstGeom prst="rect">
            <a:avLst/>
          </a:prstGeom>
        </p:spPr>
      </p:pic>
      <p:sp>
        <p:nvSpPr>
          <p:cNvPr id="5" name="Rectangle 4">
            <a:extLst>
              <a:ext uri="{FF2B5EF4-FFF2-40B4-BE49-F238E27FC236}">
                <a16:creationId xmlns:a16="http://schemas.microsoft.com/office/drawing/2014/main" id="{8CAAABD5-2865-4914-9A91-178BF53F74A7}"/>
              </a:ext>
            </a:extLst>
          </p:cNvPr>
          <p:cNvSpPr/>
          <p:nvPr/>
        </p:nvSpPr>
        <p:spPr>
          <a:xfrm>
            <a:off x="1129553" y="1595927"/>
            <a:ext cx="7626280" cy="923330"/>
          </a:xfrm>
          <a:prstGeom prst="rect">
            <a:avLst/>
          </a:prstGeom>
          <a:noFill/>
        </p:spPr>
        <p:txBody>
          <a:bodyPr wrap="square" lIns="91440" tIns="45720" rIns="91440" bIns="45720">
            <a:spAutoFit/>
          </a:bodyPr>
          <a:lstStyle/>
          <a:p>
            <a:pPr algn="ctr"/>
            <a:r>
              <a:rPr lang="en-US" sz="5400" dirty="0">
                <a:ln w="0"/>
                <a:effectLst>
                  <a:outerShdw blurRad="38100" dist="19050" dir="2700000" algn="tl" rotWithShape="0">
                    <a:schemeClr val="dk1">
                      <a:alpha val="40000"/>
                    </a:schemeClr>
                  </a:outerShdw>
                </a:effectLst>
                <a:latin typeface="Verdana" panose="020B0604030504040204" pitchFamily="34" charset="0"/>
                <a:ea typeface="Verdana" panose="020B0604030504040204" pitchFamily="34" charset="0"/>
              </a:rPr>
              <a:t>CAPSTONE-PROJECT</a:t>
            </a:r>
          </a:p>
        </p:txBody>
      </p:sp>
      <p:sp>
        <p:nvSpPr>
          <p:cNvPr id="6" name="Rectangle 5">
            <a:extLst>
              <a:ext uri="{FF2B5EF4-FFF2-40B4-BE49-F238E27FC236}">
                <a16:creationId xmlns:a16="http://schemas.microsoft.com/office/drawing/2014/main" id="{559DF65D-BA9F-4807-B6D4-97500BF4511F}"/>
              </a:ext>
            </a:extLst>
          </p:cNvPr>
          <p:cNvSpPr/>
          <p:nvPr/>
        </p:nvSpPr>
        <p:spPr>
          <a:xfrm>
            <a:off x="1308847" y="2796987"/>
            <a:ext cx="7871760" cy="646331"/>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3600" b="1" cap="none" spc="0" dirty="0">
                <a:ln/>
                <a:solidFill>
                  <a:schemeClr val="accent1"/>
                </a:solidFill>
                <a:effectLst/>
                <a:latin typeface="Verdana" panose="020B0604030504040204" pitchFamily="34" charset="0"/>
                <a:ea typeface="Verdana" panose="020B0604030504040204" pitchFamily="34" charset="0"/>
              </a:rPr>
              <a:t>Customer Churn E-Commerce</a:t>
            </a:r>
          </a:p>
        </p:txBody>
      </p:sp>
      <p:sp>
        <p:nvSpPr>
          <p:cNvPr id="7" name="TextBox 6">
            <a:extLst>
              <a:ext uri="{FF2B5EF4-FFF2-40B4-BE49-F238E27FC236}">
                <a16:creationId xmlns:a16="http://schemas.microsoft.com/office/drawing/2014/main" id="{EB37BD60-3811-4E7C-8F50-DB97DD190D0C}"/>
              </a:ext>
            </a:extLst>
          </p:cNvPr>
          <p:cNvSpPr txBox="1"/>
          <p:nvPr/>
        </p:nvSpPr>
        <p:spPr>
          <a:xfrm>
            <a:off x="1510556" y="3899546"/>
            <a:ext cx="4777407" cy="461665"/>
          </a:xfrm>
          <a:prstGeom prst="rect">
            <a:avLst/>
          </a:prstGeom>
          <a:noFill/>
        </p:spPr>
        <p:txBody>
          <a:bodyPr wrap="square" rtlCol="0">
            <a:spAutoFit/>
          </a:bodyPr>
          <a:lstStyle/>
          <a:p>
            <a:r>
              <a:rPr lang="en-GB" sz="2400" dirty="0">
                <a:latin typeface="Verdana" panose="020B0604030504040204" pitchFamily="34" charset="0"/>
                <a:ea typeface="Verdana" panose="020B0604030504040204" pitchFamily="34" charset="0"/>
              </a:rPr>
              <a:t>Vaibhav </a:t>
            </a:r>
            <a:r>
              <a:rPr lang="en-GB" sz="2400" dirty="0" err="1">
                <a:latin typeface="Verdana" panose="020B0604030504040204" pitchFamily="34" charset="0"/>
                <a:ea typeface="Verdana" panose="020B0604030504040204" pitchFamily="34" charset="0"/>
              </a:rPr>
              <a:t>Mohaniraj</a:t>
            </a:r>
            <a:endParaRPr lang="en-GB" sz="24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252274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2613831" y="255657"/>
            <a:ext cx="7815240" cy="707886"/>
          </a:xfrm>
          <a:prstGeom prst="rect">
            <a:avLst/>
          </a:prstGeom>
        </p:spPr>
        <p:txBody>
          <a:bodyPr wrap="square" anchor="t">
            <a:spAutoFit/>
          </a:bodyPr>
          <a:lstStyle/>
          <a:p>
            <a:r>
              <a:rPr lang="en-US" sz="4000" b="1" dirty="0">
                <a:solidFill>
                  <a:srgbClr val="0070C0"/>
                </a:solidFill>
                <a:latin typeface="Arial" panose="020B0604020202020204" pitchFamily="34" charset="0"/>
                <a:cs typeface="Arial" panose="020B0604020202020204" pitchFamily="34" charset="0"/>
              </a:rPr>
              <a:t>Recommendations</a:t>
            </a:r>
          </a:p>
        </p:txBody>
      </p:sp>
      <p:sp>
        <p:nvSpPr>
          <p:cNvPr id="4" name="TextBox 3">
            <a:extLst>
              <a:ext uri="{FF2B5EF4-FFF2-40B4-BE49-F238E27FC236}">
                <a16:creationId xmlns:a16="http://schemas.microsoft.com/office/drawing/2014/main" id="{982AA6ED-95C9-4698-BC3C-D7B44DF4732A}"/>
              </a:ext>
            </a:extLst>
          </p:cNvPr>
          <p:cNvSpPr txBox="1"/>
          <p:nvPr/>
        </p:nvSpPr>
        <p:spPr>
          <a:xfrm>
            <a:off x="510988" y="1053190"/>
            <a:ext cx="9918083" cy="7776585"/>
          </a:xfrm>
          <a:prstGeom prst="rect">
            <a:avLst/>
          </a:prstGeom>
          <a:noFill/>
        </p:spPr>
        <p:txBody>
          <a:bodyPr wrap="square" rtlCol="0">
            <a:spAutoFit/>
          </a:bodyPr>
          <a:lstStyle/>
          <a:p>
            <a:pPr marL="285750" indent="-285750">
              <a:buFont typeface="Arial" panose="020B0604020202020204" pitchFamily="34" charset="0"/>
              <a:buChar char="•"/>
            </a:pPr>
            <a:r>
              <a:rPr lang="en-GB" dirty="0"/>
              <a:t>The company needs to work on retaining both its old and new customers by providing a greater overall customer experience, better customer engagements, coming up with new offers and discounts etc.</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The company needs to come up with more cashback offers and in a wider variety. These can be direct monetary cashbacks or giving out coupons for discounts on future shopping.</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The company needs to come up with more distribution centres and work on faster delivery options. </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Company should come up with sales and promotional offers frequently to keep the customers engaged. They should constantly try to increase the customer experience and keep selling. The company can come up with daily, weekly or monthly deals to ramp up the sales.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The company must not only engage customers via various means of mass media but also make sure that the customer service department is working smoothly. Customer Services forms an integral part of customer experience and must not be overlooked</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The company needs to look at its performance in various cities and make sure that they maintain an equal quality of service. The companies strategies must reflect that all customers are equally important to them.</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2023734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9" fill="hold" nodeType="after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 calcmode="lin" valueType="num">
                                      <p:cBhvr additive="base">
                                        <p:cTn id="12"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4">
                                            <p:txEl>
                                              <p:pRg st="2" end="2"/>
                                            </p:txEl>
                                          </p:spTgt>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9" fill="hold" nodeType="after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 calcmode="lin" valueType="num">
                                      <p:cBhvr additive="base">
                                        <p:cTn id="17"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4">
                                            <p:txEl>
                                              <p:pRg st="4" end="4"/>
                                            </p:txEl>
                                          </p:spTgt>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2" presetClass="entr" presetSubtype="9" fill="hold" nodeType="after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 calcmode="lin" valueType="num">
                                      <p:cBhvr additive="base">
                                        <p:cTn id="22" dur="500" fill="hold"/>
                                        <p:tgtEl>
                                          <p:spTgt spid="4">
                                            <p:txEl>
                                              <p:pRg st="6" end="6"/>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4">
                                            <p:txEl>
                                              <p:pRg st="6" end="6"/>
                                            </p:txEl>
                                          </p:spTgt>
                                        </p:tgtEl>
                                        <p:attrNameLst>
                                          <p:attrName>ppt_y</p:attrName>
                                        </p:attrNameLst>
                                      </p:cBhvr>
                                      <p:tavLst>
                                        <p:tav tm="0">
                                          <p:val>
                                            <p:strVal val="0-#ppt_h/2"/>
                                          </p:val>
                                        </p:tav>
                                        <p:tav tm="100000">
                                          <p:val>
                                            <p:strVal val="#ppt_y"/>
                                          </p:val>
                                        </p:tav>
                                      </p:tavLst>
                                    </p:anim>
                                  </p:childTnLst>
                                </p:cTn>
                              </p:par>
                            </p:childTnLst>
                          </p:cTn>
                        </p:par>
                        <p:par>
                          <p:cTn id="24" fill="hold">
                            <p:stCondLst>
                              <p:cond delay="2000"/>
                            </p:stCondLst>
                            <p:childTnLst>
                              <p:par>
                                <p:cTn id="25" presetID="2" presetClass="entr" presetSubtype="9" fill="hold" nodeType="after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 calcmode="lin" valueType="num">
                                      <p:cBhvr additive="base">
                                        <p:cTn id="27" dur="500" fill="hold"/>
                                        <p:tgtEl>
                                          <p:spTgt spid="4">
                                            <p:txEl>
                                              <p:pRg st="8" end="8"/>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4">
                                            <p:txEl>
                                              <p:pRg st="8" end="8"/>
                                            </p:txEl>
                                          </p:spTgt>
                                        </p:tgtEl>
                                        <p:attrNameLst>
                                          <p:attrName>ppt_y</p:attrName>
                                        </p:attrNameLst>
                                      </p:cBhvr>
                                      <p:tavLst>
                                        <p:tav tm="0">
                                          <p:val>
                                            <p:strVal val="0-#ppt_h/2"/>
                                          </p:val>
                                        </p:tav>
                                        <p:tav tm="100000">
                                          <p:val>
                                            <p:strVal val="#ppt_y"/>
                                          </p:val>
                                        </p:tav>
                                      </p:tavLst>
                                    </p:anim>
                                  </p:childTnLst>
                                </p:cTn>
                              </p:par>
                            </p:childTnLst>
                          </p:cTn>
                        </p:par>
                        <p:par>
                          <p:cTn id="29" fill="hold">
                            <p:stCondLst>
                              <p:cond delay="2500"/>
                            </p:stCondLst>
                            <p:childTnLst>
                              <p:par>
                                <p:cTn id="30" presetID="2" presetClass="entr" presetSubtype="9" fill="hold" nodeType="afterEffect">
                                  <p:stCondLst>
                                    <p:cond delay="0"/>
                                  </p:stCondLst>
                                  <p:childTnLst>
                                    <p:set>
                                      <p:cBhvr>
                                        <p:cTn id="31" dur="1" fill="hold">
                                          <p:stCondLst>
                                            <p:cond delay="0"/>
                                          </p:stCondLst>
                                        </p:cTn>
                                        <p:tgtEl>
                                          <p:spTgt spid="4">
                                            <p:txEl>
                                              <p:pRg st="10" end="10"/>
                                            </p:txEl>
                                          </p:spTgt>
                                        </p:tgtEl>
                                        <p:attrNameLst>
                                          <p:attrName>style.visibility</p:attrName>
                                        </p:attrNameLst>
                                      </p:cBhvr>
                                      <p:to>
                                        <p:strVal val="visible"/>
                                      </p:to>
                                    </p:set>
                                    <p:anim calcmode="lin" valueType="num">
                                      <p:cBhvr additive="base">
                                        <p:cTn id="32" dur="500" fill="hold"/>
                                        <p:tgtEl>
                                          <p:spTgt spid="4">
                                            <p:txEl>
                                              <p:pRg st="10" end="10"/>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4">
                                            <p:txEl>
                                              <p:pRg st="10" end="1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A55E999-D084-42E4-BF4F-9258543B1812}"/>
              </a:ext>
            </a:extLst>
          </p:cNvPr>
          <p:cNvPicPr>
            <a:picLocks noChangeAspect="1"/>
          </p:cNvPicPr>
          <p:nvPr/>
        </p:nvPicPr>
        <p:blipFill>
          <a:blip r:embed="rId2"/>
          <a:stretch>
            <a:fillRect/>
          </a:stretch>
        </p:blipFill>
        <p:spPr>
          <a:xfrm>
            <a:off x="1780319" y="1678050"/>
            <a:ext cx="6820491" cy="3322608"/>
          </a:xfrm>
          <a:prstGeom prst="rect">
            <a:avLst/>
          </a:prstGeom>
        </p:spPr>
      </p:pic>
    </p:spTree>
    <p:extLst>
      <p:ext uri="{BB962C8B-B14F-4D97-AF65-F5344CB8AC3E}">
        <p14:creationId xmlns:p14="http://schemas.microsoft.com/office/powerpoint/2010/main" val="2723896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1432060" y="917294"/>
            <a:ext cx="9327879" cy="707886"/>
          </a:xfrm>
          <a:prstGeom prst="rect">
            <a:avLst/>
          </a:prstGeom>
        </p:spPr>
        <p:txBody>
          <a:bodyPr wrap="square" anchor="t">
            <a:spAutoFit/>
          </a:bodyPr>
          <a:lstStyle/>
          <a:p>
            <a:pPr algn="ctr"/>
            <a:r>
              <a:rPr lang="en-US" sz="4000" b="1" dirty="0">
                <a:solidFill>
                  <a:srgbClr val="0070C0"/>
                </a:solidFill>
                <a:latin typeface="Arial" panose="020B0604020202020204" pitchFamily="34" charset="0"/>
                <a:cs typeface="Arial" panose="020B0604020202020204" pitchFamily="34" charset="0"/>
              </a:rPr>
              <a:t>Business Problem Understanding</a:t>
            </a:r>
          </a:p>
        </p:txBody>
      </p:sp>
      <p:sp>
        <p:nvSpPr>
          <p:cNvPr id="4" name="TextBox 3">
            <a:extLst>
              <a:ext uri="{FF2B5EF4-FFF2-40B4-BE49-F238E27FC236}">
                <a16:creationId xmlns:a16="http://schemas.microsoft.com/office/drawing/2014/main" id="{DD15AAF1-6EC7-461F-AE03-0B40A2EF49FE}"/>
              </a:ext>
            </a:extLst>
          </p:cNvPr>
          <p:cNvSpPr txBox="1"/>
          <p:nvPr/>
        </p:nvSpPr>
        <p:spPr>
          <a:xfrm>
            <a:off x="308696" y="2044005"/>
            <a:ext cx="10893287" cy="1384995"/>
          </a:xfrm>
          <a:prstGeom prst="rect">
            <a:avLst/>
          </a:prstGeom>
          <a:noFill/>
        </p:spPr>
        <p:txBody>
          <a:bodyPr wrap="square" rtlCol="0">
            <a:spAutoFit/>
          </a:bodyPr>
          <a:lstStyle/>
          <a:p>
            <a:pPr marL="342900" indent="-342900" algn="l">
              <a:buFont typeface="Wingdings" panose="05000000000000000000" pitchFamily="2" charset="2"/>
              <a:buChar char="Ø"/>
            </a:pPr>
            <a:r>
              <a:rPr lang="en-GB" sz="2400" b="1" i="0" u="none" strike="noStrike" baseline="0" dirty="0">
                <a:latin typeface="Verdana" panose="020B0604030504040204" pitchFamily="34" charset="0"/>
                <a:ea typeface="Verdana" panose="020B0604030504040204" pitchFamily="34" charset="0"/>
              </a:rPr>
              <a:t>The Problem - </a:t>
            </a:r>
          </a:p>
          <a:p>
            <a:pPr algn="just"/>
            <a:r>
              <a:rPr lang="en-US" sz="2000" b="0" i="0" u="none" strike="noStrike" baseline="0" dirty="0">
                <a:latin typeface="Verdana" panose="020B0604030504040204" pitchFamily="34" charset="0"/>
                <a:ea typeface="Verdana" panose="020B0604030504040204" pitchFamily="34" charset="0"/>
              </a:rPr>
              <a:t>The data set belongs to a leading online E-Commerce company. An online retail E-commerce company wants to know the customers who are going to churn, so accordingly they can approach customer to offer some promos.</a:t>
            </a:r>
          </a:p>
        </p:txBody>
      </p:sp>
      <p:sp>
        <p:nvSpPr>
          <p:cNvPr id="5" name="TextBox 4">
            <a:extLst>
              <a:ext uri="{FF2B5EF4-FFF2-40B4-BE49-F238E27FC236}">
                <a16:creationId xmlns:a16="http://schemas.microsoft.com/office/drawing/2014/main" id="{9B75C176-5D0B-4EA3-93F2-59FC90479412}"/>
              </a:ext>
            </a:extLst>
          </p:cNvPr>
          <p:cNvSpPr txBox="1"/>
          <p:nvPr/>
        </p:nvSpPr>
        <p:spPr>
          <a:xfrm>
            <a:off x="197223" y="4087904"/>
            <a:ext cx="10800129" cy="2000548"/>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latin typeface="Verdana" panose="020B0604030504040204" pitchFamily="34" charset="0"/>
                <a:ea typeface="Verdana" panose="020B0604030504040204" pitchFamily="34" charset="0"/>
              </a:rPr>
              <a:t>Objectives – </a:t>
            </a:r>
          </a:p>
          <a:p>
            <a:pPr marL="285750" indent="-285750">
              <a:buFont typeface="Arial" panose="020B0604020202020204" pitchFamily="34" charset="0"/>
              <a:buChar char="•"/>
            </a:pPr>
            <a:r>
              <a:rPr lang="en-US" sz="2000" dirty="0">
                <a:latin typeface="Verdana" panose="020B0604030504040204" pitchFamily="34" charset="0"/>
                <a:ea typeface="Verdana" panose="020B0604030504040204" pitchFamily="34" charset="0"/>
              </a:rPr>
              <a:t>To perform data analysis on the given data to find trends.</a:t>
            </a:r>
          </a:p>
          <a:p>
            <a:pPr marL="285750" indent="-285750">
              <a:buFont typeface="Arial" panose="020B0604020202020204" pitchFamily="34" charset="0"/>
              <a:buChar char="•"/>
            </a:pPr>
            <a:r>
              <a:rPr lang="en-US" sz="2000" dirty="0">
                <a:latin typeface="Verdana" panose="020B0604030504040204" pitchFamily="34" charset="0"/>
                <a:ea typeface="Verdana" panose="020B0604030504040204" pitchFamily="34" charset="0"/>
              </a:rPr>
              <a:t>Build a Predictive Models which can predict the customers who are going to churn.</a:t>
            </a:r>
          </a:p>
          <a:p>
            <a:pPr marL="285750" indent="-285750">
              <a:buFont typeface="Arial" panose="020B0604020202020204" pitchFamily="34" charset="0"/>
              <a:buChar char="•"/>
            </a:pPr>
            <a:r>
              <a:rPr lang="en-US" sz="2000" dirty="0">
                <a:latin typeface="Verdana" panose="020B0604030504040204" pitchFamily="34" charset="0"/>
                <a:ea typeface="Verdana" panose="020B0604030504040204" pitchFamily="34" charset="0"/>
              </a:rPr>
              <a:t>Choose the best predictive model and check model accuracy parameters.</a:t>
            </a:r>
          </a:p>
          <a:p>
            <a:pPr marL="285750" indent="-285750">
              <a:buFont typeface="Arial" panose="020B0604020202020204" pitchFamily="34" charset="0"/>
              <a:buChar char="•"/>
            </a:pPr>
            <a:r>
              <a:rPr lang="en-US" sz="2000" dirty="0">
                <a:latin typeface="Verdana" panose="020B0604030504040204" pitchFamily="34" charset="0"/>
                <a:ea typeface="Verdana" panose="020B0604030504040204" pitchFamily="34" charset="0"/>
              </a:rPr>
              <a:t>Come up with Business Insights that can help the company to retain customers</a:t>
            </a:r>
            <a:r>
              <a:rPr lang="en-US" sz="2000" dirty="0"/>
              <a:t>.</a:t>
            </a:r>
          </a:p>
        </p:txBody>
      </p:sp>
    </p:spTree>
    <p:extLst>
      <p:ext uri="{BB962C8B-B14F-4D97-AF65-F5344CB8AC3E}">
        <p14:creationId xmlns:p14="http://schemas.microsoft.com/office/powerpoint/2010/main" val="954036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 calcmode="lin" valueType="num">
                                      <p:cBhvr additive="base">
                                        <p:cTn id="12"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 calcmode="lin" valueType="num">
                                      <p:cBhvr additive="base">
                                        <p:cTn id="1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nodeType="afterEffect">
                                  <p:stCondLst>
                                    <p:cond delay="0"/>
                                  </p:stCondLst>
                                  <p:childTnLst>
                                    <p:set>
                                      <p:cBhvr>
                                        <p:cTn id="21" dur="1" fill="hold">
                                          <p:stCondLst>
                                            <p:cond delay="0"/>
                                          </p:stCondLst>
                                        </p:cTn>
                                        <p:tgtEl>
                                          <p:spTgt spid="5">
                                            <p:txEl>
                                              <p:pRg st="1" end="1"/>
                                            </p:txEl>
                                          </p:spTgt>
                                        </p:tgtEl>
                                        <p:attrNameLst>
                                          <p:attrName>style.visibility</p:attrName>
                                        </p:attrNameLst>
                                      </p:cBhvr>
                                      <p:to>
                                        <p:strVal val="visible"/>
                                      </p:to>
                                    </p:set>
                                    <p:anim calcmode="lin" valueType="num">
                                      <p:cBhvr additive="base">
                                        <p:cTn id="22"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nodeType="after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 calcmode="lin" valueType="num">
                                      <p:cBhvr additive="base">
                                        <p:cTn id="27" dur="500" fill="hold"/>
                                        <p:tgtEl>
                                          <p:spTgt spid="5">
                                            <p:txEl>
                                              <p:pRg st="2" end="2"/>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8" fill="hold" nodeType="afterEffect">
                                  <p:stCondLst>
                                    <p:cond delay="0"/>
                                  </p:stCondLst>
                                  <p:childTnLst>
                                    <p:set>
                                      <p:cBhvr>
                                        <p:cTn id="31" dur="1" fill="hold">
                                          <p:stCondLst>
                                            <p:cond delay="0"/>
                                          </p:stCondLst>
                                        </p:cTn>
                                        <p:tgtEl>
                                          <p:spTgt spid="5">
                                            <p:txEl>
                                              <p:pRg st="3" end="3"/>
                                            </p:txEl>
                                          </p:spTgt>
                                        </p:tgtEl>
                                        <p:attrNameLst>
                                          <p:attrName>style.visibility</p:attrName>
                                        </p:attrNameLst>
                                      </p:cBhvr>
                                      <p:to>
                                        <p:strVal val="visible"/>
                                      </p:to>
                                    </p:set>
                                    <p:anim calcmode="lin" valueType="num">
                                      <p:cBhvr additive="base">
                                        <p:cTn id="32" dur="500" fill="hold"/>
                                        <p:tgtEl>
                                          <p:spTgt spid="5">
                                            <p:txEl>
                                              <p:pRg st="3" end="3"/>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8" fill="hold" nodeType="afterEffect">
                                  <p:stCondLst>
                                    <p:cond delay="0"/>
                                  </p:stCondLst>
                                  <p:childTnLst>
                                    <p:set>
                                      <p:cBhvr>
                                        <p:cTn id="36" dur="1" fill="hold">
                                          <p:stCondLst>
                                            <p:cond delay="0"/>
                                          </p:stCondLst>
                                        </p:cTn>
                                        <p:tgtEl>
                                          <p:spTgt spid="5">
                                            <p:txEl>
                                              <p:pRg st="4" end="4"/>
                                            </p:txEl>
                                          </p:spTgt>
                                        </p:tgtEl>
                                        <p:attrNameLst>
                                          <p:attrName>style.visibility</p:attrName>
                                        </p:attrNameLst>
                                      </p:cBhvr>
                                      <p:to>
                                        <p:strVal val="visible"/>
                                      </p:to>
                                    </p:set>
                                    <p:anim calcmode="lin" valueType="num">
                                      <p:cBhvr additive="base">
                                        <p:cTn id="37" dur="500" fill="hold"/>
                                        <p:tgtEl>
                                          <p:spTgt spid="5">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1537568" y="917294"/>
            <a:ext cx="9116863" cy="707886"/>
          </a:xfrm>
          <a:prstGeom prst="rect">
            <a:avLst/>
          </a:prstGeom>
        </p:spPr>
        <p:txBody>
          <a:bodyPr wrap="square" anchor="t">
            <a:spAutoFit/>
          </a:bodyPr>
          <a:lstStyle/>
          <a:p>
            <a:r>
              <a:rPr lang="en-US" sz="4000" b="1" dirty="0">
                <a:solidFill>
                  <a:srgbClr val="0070C0"/>
                </a:solidFill>
                <a:latin typeface="Arial" panose="020B0604020202020204" pitchFamily="34" charset="0"/>
                <a:cs typeface="Arial" panose="020B0604020202020204" pitchFamily="34" charset="0"/>
              </a:rPr>
              <a:t>Modelling Approach Used &amp; Why</a:t>
            </a:r>
          </a:p>
        </p:txBody>
      </p:sp>
      <p:sp>
        <p:nvSpPr>
          <p:cNvPr id="13" name="Oval 12">
            <a:extLst>
              <a:ext uri="{FF2B5EF4-FFF2-40B4-BE49-F238E27FC236}">
                <a16:creationId xmlns:a16="http://schemas.microsoft.com/office/drawing/2014/main" id="{BA2BBB34-2883-154B-B588-CD7BD235E055}"/>
              </a:ext>
            </a:extLst>
          </p:cNvPr>
          <p:cNvSpPr/>
          <p:nvPr/>
        </p:nvSpPr>
        <p:spPr>
          <a:xfrm>
            <a:off x="1287519" y="5148306"/>
            <a:ext cx="1019742" cy="10197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 name="Oval 15">
            <a:extLst>
              <a:ext uri="{FF2B5EF4-FFF2-40B4-BE49-F238E27FC236}">
                <a16:creationId xmlns:a16="http://schemas.microsoft.com/office/drawing/2014/main" id="{F89D5F40-FD28-F442-905F-E871742D5041}"/>
              </a:ext>
            </a:extLst>
          </p:cNvPr>
          <p:cNvSpPr/>
          <p:nvPr/>
        </p:nvSpPr>
        <p:spPr>
          <a:xfrm>
            <a:off x="4585895" y="5148306"/>
            <a:ext cx="1019742" cy="10197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0" name="TextBox 19">
            <a:extLst>
              <a:ext uri="{FF2B5EF4-FFF2-40B4-BE49-F238E27FC236}">
                <a16:creationId xmlns:a16="http://schemas.microsoft.com/office/drawing/2014/main" id="{BF277A7B-E5CC-8D42-B702-381586A72771}"/>
              </a:ext>
            </a:extLst>
          </p:cNvPr>
          <p:cNvSpPr txBox="1"/>
          <p:nvPr/>
        </p:nvSpPr>
        <p:spPr>
          <a:xfrm>
            <a:off x="7044316" y="2973773"/>
            <a:ext cx="2699656" cy="1446550"/>
          </a:xfrm>
          <a:prstGeom prst="rect">
            <a:avLst/>
          </a:prstGeom>
          <a:noFill/>
        </p:spPr>
        <p:txBody>
          <a:bodyPr wrap="square" rtlCol="0">
            <a:spAutoFit/>
          </a:bodyPr>
          <a:lstStyle/>
          <a:p>
            <a:pPr algn="ctr">
              <a:buClr>
                <a:srgbClr val="0070C0"/>
              </a:buClr>
            </a:pPr>
            <a:r>
              <a:rPr lang="en-IN" sz="2000" dirty="0">
                <a:solidFill>
                  <a:schemeClr val="bg1"/>
                </a:solidFill>
                <a:latin typeface="Arial" panose="020B0604020202020204" pitchFamily="34" charset="0"/>
                <a:cs typeface="Arial" panose="020B0604020202020204" pitchFamily="34" charset="0"/>
              </a:rPr>
              <a:t>Subheading</a:t>
            </a:r>
          </a:p>
          <a:p>
            <a:pPr algn="ctr">
              <a:buClr>
                <a:srgbClr val="0070C0"/>
              </a:buClr>
            </a:pPr>
            <a:endParaRPr lang="en-IN" sz="2000" dirty="0">
              <a:solidFill>
                <a:schemeClr val="bg1"/>
              </a:solidFill>
              <a:latin typeface="Arial" panose="020B0604020202020204" pitchFamily="34" charset="0"/>
              <a:cs typeface="Arial" panose="020B0604020202020204" pitchFamily="34" charset="0"/>
            </a:endParaRPr>
          </a:p>
          <a:p>
            <a:pPr algn="ctr">
              <a:buClr>
                <a:srgbClr val="0070C0"/>
              </a:buClr>
            </a:pPr>
            <a:r>
              <a:rPr lang="en-IN" sz="1600" dirty="0">
                <a:solidFill>
                  <a:schemeClr val="bg1"/>
                </a:solidFill>
                <a:latin typeface="Arial" panose="020B0604020202020204" pitchFamily="34" charset="0"/>
                <a:cs typeface="Arial" panose="020B0604020202020204" pitchFamily="34" charset="0"/>
              </a:rPr>
              <a:t>Lorem Ipsum is simply dummy text of the printing and typesetting industry. </a:t>
            </a:r>
          </a:p>
        </p:txBody>
      </p:sp>
      <p:sp>
        <p:nvSpPr>
          <p:cNvPr id="8" name="TextBox 7">
            <a:extLst>
              <a:ext uri="{FF2B5EF4-FFF2-40B4-BE49-F238E27FC236}">
                <a16:creationId xmlns:a16="http://schemas.microsoft.com/office/drawing/2014/main" id="{70CAEDCE-B005-49B3-B884-88058E7ACD2F}"/>
              </a:ext>
            </a:extLst>
          </p:cNvPr>
          <p:cNvSpPr txBox="1"/>
          <p:nvPr/>
        </p:nvSpPr>
        <p:spPr>
          <a:xfrm>
            <a:off x="1093695" y="1835000"/>
            <a:ext cx="7137854" cy="1390439"/>
          </a:xfrm>
          <a:prstGeom prst="rect">
            <a:avLst/>
          </a:prstGeom>
          <a:noFill/>
        </p:spPr>
        <p:txBody>
          <a:bodyPr wrap="square" rtlCol="0">
            <a:spAutoFit/>
          </a:bodyPr>
          <a:lstStyle/>
          <a:p>
            <a:r>
              <a:rPr lang="en-GB" sz="2400" b="1" dirty="0">
                <a:latin typeface="Verdana" panose="020B0604030504040204" pitchFamily="34" charset="0"/>
                <a:ea typeface="Verdana" panose="020B0604030504040204" pitchFamily="34" charset="0"/>
              </a:rPr>
              <a:t>What is Customer Churn –</a:t>
            </a:r>
          </a:p>
          <a:p>
            <a:r>
              <a:rPr lang="en-US" sz="2000" b="0" i="0" u="none" strike="noStrike" baseline="0" dirty="0">
                <a:latin typeface="Verdana" panose="020B0604030504040204" pitchFamily="34" charset="0"/>
                <a:ea typeface="Verdana" panose="020B0604030504040204" pitchFamily="34" charset="0"/>
              </a:rPr>
              <a:t>Customer churn occurs when customers or subscribers stop doing business with a company or service </a:t>
            </a:r>
            <a:endParaRPr lang="en-GB" sz="2800" dirty="0">
              <a:latin typeface="Verdana" panose="020B0604030504040204" pitchFamily="34" charset="0"/>
              <a:ea typeface="Verdana" panose="020B0604030504040204" pitchFamily="34" charset="0"/>
            </a:endParaRPr>
          </a:p>
        </p:txBody>
      </p:sp>
      <p:sp>
        <p:nvSpPr>
          <p:cNvPr id="9" name="TextBox 8">
            <a:extLst>
              <a:ext uri="{FF2B5EF4-FFF2-40B4-BE49-F238E27FC236}">
                <a16:creationId xmlns:a16="http://schemas.microsoft.com/office/drawing/2014/main" id="{8B199DAB-46FD-443B-8A78-5CF175634E1B}"/>
              </a:ext>
            </a:extLst>
          </p:cNvPr>
          <p:cNvSpPr txBox="1"/>
          <p:nvPr/>
        </p:nvSpPr>
        <p:spPr>
          <a:xfrm>
            <a:off x="967408" y="3697048"/>
            <a:ext cx="8004313" cy="2585323"/>
          </a:xfrm>
          <a:prstGeom prst="rect">
            <a:avLst/>
          </a:prstGeom>
          <a:noFill/>
        </p:spPr>
        <p:txBody>
          <a:bodyPr wrap="square" rtlCol="0">
            <a:spAutoFit/>
          </a:bodyPr>
          <a:lstStyle/>
          <a:p>
            <a:r>
              <a:rPr lang="en-GB" sz="2400" b="1" dirty="0">
                <a:latin typeface="Verdana" panose="020B0604030504040204" pitchFamily="34" charset="0"/>
                <a:ea typeface="Verdana" panose="020B0604030504040204" pitchFamily="34" charset="0"/>
              </a:rPr>
              <a:t>Customer Churn reduction leads to –</a:t>
            </a:r>
          </a:p>
          <a:p>
            <a:pPr marL="457200" indent="-457200">
              <a:buFont typeface="Wingdings" panose="05000000000000000000" pitchFamily="2" charset="2"/>
              <a:buChar char="Ø"/>
            </a:pPr>
            <a:r>
              <a:rPr lang="en-GB" sz="2000" dirty="0">
                <a:latin typeface="Verdana" panose="020B0604030504040204" pitchFamily="34" charset="0"/>
                <a:ea typeface="Verdana" panose="020B0604030504040204" pitchFamily="34" charset="0"/>
              </a:rPr>
              <a:t>Higher Revenue</a:t>
            </a:r>
          </a:p>
          <a:p>
            <a:pPr marL="457200" indent="-457200">
              <a:buFont typeface="Wingdings" panose="05000000000000000000" pitchFamily="2" charset="2"/>
              <a:buChar char="Ø"/>
            </a:pPr>
            <a:r>
              <a:rPr lang="en-GB" sz="2000" dirty="0">
                <a:latin typeface="Verdana" panose="020B0604030504040204" pitchFamily="34" charset="0"/>
                <a:ea typeface="Verdana" panose="020B0604030504040204" pitchFamily="34" charset="0"/>
              </a:rPr>
              <a:t>Higher Referral Rates</a:t>
            </a:r>
          </a:p>
          <a:p>
            <a:pPr marL="457200" indent="-457200">
              <a:buFont typeface="Wingdings" panose="05000000000000000000" pitchFamily="2" charset="2"/>
              <a:buChar char="Ø"/>
            </a:pPr>
            <a:r>
              <a:rPr lang="en-GB" sz="2000" dirty="0">
                <a:latin typeface="Verdana" panose="020B0604030504040204" pitchFamily="34" charset="0"/>
                <a:ea typeface="Verdana" panose="020B0604030504040204" pitchFamily="34" charset="0"/>
              </a:rPr>
              <a:t>Increased Up-sales</a:t>
            </a:r>
          </a:p>
          <a:p>
            <a:pPr marL="457200" indent="-457200">
              <a:buFont typeface="Wingdings" panose="05000000000000000000" pitchFamily="2" charset="2"/>
              <a:buChar char="Ø"/>
            </a:pPr>
            <a:r>
              <a:rPr lang="en-GB" sz="2000" dirty="0">
                <a:latin typeface="Verdana" panose="020B0604030504040204" pitchFamily="34" charset="0"/>
                <a:ea typeface="Verdana" panose="020B0604030504040204" pitchFamily="34" charset="0"/>
              </a:rPr>
              <a:t>Higher Customer Lifetime Value</a:t>
            </a:r>
          </a:p>
          <a:p>
            <a:pPr marL="457200" indent="-457200">
              <a:buFont typeface="Wingdings" panose="05000000000000000000" pitchFamily="2" charset="2"/>
              <a:buChar char="Ø"/>
            </a:pPr>
            <a:r>
              <a:rPr lang="en-GB" sz="2000" dirty="0">
                <a:latin typeface="Verdana" panose="020B0604030504040204" pitchFamily="34" charset="0"/>
                <a:ea typeface="Verdana" panose="020B0604030504040204" pitchFamily="34" charset="0"/>
              </a:rPr>
              <a:t>More Customer Acquiring Channels</a:t>
            </a:r>
          </a:p>
          <a:p>
            <a:pPr marL="457200" indent="-457200">
              <a:buFont typeface="Wingdings" panose="05000000000000000000" pitchFamily="2" charset="2"/>
              <a:buChar char="Ø"/>
            </a:pPr>
            <a:r>
              <a:rPr lang="en-GB" sz="2000" dirty="0">
                <a:latin typeface="Verdana" panose="020B0604030504040204" pitchFamily="34" charset="0"/>
                <a:ea typeface="Verdana" panose="020B0604030504040204" pitchFamily="34" charset="0"/>
              </a:rPr>
              <a:t>Establishing Brand Value in the Market </a:t>
            </a:r>
          </a:p>
          <a:p>
            <a:pPr marL="285750" indent="-285750">
              <a:buFont typeface="Wingdings" panose="05000000000000000000" pitchFamily="2" charset="2"/>
              <a:buChar char="Ø"/>
            </a:pPr>
            <a:endParaRPr lang="en-GB" dirty="0"/>
          </a:p>
        </p:txBody>
      </p:sp>
    </p:spTree>
    <p:extLst>
      <p:ext uri="{BB962C8B-B14F-4D97-AF65-F5344CB8AC3E}">
        <p14:creationId xmlns:p14="http://schemas.microsoft.com/office/powerpoint/2010/main" val="532695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 calcmode="lin" valueType="num">
                                      <p:cBhvr additive="base">
                                        <p:cTn id="12" dur="500" fill="hold"/>
                                        <p:tgtEl>
                                          <p:spTgt spid="8">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8">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 calcmode="lin" valueType="num">
                                      <p:cBhvr additive="base">
                                        <p:cTn id="17"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nodeType="afterEffect">
                                  <p:stCondLst>
                                    <p:cond delay="0"/>
                                  </p:stCondLst>
                                  <p:childTnLst>
                                    <p:set>
                                      <p:cBhvr>
                                        <p:cTn id="21" dur="1" fill="hold">
                                          <p:stCondLst>
                                            <p:cond delay="0"/>
                                          </p:stCondLst>
                                        </p:cTn>
                                        <p:tgtEl>
                                          <p:spTgt spid="9">
                                            <p:txEl>
                                              <p:pRg st="1" end="1"/>
                                            </p:txEl>
                                          </p:spTgt>
                                        </p:tgtEl>
                                        <p:attrNameLst>
                                          <p:attrName>style.visibility</p:attrName>
                                        </p:attrNameLst>
                                      </p:cBhvr>
                                      <p:to>
                                        <p:strVal val="visible"/>
                                      </p:to>
                                    </p:set>
                                    <p:anim calcmode="lin" valueType="num">
                                      <p:cBhvr additive="base">
                                        <p:cTn id="22" dur="500" fill="hold"/>
                                        <p:tgtEl>
                                          <p:spTgt spid="9">
                                            <p:txEl>
                                              <p:pRg st="1" end="1"/>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9">
                                            <p:txEl>
                                              <p:pRg st="1" end="1"/>
                                            </p:txEl>
                                          </p:spTgt>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nodeType="afterEffect">
                                  <p:stCondLst>
                                    <p:cond delay="0"/>
                                  </p:stCondLst>
                                  <p:childTnLst>
                                    <p:set>
                                      <p:cBhvr>
                                        <p:cTn id="26" dur="1" fill="hold">
                                          <p:stCondLst>
                                            <p:cond delay="0"/>
                                          </p:stCondLst>
                                        </p:cTn>
                                        <p:tgtEl>
                                          <p:spTgt spid="9">
                                            <p:txEl>
                                              <p:pRg st="2" end="2"/>
                                            </p:txEl>
                                          </p:spTgt>
                                        </p:tgtEl>
                                        <p:attrNameLst>
                                          <p:attrName>style.visibility</p:attrName>
                                        </p:attrNameLst>
                                      </p:cBhvr>
                                      <p:to>
                                        <p:strVal val="visible"/>
                                      </p:to>
                                    </p:set>
                                    <p:anim calcmode="lin" valueType="num">
                                      <p:cBhvr additive="base">
                                        <p:cTn id="27" dur="500" fill="hold"/>
                                        <p:tgtEl>
                                          <p:spTgt spid="9">
                                            <p:txEl>
                                              <p:pRg st="2" end="2"/>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9">
                                            <p:txEl>
                                              <p:pRg st="2" end="2"/>
                                            </p:txEl>
                                          </p:spTgt>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8" fill="hold" nodeType="afterEffect">
                                  <p:stCondLst>
                                    <p:cond delay="0"/>
                                  </p:stCondLst>
                                  <p:childTnLst>
                                    <p:set>
                                      <p:cBhvr>
                                        <p:cTn id="31" dur="1" fill="hold">
                                          <p:stCondLst>
                                            <p:cond delay="0"/>
                                          </p:stCondLst>
                                        </p:cTn>
                                        <p:tgtEl>
                                          <p:spTgt spid="9">
                                            <p:txEl>
                                              <p:pRg st="3" end="3"/>
                                            </p:txEl>
                                          </p:spTgt>
                                        </p:tgtEl>
                                        <p:attrNameLst>
                                          <p:attrName>style.visibility</p:attrName>
                                        </p:attrNameLst>
                                      </p:cBhvr>
                                      <p:to>
                                        <p:strVal val="visible"/>
                                      </p:to>
                                    </p:set>
                                    <p:anim calcmode="lin" valueType="num">
                                      <p:cBhvr additive="base">
                                        <p:cTn id="32" dur="500" fill="hold"/>
                                        <p:tgtEl>
                                          <p:spTgt spid="9">
                                            <p:txEl>
                                              <p:pRg st="3" end="3"/>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9">
                                            <p:txEl>
                                              <p:pRg st="3" end="3"/>
                                            </p:txEl>
                                          </p:spTgt>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8" fill="hold" nodeType="afterEffect">
                                  <p:stCondLst>
                                    <p:cond delay="0"/>
                                  </p:stCondLst>
                                  <p:childTnLst>
                                    <p:set>
                                      <p:cBhvr>
                                        <p:cTn id="36" dur="1" fill="hold">
                                          <p:stCondLst>
                                            <p:cond delay="0"/>
                                          </p:stCondLst>
                                        </p:cTn>
                                        <p:tgtEl>
                                          <p:spTgt spid="9">
                                            <p:txEl>
                                              <p:pRg st="4" end="4"/>
                                            </p:txEl>
                                          </p:spTgt>
                                        </p:tgtEl>
                                        <p:attrNameLst>
                                          <p:attrName>style.visibility</p:attrName>
                                        </p:attrNameLst>
                                      </p:cBhvr>
                                      <p:to>
                                        <p:strVal val="visible"/>
                                      </p:to>
                                    </p:set>
                                    <p:anim calcmode="lin" valueType="num">
                                      <p:cBhvr additive="base">
                                        <p:cTn id="37" dur="500" fill="hold"/>
                                        <p:tgtEl>
                                          <p:spTgt spid="9">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9">
                                            <p:txEl>
                                              <p:pRg st="4" end="4"/>
                                            </p:txEl>
                                          </p:spTgt>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 presetClass="entr" presetSubtype="8" fill="hold" nodeType="afterEffect">
                                  <p:stCondLst>
                                    <p:cond delay="0"/>
                                  </p:stCondLst>
                                  <p:childTnLst>
                                    <p:set>
                                      <p:cBhvr>
                                        <p:cTn id="41" dur="1" fill="hold">
                                          <p:stCondLst>
                                            <p:cond delay="0"/>
                                          </p:stCondLst>
                                        </p:cTn>
                                        <p:tgtEl>
                                          <p:spTgt spid="9">
                                            <p:txEl>
                                              <p:pRg st="5" end="5"/>
                                            </p:txEl>
                                          </p:spTgt>
                                        </p:tgtEl>
                                        <p:attrNameLst>
                                          <p:attrName>style.visibility</p:attrName>
                                        </p:attrNameLst>
                                      </p:cBhvr>
                                      <p:to>
                                        <p:strVal val="visible"/>
                                      </p:to>
                                    </p:set>
                                    <p:anim calcmode="lin" valueType="num">
                                      <p:cBhvr additive="base">
                                        <p:cTn id="42" dur="500" fill="hold"/>
                                        <p:tgtEl>
                                          <p:spTgt spid="9">
                                            <p:txEl>
                                              <p:pRg st="5" end="5"/>
                                            </p:txEl>
                                          </p:spTgt>
                                        </p:tgtEl>
                                        <p:attrNameLst>
                                          <p:attrName>ppt_x</p:attrName>
                                        </p:attrNameLst>
                                      </p:cBhvr>
                                      <p:tavLst>
                                        <p:tav tm="0">
                                          <p:val>
                                            <p:strVal val="0-#ppt_w/2"/>
                                          </p:val>
                                        </p:tav>
                                        <p:tav tm="100000">
                                          <p:val>
                                            <p:strVal val="#ppt_x"/>
                                          </p:val>
                                        </p:tav>
                                      </p:tavLst>
                                    </p:anim>
                                    <p:anim calcmode="lin" valueType="num">
                                      <p:cBhvr additive="base">
                                        <p:cTn id="43" dur="500" fill="hold"/>
                                        <p:tgtEl>
                                          <p:spTgt spid="9">
                                            <p:txEl>
                                              <p:pRg st="5" end="5"/>
                                            </p:txEl>
                                          </p:spTgt>
                                        </p:tgtEl>
                                        <p:attrNameLst>
                                          <p:attrName>ppt_y</p:attrName>
                                        </p:attrNameLst>
                                      </p:cBhvr>
                                      <p:tavLst>
                                        <p:tav tm="0">
                                          <p:val>
                                            <p:strVal val="#ppt_y"/>
                                          </p:val>
                                        </p:tav>
                                        <p:tav tm="100000">
                                          <p:val>
                                            <p:strVal val="#ppt_y"/>
                                          </p:val>
                                        </p:tav>
                                      </p:tavLst>
                                    </p:anim>
                                  </p:childTnLst>
                                </p:cTn>
                              </p:par>
                            </p:childTnLst>
                          </p:cTn>
                        </p:par>
                        <p:par>
                          <p:cTn id="44" fill="hold">
                            <p:stCondLst>
                              <p:cond delay="4000"/>
                            </p:stCondLst>
                            <p:childTnLst>
                              <p:par>
                                <p:cTn id="45" presetID="2" presetClass="entr" presetSubtype="8" fill="hold" nodeType="afterEffect">
                                  <p:stCondLst>
                                    <p:cond delay="0"/>
                                  </p:stCondLst>
                                  <p:childTnLst>
                                    <p:set>
                                      <p:cBhvr>
                                        <p:cTn id="46" dur="1" fill="hold">
                                          <p:stCondLst>
                                            <p:cond delay="0"/>
                                          </p:stCondLst>
                                        </p:cTn>
                                        <p:tgtEl>
                                          <p:spTgt spid="9">
                                            <p:txEl>
                                              <p:pRg st="6" end="6"/>
                                            </p:txEl>
                                          </p:spTgt>
                                        </p:tgtEl>
                                        <p:attrNameLst>
                                          <p:attrName>style.visibility</p:attrName>
                                        </p:attrNameLst>
                                      </p:cBhvr>
                                      <p:to>
                                        <p:strVal val="visible"/>
                                      </p:to>
                                    </p:set>
                                    <p:anim calcmode="lin" valueType="num">
                                      <p:cBhvr additive="base">
                                        <p:cTn id="47" dur="500" fill="hold"/>
                                        <p:tgtEl>
                                          <p:spTgt spid="9">
                                            <p:txEl>
                                              <p:pRg st="6" end="6"/>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9">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442AE8B-551E-49B7-AFF1-D74FBF039797}"/>
              </a:ext>
            </a:extLst>
          </p:cNvPr>
          <p:cNvSpPr txBox="1"/>
          <p:nvPr/>
        </p:nvSpPr>
        <p:spPr>
          <a:xfrm>
            <a:off x="1279613" y="2147262"/>
            <a:ext cx="6824870" cy="3477875"/>
          </a:xfrm>
          <a:prstGeom prst="rect">
            <a:avLst/>
          </a:prstGeom>
          <a:noFill/>
        </p:spPr>
        <p:txBody>
          <a:bodyPr wrap="square" rtlCol="0">
            <a:spAutoFit/>
          </a:bodyPr>
          <a:lstStyle/>
          <a:p>
            <a:pPr marL="342900" indent="-342900">
              <a:buFont typeface="Wingdings" panose="05000000000000000000" pitchFamily="2" charset="2"/>
              <a:buChar char="Ø"/>
            </a:pPr>
            <a:r>
              <a:rPr lang="en-GB" sz="2000" dirty="0">
                <a:latin typeface="Verdana" panose="020B0604030504040204" pitchFamily="34" charset="0"/>
                <a:ea typeface="Verdana" panose="020B0604030504040204" pitchFamily="34" charset="0"/>
              </a:rPr>
              <a:t>Data Acquisition</a:t>
            </a:r>
          </a:p>
          <a:p>
            <a:pPr marL="342900" indent="-342900">
              <a:buFont typeface="Wingdings" panose="05000000000000000000" pitchFamily="2" charset="2"/>
              <a:buChar char="Ø"/>
            </a:pPr>
            <a:endParaRPr lang="en-GB" sz="2000" dirty="0">
              <a:latin typeface="Verdana" panose="020B0604030504040204" pitchFamily="34" charset="0"/>
              <a:ea typeface="Verdana" panose="020B0604030504040204" pitchFamily="34" charset="0"/>
            </a:endParaRPr>
          </a:p>
          <a:p>
            <a:pPr marL="342900" indent="-342900">
              <a:buFont typeface="Wingdings" panose="05000000000000000000" pitchFamily="2" charset="2"/>
              <a:buChar char="Ø"/>
            </a:pPr>
            <a:r>
              <a:rPr lang="en-GB" sz="2000" dirty="0">
                <a:latin typeface="Verdana" panose="020B0604030504040204" pitchFamily="34" charset="0"/>
                <a:ea typeface="Verdana" panose="020B0604030504040204" pitchFamily="34" charset="0"/>
              </a:rPr>
              <a:t>Performing EDA on the Data</a:t>
            </a:r>
          </a:p>
          <a:p>
            <a:pPr marL="342900" indent="-342900">
              <a:buFont typeface="Wingdings" panose="05000000000000000000" pitchFamily="2" charset="2"/>
              <a:buChar char="Ø"/>
            </a:pPr>
            <a:endParaRPr lang="en-GB" sz="2000" dirty="0">
              <a:latin typeface="Verdana" panose="020B0604030504040204" pitchFamily="34" charset="0"/>
              <a:ea typeface="Verdana" panose="020B0604030504040204" pitchFamily="34" charset="0"/>
            </a:endParaRPr>
          </a:p>
          <a:p>
            <a:pPr marL="342900" indent="-342900">
              <a:buFont typeface="Wingdings" panose="05000000000000000000" pitchFamily="2" charset="2"/>
              <a:buChar char="Ø"/>
            </a:pPr>
            <a:r>
              <a:rPr lang="en-GB" sz="2000" dirty="0">
                <a:latin typeface="Verdana" panose="020B0604030504040204" pitchFamily="34" charset="0"/>
                <a:ea typeface="Verdana" panose="020B0604030504040204" pitchFamily="34" charset="0"/>
              </a:rPr>
              <a:t>Data Pre-Processing</a:t>
            </a:r>
          </a:p>
          <a:p>
            <a:pPr marL="342900" indent="-342900">
              <a:buFont typeface="Wingdings" panose="05000000000000000000" pitchFamily="2" charset="2"/>
              <a:buChar char="Ø"/>
            </a:pPr>
            <a:endParaRPr lang="en-GB" sz="2000" dirty="0">
              <a:latin typeface="Verdana" panose="020B0604030504040204" pitchFamily="34" charset="0"/>
              <a:ea typeface="Verdana" panose="020B0604030504040204" pitchFamily="34" charset="0"/>
            </a:endParaRPr>
          </a:p>
          <a:p>
            <a:pPr marL="342900" indent="-342900">
              <a:buFont typeface="Wingdings" panose="05000000000000000000" pitchFamily="2" charset="2"/>
              <a:buChar char="Ø"/>
            </a:pPr>
            <a:r>
              <a:rPr lang="en-GB" sz="2000" dirty="0">
                <a:latin typeface="Verdana" panose="020B0604030504040204" pitchFamily="34" charset="0"/>
                <a:ea typeface="Verdana" panose="020B0604030504040204" pitchFamily="34" charset="0"/>
              </a:rPr>
              <a:t>Model Building</a:t>
            </a:r>
          </a:p>
          <a:p>
            <a:pPr marL="342900" indent="-342900">
              <a:buFont typeface="Wingdings" panose="05000000000000000000" pitchFamily="2" charset="2"/>
              <a:buChar char="Ø"/>
            </a:pPr>
            <a:endParaRPr lang="en-GB" sz="2000" dirty="0">
              <a:latin typeface="Verdana" panose="020B0604030504040204" pitchFamily="34" charset="0"/>
              <a:ea typeface="Verdana" panose="020B0604030504040204" pitchFamily="34" charset="0"/>
            </a:endParaRPr>
          </a:p>
          <a:p>
            <a:pPr marL="342900" indent="-342900">
              <a:buFont typeface="Wingdings" panose="05000000000000000000" pitchFamily="2" charset="2"/>
              <a:buChar char="Ø"/>
            </a:pPr>
            <a:r>
              <a:rPr lang="en-GB" sz="2000" dirty="0">
                <a:latin typeface="Verdana" panose="020B0604030504040204" pitchFamily="34" charset="0"/>
                <a:ea typeface="Verdana" panose="020B0604030504040204" pitchFamily="34" charset="0"/>
              </a:rPr>
              <a:t>Model Performance Evaluation </a:t>
            </a:r>
          </a:p>
          <a:p>
            <a:pPr marL="342900" indent="-342900">
              <a:buFont typeface="Wingdings" panose="05000000000000000000" pitchFamily="2" charset="2"/>
              <a:buChar char="Ø"/>
            </a:pPr>
            <a:endParaRPr lang="en-GB" sz="2000" dirty="0">
              <a:latin typeface="Verdana" panose="020B0604030504040204" pitchFamily="34" charset="0"/>
              <a:ea typeface="Verdana" panose="020B0604030504040204" pitchFamily="34" charset="0"/>
            </a:endParaRPr>
          </a:p>
          <a:p>
            <a:pPr marL="342900" indent="-342900">
              <a:buFont typeface="Wingdings" panose="05000000000000000000" pitchFamily="2" charset="2"/>
              <a:buChar char="Ø"/>
            </a:pPr>
            <a:r>
              <a:rPr lang="en-GB" sz="2000" dirty="0">
                <a:latin typeface="Verdana" panose="020B0604030504040204" pitchFamily="34" charset="0"/>
                <a:ea typeface="Verdana" panose="020B0604030504040204" pitchFamily="34" charset="0"/>
              </a:rPr>
              <a:t>Deriving Insights</a:t>
            </a:r>
          </a:p>
        </p:txBody>
      </p:sp>
    </p:spTree>
    <p:extLst>
      <p:ext uri="{BB962C8B-B14F-4D97-AF65-F5344CB8AC3E}">
        <p14:creationId xmlns:p14="http://schemas.microsoft.com/office/powerpoint/2010/main" val="2073284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 calcmode="lin" valueType="num">
                                      <p:cBhvr additive="base">
                                        <p:cTn id="12"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 calcmode="lin" valueType="num">
                                      <p:cBhvr additive="base">
                                        <p:cTn id="17"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nodeType="after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 calcmode="lin" valueType="num">
                                      <p:cBhvr additive="base">
                                        <p:cTn id="22" dur="500" fill="hold"/>
                                        <p:tgtEl>
                                          <p:spTgt spid="4">
                                            <p:txEl>
                                              <p:pRg st="6" end="6"/>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4">
                                            <p:txEl>
                                              <p:pRg st="6" end="6"/>
                                            </p:txEl>
                                          </p:spTgt>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nodeType="after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 calcmode="lin" valueType="num">
                                      <p:cBhvr additive="base">
                                        <p:cTn id="27" dur="500" fill="hold"/>
                                        <p:tgtEl>
                                          <p:spTgt spid="4">
                                            <p:txEl>
                                              <p:pRg st="8" end="8"/>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4">
                                            <p:txEl>
                                              <p:pRg st="8" end="8"/>
                                            </p:txEl>
                                          </p:spTgt>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8" fill="hold" nodeType="afterEffect">
                                  <p:stCondLst>
                                    <p:cond delay="0"/>
                                  </p:stCondLst>
                                  <p:childTnLst>
                                    <p:set>
                                      <p:cBhvr>
                                        <p:cTn id="31" dur="1" fill="hold">
                                          <p:stCondLst>
                                            <p:cond delay="0"/>
                                          </p:stCondLst>
                                        </p:cTn>
                                        <p:tgtEl>
                                          <p:spTgt spid="4">
                                            <p:txEl>
                                              <p:pRg st="10" end="10"/>
                                            </p:txEl>
                                          </p:spTgt>
                                        </p:tgtEl>
                                        <p:attrNameLst>
                                          <p:attrName>style.visibility</p:attrName>
                                        </p:attrNameLst>
                                      </p:cBhvr>
                                      <p:to>
                                        <p:strVal val="visible"/>
                                      </p:to>
                                    </p:set>
                                    <p:anim calcmode="lin" valueType="num">
                                      <p:cBhvr additive="base">
                                        <p:cTn id="32" dur="500" fill="hold"/>
                                        <p:tgtEl>
                                          <p:spTgt spid="4">
                                            <p:txEl>
                                              <p:pRg st="10" end="10"/>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4">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83EB3317-404A-4DC4-8A8D-87B4416491B9}"/>
              </a:ext>
            </a:extLst>
          </p:cNvPr>
          <p:cNvSpPr txBox="1"/>
          <p:nvPr/>
        </p:nvSpPr>
        <p:spPr>
          <a:xfrm>
            <a:off x="1604682" y="690281"/>
            <a:ext cx="6468619" cy="707886"/>
          </a:xfrm>
          <a:prstGeom prst="rect">
            <a:avLst/>
          </a:prstGeom>
          <a:noFill/>
        </p:spPr>
        <p:txBody>
          <a:bodyPr wrap="square" rtlCol="0">
            <a:spAutoFit/>
          </a:bodyPr>
          <a:lstStyle/>
          <a:p>
            <a:pPr algn="ctr"/>
            <a:r>
              <a:rPr lang="en-GB" sz="4000" dirty="0">
                <a:solidFill>
                  <a:schemeClr val="accent1"/>
                </a:solidFill>
                <a:latin typeface="Verdana" panose="020B0604030504040204" pitchFamily="34" charset="0"/>
                <a:ea typeface="Verdana" panose="020B0604030504040204" pitchFamily="34" charset="0"/>
              </a:rPr>
              <a:t>Models Built</a:t>
            </a:r>
          </a:p>
        </p:txBody>
      </p:sp>
      <p:sp>
        <p:nvSpPr>
          <p:cNvPr id="10" name="TextBox 9">
            <a:extLst>
              <a:ext uri="{FF2B5EF4-FFF2-40B4-BE49-F238E27FC236}">
                <a16:creationId xmlns:a16="http://schemas.microsoft.com/office/drawing/2014/main" id="{A306AC35-2650-4B60-B190-429AE84F60E0}"/>
              </a:ext>
            </a:extLst>
          </p:cNvPr>
          <p:cNvSpPr txBox="1"/>
          <p:nvPr/>
        </p:nvSpPr>
        <p:spPr>
          <a:xfrm>
            <a:off x="1265581" y="1978420"/>
            <a:ext cx="9488557" cy="3170099"/>
          </a:xfrm>
          <a:prstGeom prst="rect">
            <a:avLst/>
          </a:prstGeom>
          <a:noFill/>
        </p:spPr>
        <p:txBody>
          <a:bodyPr wrap="square" rtlCol="0">
            <a:spAutoFit/>
          </a:bodyPr>
          <a:lstStyle/>
          <a:p>
            <a:pPr marL="342900" indent="-342900">
              <a:buFont typeface="Wingdings" panose="05000000000000000000" pitchFamily="2" charset="2"/>
              <a:buChar char="Ø"/>
            </a:pPr>
            <a:r>
              <a:rPr lang="en-GB" sz="2000" dirty="0">
                <a:latin typeface="Verdana" panose="020B0604030504040204" pitchFamily="34" charset="0"/>
                <a:ea typeface="Verdana" panose="020B0604030504040204" pitchFamily="34" charset="0"/>
              </a:rPr>
              <a:t>Linear Discriminant Analysis</a:t>
            </a:r>
          </a:p>
          <a:p>
            <a:pPr marL="342900" indent="-342900">
              <a:buFont typeface="Wingdings" panose="05000000000000000000" pitchFamily="2" charset="2"/>
              <a:buChar char="Ø"/>
            </a:pPr>
            <a:r>
              <a:rPr lang="en-GB" sz="2000" dirty="0">
                <a:latin typeface="Verdana" panose="020B0604030504040204" pitchFamily="34" charset="0"/>
                <a:ea typeface="Verdana" panose="020B0604030504040204" pitchFamily="34" charset="0"/>
              </a:rPr>
              <a:t>Logistic Regression</a:t>
            </a:r>
          </a:p>
          <a:p>
            <a:pPr marL="342900" indent="-342900">
              <a:buFont typeface="Wingdings" panose="05000000000000000000" pitchFamily="2" charset="2"/>
              <a:buChar char="Ø"/>
            </a:pPr>
            <a:r>
              <a:rPr lang="en-GB" sz="2000" dirty="0">
                <a:latin typeface="Verdana" panose="020B0604030504040204" pitchFamily="34" charset="0"/>
                <a:ea typeface="Verdana" panose="020B0604030504040204" pitchFamily="34" charset="0"/>
              </a:rPr>
              <a:t>ADA-Boost</a:t>
            </a:r>
          </a:p>
          <a:p>
            <a:pPr marL="342900" indent="-342900">
              <a:buFont typeface="Wingdings" panose="05000000000000000000" pitchFamily="2" charset="2"/>
              <a:buChar char="Ø"/>
            </a:pPr>
            <a:r>
              <a:rPr lang="en-GB" sz="2000" dirty="0">
                <a:latin typeface="Verdana" panose="020B0604030504040204" pitchFamily="34" charset="0"/>
                <a:ea typeface="Verdana" panose="020B0604030504040204" pitchFamily="34" charset="0"/>
              </a:rPr>
              <a:t>Support Vector Machines</a:t>
            </a:r>
          </a:p>
          <a:p>
            <a:pPr marL="342900" indent="-342900">
              <a:buFont typeface="Wingdings" panose="05000000000000000000" pitchFamily="2" charset="2"/>
              <a:buChar char="Ø"/>
            </a:pPr>
            <a:r>
              <a:rPr lang="en-GB" sz="2000" dirty="0">
                <a:latin typeface="Verdana" panose="020B0604030504040204" pitchFamily="34" charset="0"/>
                <a:ea typeface="Verdana" panose="020B0604030504040204" pitchFamily="34" charset="0"/>
              </a:rPr>
              <a:t>Gaussian Naïve Bayes</a:t>
            </a:r>
          </a:p>
          <a:p>
            <a:pPr marL="342900" indent="-342900">
              <a:buFont typeface="Wingdings" panose="05000000000000000000" pitchFamily="2" charset="2"/>
              <a:buChar char="Ø"/>
            </a:pPr>
            <a:r>
              <a:rPr lang="en-GB" sz="2000" dirty="0">
                <a:latin typeface="Verdana" panose="020B0604030504040204" pitchFamily="34" charset="0"/>
                <a:ea typeface="Verdana" panose="020B0604030504040204" pitchFamily="34" charset="0"/>
              </a:rPr>
              <a:t>CART / Decision Tress</a:t>
            </a:r>
          </a:p>
          <a:p>
            <a:pPr marL="342900" indent="-342900">
              <a:buFont typeface="Wingdings" panose="05000000000000000000" pitchFamily="2" charset="2"/>
              <a:buChar char="Ø"/>
            </a:pPr>
            <a:r>
              <a:rPr lang="en-GB" sz="2000" dirty="0">
                <a:latin typeface="Verdana" panose="020B0604030504040204" pitchFamily="34" charset="0"/>
                <a:ea typeface="Verdana" panose="020B0604030504040204" pitchFamily="34" charset="0"/>
              </a:rPr>
              <a:t>Random Forest </a:t>
            </a:r>
          </a:p>
          <a:p>
            <a:pPr marL="342900" indent="-342900">
              <a:buFont typeface="Wingdings" panose="05000000000000000000" pitchFamily="2" charset="2"/>
              <a:buChar char="Ø"/>
            </a:pPr>
            <a:r>
              <a:rPr lang="en-GB" sz="2000" dirty="0">
                <a:latin typeface="Verdana" panose="020B0604030504040204" pitchFamily="34" charset="0"/>
                <a:ea typeface="Verdana" panose="020B0604030504040204" pitchFamily="34" charset="0"/>
              </a:rPr>
              <a:t>K-Nearest Neighbours</a:t>
            </a:r>
          </a:p>
          <a:p>
            <a:pPr marL="342900" indent="-342900">
              <a:buFont typeface="Wingdings" panose="05000000000000000000" pitchFamily="2" charset="2"/>
              <a:buChar char="Ø"/>
            </a:pPr>
            <a:r>
              <a:rPr lang="en-GB" sz="2000" dirty="0">
                <a:latin typeface="Verdana" panose="020B0604030504040204" pitchFamily="34" charset="0"/>
                <a:ea typeface="Verdana" panose="020B0604030504040204" pitchFamily="34" charset="0"/>
              </a:rPr>
              <a:t>XG-Boost</a:t>
            </a:r>
          </a:p>
          <a:p>
            <a:pPr marL="342900" indent="-342900">
              <a:buFont typeface="Wingdings" panose="05000000000000000000" pitchFamily="2" charset="2"/>
              <a:buChar char="Ø"/>
            </a:pPr>
            <a:r>
              <a:rPr lang="en-GB" sz="2000" dirty="0">
                <a:latin typeface="Verdana" panose="020B0604030504040204" pitchFamily="34" charset="0"/>
                <a:ea typeface="Verdana" panose="020B0604030504040204" pitchFamily="34" charset="0"/>
              </a:rPr>
              <a:t>Artificial Neural Network/ MLP Classifier</a:t>
            </a:r>
          </a:p>
        </p:txBody>
      </p:sp>
    </p:spTree>
    <p:extLst>
      <p:ext uri="{BB962C8B-B14F-4D97-AF65-F5344CB8AC3E}">
        <p14:creationId xmlns:p14="http://schemas.microsoft.com/office/powerpoint/2010/main" val="2506357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arn(inVertical)">
                                      <p:cBhvr>
                                        <p:cTn id="7" dur="500"/>
                                        <p:tgtEl>
                                          <p:spTgt spid="9">
                                            <p:txEl>
                                              <p:pRg st="0" end="0"/>
                                            </p:txEl>
                                          </p:spTgt>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 calcmode="lin" valueType="num">
                                      <p:cBhvr additive="base">
                                        <p:cTn id="11"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8" fill="hold" nodeType="afterEffect">
                                  <p:stCondLst>
                                    <p:cond delay="0"/>
                                  </p:stCondLst>
                                  <p:childTnLst>
                                    <p:set>
                                      <p:cBhvr>
                                        <p:cTn id="15" dur="1" fill="hold">
                                          <p:stCondLst>
                                            <p:cond delay="0"/>
                                          </p:stCondLst>
                                        </p:cTn>
                                        <p:tgtEl>
                                          <p:spTgt spid="10">
                                            <p:txEl>
                                              <p:pRg st="1" end="1"/>
                                            </p:txEl>
                                          </p:spTgt>
                                        </p:tgtEl>
                                        <p:attrNameLst>
                                          <p:attrName>style.visibility</p:attrName>
                                        </p:attrNameLst>
                                      </p:cBhvr>
                                      <p:to>
                                        <p:strVal val="visible"/>
                                      </p:to>
                                    </p:set>
                                    <p:anim calcmode="lin" valueType="num">
                                      <p:cBhvr additive="base">
                                        <p:cTn id="16" dur="500" fill="hold"/>
                                        <p:tgtEl>
                                          <p:spTgt spid="10">
                                            <p:txEl>
                                              <p:pRg st="1" end="1"/>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10">
                                            <p:txEl>
                                              <p:pRg st="1" end="1"/>
                                            </p:txEl>
                                          </p:spTgt>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 presetClass="entr" presetSubtype="8" fill="hold" nodeType="afterEffect">
                                  <p:stCondLst>
                                    <p:cond delay="0"/>
                                  </p:stCondLst>
                                  <p:childTnLst>
                                    <p:set>
                                      <p:cBhvr>
                                        <p:cTn id="20" dur="1" fill="hold">
                                          <p:stCondLst>
                                            <p:cond delay="0"/>
                                          </p:stCondLst>
                                        </p:cTn>
                                        <p:tgtEl>
                                          <p:spTgt spid="10">
                                            <p:txEl>
                                              <p:pRg st="2" end="2"/>
                                            </p:txEl>
                                          </p:spTgt>
                                        </p:tgtEl>
                                        <p:attrNameLst>
                                          <p:attrName>style.visibility</p:attrName>
                                        </p:attrNameLst>
                                      </p:cBhvr>
                                      <p:to>
                                        <p:strVal val="visible"/>
                                      </p:to>
                                    </p:set>
                                    <p:anim calcmode="lin" valueType="num">
                                      <p:cBhvr additive="base">
                                        <p:cTn id="21" dur="500" fill="hold"/>
                                        <p:tgtEl>
                                          <p:spTgt spid="10">
                                            <p:txEl>
                                              <p:pRg st="2" end="2"/>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0">
                                            <p:txEl>
                                              <p:pRg st="2" end="2"/>
                                            </p:txEl>
                                          </p:spTgt>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8" fill="hold" nodeType="afterEffect">
                                  <p:stCondLst>
                                    <p:cond delay="0"/>
                                  </p:stCondLst>
                                  <p:childTnLst>
                                    <p:set>
                                      <p:cBhvr>
                                        <p:cTn id="25" dur="1" fill="hold">
                                          <p:stCondLst>
                                            <p:cond delay="0"/>
                                          </p:stCondLst>
                                        </p:cTn>
                                        <p:tgtEl>
                                          <p:spTgt spid="10">
                                            <p:txEl>
                                              <p:pRg st="3" end="3"/>
                                            </p:txEl>
                                          </p:spTgt>
                                        </p:tgtEl>
                                        <p:attrNameLst>
                                          <p:attrName>style.visibility</p:attrName>
                                        </p:attrNameLst>
                                      </p:cBhvr>
                                      <p:to>
                                        <p:strVal val="visible"/>
                                      </p:to>
                                    </p:set>
                                    <p:anim calcmode="lin" valueType="num">
                                      <p:cBhvr additive="base">
                                        <p:cTn id="26" dur="500" fill="hold"/>
                                        <p:tgtEl>
                                          <p:spTgt spid="10">
                                            <p:txEl>
                                              <p:pRg st="3" end="3"/>
                                            </p:txEl>
                                          </p:spTgt>
                                        </p:tgtEl>
                                        <p:attrNameLst>
                                          <p:attrName>ppt_x</p:attrName>
                                        </p:attrNameLst>
                                      </p:cBhvr>
                                      <p:tavLst>
                                        <p:tav tm="0">
                                          <p:val>
                                            <p:strVal val="0-#ppt_w/2"/>
                                          </p:val>
                                        </p:tav>
                                        <p:tav tm="100000">
                                          <p:val>
                                            <p:strVal val="#ppt_x"/>
                                          </p:val>
                                        </p:tav>
                                      </p:tavLst>
                                    </p:anim>
                                    <p:anim calcmode="lin" valueType="num">
                                      <p:cBhvr additive="base">
                                        <p:cTn id="27" dur="500" fill="hold"/>
                                        <p:tgtEl>
                                          <p:spTgt spid="10">
                                            <p:txEl>
                                              <p:pRg st="3" end="3"/>
                                            </p:txEl>
                                          </p:spTgt>
                                        </p:tgtEl>
                                        <p:attrNameLst>
                                          <p:attrName>ppt_y</p:attrName>
                                        </p:attrNameLst>
                                      </p:cBhvr>
                                      <p:tavLst>
                                        <p:tav tm="0">
                                          <p:val>
                                            <p:strVal val="#ppt_y"/>
                                          </p:val>
                                        </p:tav>
                                        <p:tav tm="100000">
                                          <p:val>
                                            <p:strVal val="#ppt_y"/>
                                          </p:val>
                                        </p:tav>
                                      </p:tavLst>
                                    </p:anim>
                                  </p:childTnLst>
                                </p:cTn>
                              </p:par>
                            </p:childTnLst>
                          </p:cTn>
                        </p:par>
                        <p:par>
                          <p:cTn id="28" fill="hold">
                            <p:stCondLst>
                              <p:cond delay="2500"/>
                            </p:stCondLst>
                            <p:childTnLst>
                              <p:par>
                                <p:cTn id="29" presetID="2" presetClass="entr" presetSubtype="8" fill="hold" nodeType="afterEffect">
                                  <p:stCondLst>
                                    <p:cond delay="0"/>
                                  </p:stCondLst>
                                  <p:childTnLst>
                                    <p:set>
                                      <p:cBhvr>
                                        <p:cTn id="30" dur="1" fill="hold">
                                          <p:stCondLst>
                                            <p:cond delay="0"/>
                                          </p:stCondLst>
                                        </p:cTn>
                                        <p:tgtEl>
                                          <p:spTgt spid="10">
                                            <p:txEl>
                                              <p:pRg st="4" end="4"/>
                                            </p:txEl>
                                          </p:spTgt>
                                        </p:tgtEl>
                                        <p:attrNameLst>
                                          <p:attrName>style.visibility</p:attrName>
                                        </p:attrNameLst>
                                      </p:cBhvr>
                                      <p:to>
                                        <p:strVal val="visible"/>
                                      </p:to>
                                    </p:set>
                                    <p:anim calcmode="lin" valueType="num">
                                      <p:cBhvr additive="base">
                                        <p:cTn id="31" dur="500" fill="hold"/>
                                        <p:tgtEl>
                                          <p:spTgt spid="10">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
                                            <p:txEl>
                                              <p:pRg st="4" end="4"/>
                                            </p:txEl>
                                          </p:spTgt>
                                        </p:tgtEl>
                                        <p:attrNameLst>
                                          <p:attrName>ppt_y</p:attrName>
                                        </p:attrNameLst>
                                      </p:cBhvr>
                                      <p:tavLst>
                                        <p:tav tm="0">
                                          <p:val>
                                            <p:strVal val="#ppt_y"/>
                                          </p:val>
                                        </p:tav>
                                        <p:tav tm="100000">
                                          <p:val>
                                            <p:strVal val="#ppt_y"/>
                                          </p:val>
                                        </p:tav>
                                      </p:tavLst>
                                    </p:anim>
                                  </p:childTnLst>
                                </p:cTn>
                              </p:par>
                            </p:childTnLst>
                          </p:cTn>
                        </p:par>
                        <p:par>
                          <p:cTn id="33" fill="hold">
                            <p:stCondLst>
                              <p:cond delay="3000"/>
                            </p:stCondLst>
                            <p:childTnLst>
                              <p:par>
                                <p:cTn id="34" presetID="2" presetClass="entr" presetSubtype="8" fill="hold" nodeType="afterEffect">
                                  <p:stCondLst>
                                    <p:cond delay="0"/>
                                  </p:stCondLst>
                                  <p:childTnLst>
                                    <p:set>
                                      <p:cBhvr>
                                        <p:cTn id="35" dur="1" fill="hold">
                                          <p:stCondLst>
                                            <p:cond delay="0"/>
                                          </p:stCondLst>
                                        </p:cTn>
                                        <p:tgtEl>
                                          <p:spTgt spid="10">
                                            <p:txEl>
                                              <p:pRg st="5" end="5"/>
                                            </p:txEl>
                                          </p:spTgt>
                                        </p:tgtEl>
                                        <p:attrNameLst>
                                          <p:attrName>style.visibility</p:attrName>
                                        </p:attrNameLst>
                                      </p:cBhvr>
                                      <p:to>
                                        <p:strVal val="visible"/>
                                      </p:to>
                                    </p:set>
                                    <p:anim calcmode="lin" valueType="num">
                                      <p:cBhvr additive="base">
                                        <p:cTn id="36" dur="500" fill="hold"/>
                                        <p:tgtEl>
                                          <p:spTgt spid="10">
                                            <p:txEl>
                                              <p:pRg st="5" end="5"/>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10">
                                            <p:txEl>
                                              <p:pRg st="5" end="5"/>
                                            </p:txEl>
                                          </p:spTgt>
                                        </p:tgtEl>
                                        <p:attrNameLst>
                                          <p:attrName>ppt_y</p:attrName>
                                        </p:attrNameLst>
                                      </p:cBhvr>
                                      <p:tavLst>
                                        <p:tav tm="0">
                                          <p:val>
                                            <p:strVal val="#ppt_y"/>
                                          </p:val>
                                        </p:tav>
                                        <p:tav tm="100000">
                                          <p:val>
                                            <p:strVal val="#ppt_y"/>
                                          </p:val>
                                        </p:tav>
                                      </p:tavLst>
                                    </p:anim>
                                  </p:childTnLst>
                                </p:cTn>
                              </p:par>
                            </p:childTnLst>
                          </p:cTn>
                        </p:par>
                        <p:par>
                          <p:cTn id="38" fill="hold">
                            <p:stCondLst>
                              <p:cond delay="3500"/>
                            </p:stCondLst>
                            <p:childTnLst>
                              <p:par>
                                <p:cTn id="39" presetID="2" presetClass="entr" presetSubtype="8" fill="hold" nodeType="afterEffect">
                                  <p:stCondLst>
                                    <p:cond delay="0"/>
                                  </p:stCondLst>
                                  <p:childTnLst>
                                    <p:set>
                                      <p:cBhvr>
                                        <p:cTn id="40" dur="1" fill="hold">
                                          <p:stCondLst>
                                            <p:cond delay="0"/>
                                          </p:stCondLst>
                                        </p:cTn>
                                        <p:tgtEl>
                                          <p:spTgt spid="10">
                                            <p:txEl>
                                              <p:pRg st="6" end="6"/>
                                            </p:txEl>
                                          </p:spTgt>
                                        </p:tgtEl>
                                        <p:attrNameLst>
                                          <p:attrName>style.visibility</p:attrName>
                                        </p:attrNameLst>
                                      </p:cBhvr>
                                      <p:to>
                                        <p:strVal val="visible"/>
                                      </p:to>
                                    </p:set>
                                    <p:anim calcmode="lin" valueType="num">
                                      <p:cBhvr additive="base">
                                        <p:cTn id="41" dur="500" fill="hold"/>
                                        <p:tgtEl>
                                          <p:spTgt spid="10">
                                            <p:txEl>
                                              <p:pRg st="6" end="6"/>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10">
                                            <p:txEl>
                                              <p:pRg st="6" end="6"/>
                                            </p:txEl>
                                          </p:spTgt>
                                        </p:tgtEl>
                                        <p:attrNameLst>
                                          <p:attrName>ppt_y</p:attrName>
                                        </p:attrNameLst>
                                      </p:cBhvr>
                                      <p:tavLst>
                                        <p:tav tm="0">
                                          <p:val>
                                            <p:strVal val="#ppt_y"/>
                                          </p:val>
                                        </p:tav>
                                        <p:tav tm="100000">
                                          <p:val>
                                            <p:strVal val="#ppt_y"/>
                                          </p:val>
                                        </p:tav>
                                      </p:tavLst>
                                    </p:anim>
                                  </p:childTnLst>
                                </p:cTn>
                              </p:par>
                            </p:childTnLst>
                          </p:cTn>
                        </p:par>
                        <p:par>
                          <p:cTn id="43" fill="hold">
                            <p:stCondLst>
                              <p:cond delay="4000"/>
                            </p:stCondLst>
                            <p:childTnLst>
                              <p:par>
                                <p:cTn id="44" presetID="2" presetClass="entr" presetSubtype="8" fill="hold" nodeType="afterEffect">
                                  <p:stCondLst>
                                    <p:cond delay="0"/>
                                  </p:stCondLst>
                                  <p:childTnLst>
                                    <p:set>
                                      <p:cBhvr>
                                        <p:cTn id="45" dur="1" fill="hold">
                                          <p:stCondLst>
                                            <p:cond delay="0"/>
                                          </p:stCondLst>
                                        </p:cTn>
                                        <p:tgtEl>
                                          <p:spTgt spid="10">
                                            <p:txEl>
                                              <p:pRg st="7" end="7"/>
                                            </p:txEl>
                                          </p:spTgt>
                                        </p:tgtEl>
                                        <p:attrNameLst>
                                          <p:attrName>style.visibility</p:attrName>
                                        </p:attrNameLst>
                                      </p:cBhvr>
                                      <p:to>
                                        <p:strVal val="visible"/>
                                      </p:to>
                                    </p:set>
                                    <p:anim calcmode="lin" valueType="num">
                                      <p:cBhvr additive="base">
                                        <p:cTn id="46" dur="500" fill="hold"/>
                                        <p:tgtEl>
                                          <p:spTgt spid="10">
                                            <p:txEl>
                                              <p:pRg st="7" end="7"/>
                                            </p:txEl>
                                          </p:spTgt>
                                        </p:tgtEl>
                                        <p:attrNameLst>
                                          <p:attrName>ppt_x</p:attrName>
                                        </p:attrNameLst>
                                      </p:cBhvr>
                                      <p:tavLst>
                                        <p:tav tm="0">
                                          <p:val>
                                            <p:strVal val="0-#ppt_w/2"/>
                                          </p:val>
                                        </p:tav>
                                        <p:tav tm="100000">
                                          <p:val>
                                            <p:strVal val="#ppt_x"/>
                                          </p:val>
                                        </p:tav>
                                      </p:tavLst>
                                    </p:anim>
                                    <p:anim calcmode="lin" valueType="num">
                                      <p:cBhvr additive="base">
                                        <p:cTn id="47" dur="500" fill="hold"/>
                                        <p:tgtEl>
                                          <p:spTgt spid="10">
                                            <p:txEl>
                                              <p:pRg st="7" end="7"/>
                                            </p:txEl>
                                          </p:spTgt>
                                        </p:tgtEl>
                                        <p:attrNameLst>
                                          <p:attrName>ppt_y</p:attrName>
                                        </p:attrNameLst>
                                      </p:cBhvr>
                                      <p:tavLst>
                                        <p:tav tm="0">
                                          <p:val>
                                            <p:strVal val="#ppt_y"/>
                                          </p:val>
                                        </p:tav>
                                        <p:tav tm="100000">
                                          <p:val>
                                            <p:strVal val="#ppt_y"/>
                                          </p:val>
                                        </p:tav>
                                      </p:tavLst>
                                    </p:anim>
                                  </p:childTnLst>
                                </p:cTn>
                              </p:par>
                            </p:childTnLst>
                          </p:cTn>
                        </p:par>
                        <p:par>
                          <p:cTn id="48" fill="hold">
                            <p:stCondLst>
                              <p:cond delay="4500"/>
                            </p:stCondLst>
                            <p:childTnLst>
                              <p:par>
                                <p:cTn id="49" presetID="2" presetClass="entr" presetSubtype="8" fill="hold" nodeType="afterEffect">
                                  <p:stCondLst>
                                    <p:cond delay="0"/>
                                  </p:stCondLst>
                                  <p:childTnLst>
                                    <p:set>
                                      <p:cBhvr>
                                        <p:cTn id="50" dur="1" fill="hold">
                                          <p:stCondLst>
                                            <p:cond delay="0"/>
                                          </p:stCondLst>
                                        </p:cTn>
                                        <p:tgtEl>
                                          <p:spTgt spid="10">
                                            <p:txEl>
                                              <p:pRg st="8" end="8"/>
                                            </p:txEl>
                                          </p:spTgt>
                                        </p:tgtEl>
                                        <p:attrNameLst>
                                          <p:attrName>style.visibility</p:attrName>
                                        </p:attrNameLst>
                                      </p:cBhvr>
                                      <p:to>
                                        <p:strVal val="visible"/>
                                      </p:to>
                                    </p:set>
                                    <p:anim calcmode="lin" valueType="num">
                                      <p:cBhvr additive="base">
                                        <p:cTn id="51" dur="500" fill="hold"/>
                                        <p:tgtEl>
                                          <p:spTgt spid="10">
                                            <p:txEl>
                                              <p:pRg st="8" end="8"/>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10">
                                            <p:txEl>
                                              <p:pRg st="8" end="8"/>
                                            </p:txEl>
                                          </p:spTgt>
                                        </p:tgtEl>
                                        <p:attrNameLst>
                                          <p:attrName>ppt_y</p:attrName>
                                        </p:attrNameLst>
                                      </p:cBhvr>
                                      <p:tavLst>
                                        <p:tav tm="0">
                                          <p:val>
                                            <p:strVal val="#ppt_y"/>
                                          </p:val>
                                        </p:tav>
                                        <p:tav tm="100000">
                                          <p:val>
                                            <p:strVal val="#ppt_y"/>
                                          </p:val>
                                        </p:tav>
                                      </p:tavLst>
                                    </p:anim>
                                  </p:childTnLst>
                                </p:cTn>
                              </p:par>
                            </p:childTnLst>
                          </p:cTn>
                        </p:par>
                        <p:par>
                          <p:cTn id="53" fill="hold">
                            <p:stCondLst>
                              <p:cond delay="5000"/>
                            </p:stCondLst>
                            <p:childTnLst>
                              <p:par>
                                <p:cTn id="54" presetID="2" presetClass="entr" presetSubtype="8" fill="hold" nodeType="afterEffect">
                                  <p:stCondLst>
                                    <p:cond delay="0"/>
                                  </p:stCondLst>
                                  <p:childTnLst>
                                    <p:set>
                                      <p:cBhvr>
                                        <p:cTn id="55" dur="1" fill="hold">
                                          <p:stCondLst>
                                            <p:cond delay="0"/>
                                          </p:stCondLst>
                                        </p:cTn>
                                        <p:tgtEl>
                                          <p:spTgt spid="10">
                                            <p:txEl>
                                              <p:pRg st="9" end="9"/>
                                            </p:txEl>
                                          </p:spTgt>
                                        </p:tgtEl>
                                        <p:attrNameLst>
                                          <p:attrName>style.visibility</p:attrName>
                                        </p:attrNameLst>
                                      </p:cBhvr>
                                      <p:to>
                                        <p:strVal val="visible"/>
                                      </p:to>
                                    </p:set>
                                    <p:anim calcmode="lin" valueType="num">
                                      <p:cBhvr additive="base">
                                        <p:cTn id="56" dur="500" fill="hold"/>
                                        <p:tgtEl>
                                          <p:spTgt spid="10">
                                            <p:txEl>
                                              <p:pRg st="9" end="9"/>
                                            </p:txEl>
                                          </p:spTgt>
                                        </p:tgtEl>
                                        <p:attrNameLst>
                                          <p:attrName>ppt_x</p:attrName>
                                        </p:attrNameLst>
                                      </p:cBhvr>
                                      <p:tavLst>
                                        <p:tav tm="0">
                                          <p:val>
                                            <p:strVal val="0-#ppt_w/2"/>
                                          </p:val>
                                        </p:tav>
                                        <p:tav tm="100000">
                                          <p:val>
                                            <p:strVal val="#ppt_x"/>
                                          </p:val>
                                        </p:tav>
                                      </p:tavLst>
                                    </p:anim>
                                    <p:anim calcmode="lin" valueType="num">
                                      <p:cBhvr additive="base">
                                        <p:cTn id="57" dur="500" fill="hold"/>
                                        <p:tgtEl>
                                          <p:spTgt spid="10">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2F95551-6498-462B-9D66-C75033641DD8}"/>
              </a:ext>
            </a:extLst>
          </p:cNvPr>
          <p:cNvSpPr txBox="1"/>
          <p:nvPr/>
        </p:nvSpPr>
        <p:spPr>
          <a:xfrm>
            <a:off x="1868557" y="477078"/>
            <a:ext cx="8454886" cy="769441"/>
          </a:xfrm>
          <a:prstGeom prst="rect">
            <a:avLst/>
          </a:prstGeom>
          <a:noFill/>
        </p:spPr>
        <p:txBody>
          <a:bodyPr wrap="square" rtlCol="0">
            <a:spAutoFit/>
          </a:bodyPr>
          <a:lstStyle/>
          <a:p>
            <a:pPr algn="ctr"/>
            <a:r>
              <a:rPr lang="en-GB" sz="4400" dirty="0">
                <a:solidFill>
                  <a:schemeClr val="accent1"/>
                </a:solidFill>
                <a:latin typeface="Verdana" panose="020B0604030504040204" pitchFamily="34" charset="0"/>
                <a:ea typeface="Verdana" panose="020B0604030504040204" pitchFamily="34" charset="0"/>
              </a:rPr>
              <a:t>Model Performance Metrics</a:t>
            </a:r>
          </a:p>
        </p:txBody>
      </p:sp>
      <p:sp>
        <p:nvSpPr>
          <p:cNvPr id="8" name="TextBox 7">
            <a:extLst>
              <a:ext uri="{FF2B5EF4-FFF2-40B4-BE49-F238E27FC236}">
                <a16:creationId xmlns:a16="http://schemas.microsoft.com/office/drawing/2014/main" id="{6DB3210B-11D4-499A-A82E-6CF675E98F9F}"/>
              </a:ext>
            </a:extLst>
          </p:cNvPr>
          <p:cNvSpPr txBox="1"/>
          <p:nvPr/>
        </p:nvSpPr>
        <p:spPr>
          <a:xfrm>
            <a:off x="1868557" y="1510748"/>
            <a:ext cx="6573079" cy="2954655"/>
          </a:xfrm>
          <a:prstGeom prst="rect">
            <a:avLst/>
          </a:prstGeom>
          <a:noFill/>
        </p:spPr>
        <p:txBody>
          <a:bodyPr wrap="square" rtlCol="0">
            <a:spAutoFit/>
          </a:bodyPr>
          <a:lstStyle/>
          <a:p>
            <a:pPr marL="342900" indent="-342900">
              <a:buFont typeface="Wingdings" panose="05000000000000000000" pitchFamily="2" charset="2"/>
              <a:buChar char="Ø"/>
            </a:pPr>
            <a:r>
              <a:rPr lang="en-GB" sz="2400" dirty="0">
                <a:latin typeface="Verdana" panose="020B0604030504040204" pitchFamily="34" charset="0"/>
                <a:ea typeface="Verdana" panose="020B0604030504040204" pitchFamily="34" charset="0"/>
              </a:rPr>
              <a:t>Accuracy</a:t>
            </a:r>
          </a:p>
          <a:p>
            <a:pPr marL="342900" indent="-342900">
              <a:buFont typeface="Wingdings" panose="05000000000000000000" pitchFamily="2" charset="2"/>
              <a:buChar char="Ø"/>
            </a:pPr>
            <a:r>
              <a:rPr lang="en-GB" sz="2400" dirty="0">
                <a:latin typeface="Verdana" panose="020B0604030504040204" pitchFamily="34" charset="0"/>
                <a:ea typeface="Verdana" panose="020B0604030504040204" pitchFamily="34" charset="0"/>
              </a:rPr>
              <a:t>Recall</a:t>
            </a:r>
          </a:p>
          <a:p>
            <a:pPr marL="342900" indent="-342900">
              <a:buFont typeface="Wingdings" panose="05000000000000000000" pitchFamily="2" charset="2"/>
              <a:buChar char="Ø"/>
            </a:pPr>
            <a:r>
              <a:rPr lang="en-GB" sz="2400" dirty="0">
                <a:latin typeface="Verdana" panose="020B0604030504040204" pitchFamily="34" charset="0"/>
                <a:ea typeface="Verdana" panose="020B0604030504040204" pitchFamily="34" charset="0"/>
              </a:rPr>
              <a:t>Precision</a:t>
            </a:r>
          </a:p>
          <a:p>
            <a:pPr marL="342900" indent="-342900">
              <a:buFont typeface="Wingdings" panose="05000000000000000000" pitchFamily="2" charset="2"/>
              <a:buChar char="Ø"/>
            </a:pPr>
            <a:r>
              <a:rPr lang="en-GB" sz="2400" dirty="0">
                <a:latin typeface="Verdana" panose="020B0604030504040204" pitchFamily="34" charset="0"/>
                <a:ea typeface="Verdana" panose="020B0604030504040204" pitchFamily="34" charset="0"/>
              </a:rPr>
              <a:t>Confusion Matrix</a:t>
            </a:r>
          </a:p>
          <a:p>
            <a:pPr marL="342900" indent="-342900">
              <a:buFont typeface="Wingdings" panose="05000000000000000000" pitchFamily="2" charset="2"/>
              <a:buChar char="Ø"/>
            </a:pPr>
            <a:r>
              <a:rPr lang="en-GB" sz="2400" dirty="0">
                <a:latin typeface="Verdana" panose="020B0604030504040204" pitchFamily="34" charset="0"/>
                <a:ea typeface="Verdana" panose="020B0604030504040204" pitchFamily="34" charset="0"/>
              </a:rPr>
              <a:t>Model Score</a:t>
            </a:r>
          </a:p>
          <a:p>
            <a:pPr marL="342900" indent="-342900">
              <a:buFont typeface="Wingdings" panose="05000000000000000000" pitchFamily="2" charset="2"/>
              <a:buChar char="Ø"/>
            </a:pPr>
            <a:r>
              <a:rPr lang="en-GB" sz="2400" dirty="0">
                <a:latin typeface="Verdana" panose="020B0604030504040204" pitchFamily="34" charset="0"/>
                <a:ea typeface="Verdana" panose="020B0604030504040204" pitchFamily="34" charset="0"/>
              </a:rPr>
              <a:t>AUC Score</a:t>
            </a:r>
          </a:p>
          <a:p>
            <a:pPr marL="342900" indent="-342900">
              <a:buFont typeface="Wingdings" panose="05000000000000000000" pitchFamily="2" charset="2"/>
              <a:buChar char="Ø"/>
            </a:pPr>
            <a:r>
              <a:rPr lang="en-GB" sz="2400" dirty="0">
                <a:latin typeface="Verdana" panose="020B0604030504040204" pitchFamily="34" charset="0"/>
                <a:ea typeface="Verdana" panose="020B0604030504040204" pitchFamily="34" charset="0"/>
              </a:rPr>
              <a:t>ROC-Curve</a:t>
            </a:r>
          </a:p>
          <a:p>
            <a:endParaRPr lang="en-GB" dirty="0"/>
          </a:p>
        </p:txBody>
      </p:sp>
      <p:sp>
        <p:nvSpPr>
          <p:cNvPr id="9" name="TextBox 8">
            <a:extLst>
              <a:ext uri="{FF2B5EF4-FFF2-40B4-BE49-F238E27FC236}">
                <a16:creationId xmlns:a16="http://schemas.microsoft.com/office/drawing/2014/main" id="{FA3F36E1-359E-4F85-89D9-F82ED0130602}"/>
              </a:ext>
            </a:extLst>
          </p:cNvPr>
          <p:cNvSpPr txBox="1"/>
          <p:nvPr/>
        </p:nvSpPr>
        <p:spPr>
          <a:xfrm>
            <a:off x="1868557" y="4729632"/>
            <a:ext cx="8203096" cy="954107"/>
          </a:xfrm>
          <a:prstGeom prst="rect">
            <a:avLst/>
          </a:prstGeom>
          <a:noFill/>
        </p:spPr>
        <p:txBody>
          <a:bodyPr wrap="square" rtlCol="0">
            <a:spAutoFit/>
          </a:bodyPr>
          <a:lstStyle/>
          <a:p>
            <a:r>
              <a:rPr lang="en-GB" sz="2800" dirty="0">
                <a:solidFill>
                  <a:srgbClr val="FFC000"/>
                </a:solidFill>
                <a:latin typeface="Verdana" panose="020B0604030504040204" pitchFamily="34" charset="0"/>
                <a:ea typeface="Verdana" panose="020B0604030504040204" pitchFamily="34" charset="0"/>
              </a:rPr>
              <a:t>Most important Model Performance metric  -</a:t>
            </a:r>
          </a:p>
          <a:p>
            <a:r>
              <a:rPr lang="en-GB" sz="2800" u="sng" dirty="0">
                <a:solidFill>
                  <a:srgbClr val="FFC000"/>
                </a:solidFill>
                <a:latin typeface="Verdana" panose="020B0604030504040204" pitchFamily="34" charset="0"/>
                <a:ea typeface="Verdana" panose="020B0604030504040204" pitchFamily="34" charset="0"/>
              </a:rPr>
              <a:t>Model Recall </a:t>
            </a:r>
          </a:p>
        </p:txBody>
      </p:sp>
    </p:spTree>
    <p:extLst>
      <p:ext uri="{BB962C8B-B14F-4D97-AF65-F5344CB8AC3E}">
        <p14:creationId xmlns:p14="http://schemas.microsoft.com/office/powerpoint/2010/main" val="290253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 calcmode="lin" valueType="num">
                                      <p:cBhvr additive="base">
                                        <p:cTn id="11"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8" fill="hold" nodeType="afterEffect">
                                  <p:stCondLst>
                                    <p:cond delay="0"/>
                                  </p:stCondLst>
                                  <p:childTnLst>
                                    <p:set>
                                      <p:cBhvr>
                                        <p:cTn id="15" dur="1" fill="hold">
                                          <p:stCondLst>
                                            <p:cond delay="0"/>
                                          </p:stCondLst>
                                        </p:cTn>
                                        <p:tgtEl>
                                          <p:spTgt spid="8">
                                            <p:txEl>
                                              <p:pRg st="1" end="1"/>
                                            </p:txEl>
                                          </p:spTgt>
                                        </p:tgtEl>
                                        <p:attrNameLst>
                                          <p:attrName>style.visibility</p:attrName>
                                        </p:attrNameLst>
                                      </p:cBhvr>
                                      <p:to>
                                        <p:strVal val="visible"/>
                                      </p:to>
                                    </p:set>
                                    <p:anim calcmode="lin" valueType="num">
                                      <p:cBhvr additive="base">
                                        <p:cTn id="16" dur="500" fill="hold"/>
                                        <p:tgtEl>
                                          <p:spTgt spid="8">
                                            <p:txEl>
                                              <p:pRg st="1" end="1"/>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8">
                                            <p:txEl>
                                              <p:pRg st="1" end="1"/>
                                            </p:txEl>
                                          </p:spTgt>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 presetClass="entr" presetSubtype="8" fill="hold" nodeType="afterEffect">
                                  <p:stCondLst>
                                    <p:cond delay="0"/>
                                  </p:stCondLst>
                                  <p:childTnLst>
                                    <p:set>
                                      <p:cBhvr>
                                        <p:cTn id="20" dur="1" fill="hold">
                                          <p:stCondLst>
                                            <p:cond delay="0"/>
                                          </p:stCondLst>
                                        </p:cTn>
                                        <p:tgtEl>
                                          <p:spTgt spid="8">
                                            <p:txEl>
                                              <p:pRg st="2" end="2"/>
                                            </p:txEl>
                                          </p:spTgt>
                                        </p:tgtEl>
                                        <p:attrNameLst>
                                          <p:attrName>style.visibility</p:attrName>
                                        </p:attrNameLst>
                                      </p:cBhvr>
                                      <p:to>
                                        <p:strVal val="visible"/>
                                      </p:to>
                                    </p:set>
                                    <p:anim calcmode="lin" valueType="num">
                                      <p:cBhvr additive="base">
                                        <p:cTn id="21" dur="500" fill="hold"/>
                                        <p:tgtEl>
                                          <p:spTgt spid="8">
                                            <p:txEl>
                                              <p:pRg st="2" end="2"/>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8">
                                            <p:txEl>
                                              <p:pRg st="2" end="2"/>
                                            </p:txEl>
                                          </p:spTgt>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8" fill="hold" nodeType="afterEffect">
                                  <p:stCondLst>
                                    <p:cond delay="0"/>
                                  </p:stCondLst>
                                  <p:childTnLst>
                                    <p:set>
                                      <p:cBhvr>
                                        <p:cTn id="25" dur="1" fill="hold">
                                          <p:stCondLst>
                                            <p:cond delay="0"/>
                                          </p:stCondLst>
                                        </p:cTn>
                                        <p:tgtEl>
                                          <p:spTgt spid="8">
                                            <p:txEl>
                                              <p:pRg st="3" end="3"/>
                                            </p:txEl>
                                          </p:spTgt>
                                        </p:tgtEl>
                                        <p:attrNameLst>
                                          <p:attrName>style.visibility</p:attrName>
                                        </p:attrNameLst>
                                      </p:cBhvr>
                                      <p:to>
                                        <p:strVal val="visible"/>
                                      </p:to>
                                    </p:set>
                                    <p:anim calcmode="lin" valueType="num">
                                      <p:cBhvr additive="base">
                                        <p:cTn id="26" dur="500" fill="hold"/>
                                        <p:tgtEl>
                                          <p:spTgt spid="8">
                                            <p:txEl>
                                              <p:pRg st="3" end="3"/>
                                            </p:txEl>
                                          </p:spTgt>
                                        </p:tgtEl>
                                        <p:attrNameLst>
                                          <p:attrName>ppt_x</p:attrName>
                                        </p:attrNameLst>
                                      </p:cBhvr>
                                      <p:tavLst>
                                        <p:tav tm="0">
                                          <p:val>
                                            <p:strVal val="0-#ppt_w/2"/>
                                          </p:val>
                                        </p:tav>
                                        <p:tav tm="100000">
                                          <p:val>
                                            <p:strVal val="#ppt_x"/>
                                          </p:val>
                                        </p:tav>
                                      </p:tavLst>
                                    </p:anim>
                                    <p:anim calcmode="lin" valueType="num">
                                      <p:cBhvr additive="base">
                                        <p:cTn id="27" dur="500" fill="hold"/>
                                        <p:tgtEl>
                                          <p:spTgt spid="8">
                                            <p:txEl>
                                              <p:pRg st="3" end="3"/>
                                            </p:txEl>
                                          </p:spTgt>
                                        </p:tgtEl>
                                        <p:attrNameLst>
                                          <p:attrName>ppt_y</p:attrName>
                                        </p:attrNameLst>
                                      </p:cBhvr>
                                      <p:tavLst>
                                        <p:tav tm="0">
                                          <p:val>
                                            <p:strVal val="#ppt_y"/>
                                          </p:val>
                                        </p:tav>
                                        <p:tav tm="100000">
                                          <p:val>
                                            <p:strVal val="#ppt_y"/>
                                          </p:val>
                                        </p:tav>
                                      </p:tavLst>
                                    </p:anim>
                                  </p:childTnLst>
                                </p:cTn>
                              </p:par>
                            </p:childTnLst>
                          </p:cTn>
                        </p:par>
                        <p:par>
                          <p:cTn id="28" fill="hold">
                            <p:stCondLst>
                              <p:cond delay="2500"/>
                            </p:stCondLst>
                            <p:childTnLst>
                              <p:par>
                                <p:cTn id="29" presetID="2" presetClass="entr" presetSubtype="8" fill="hold" nodeType="after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anim calcmode="lin" valueType="num">
                                      <p:cBhvr additive="base">
                                        <p:cTn id="31" dur="500" fill="hold"/>
                                        <p:tgtEl>
                                          <p:spTgt spid="8">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8">
                                            <p:txEl>
                                              <p:pRg st="4" end="4"/>
                                            </p:txEl>
                                          </p:spTgt>
                                        </p:tgtEl>
                                        <p:attrNameLst>
                                          <p:attrName>ppt_y</p:attrName>
                                        </p:attrNameLst>
                                      </p:cBhvr>
                                      <p:tavLst>
                                        <p:tav tm="0">
                                          <p:val>
                                            <p:strVal val="#ppt_y"/>
                                          </p:val>
                                        </p:tav>
                                        <p:tav tm="100000">
                                          <p:val>
                                            <p:strVal val="#ppt_y"/>
                                          </p:val>
                                        </p:tav>
                                      </p:tavLst>
                                    </p:anim>
                                  </p:childTnLst>
                                </p:cTn>
                              </p:par>
                            </p:childTnLst>
                          </p:cTn>
                        </p:par>
                        <p:par>
                          <p:cTn id="33" fill="hold">
                            <p:stCondLst>
                              <p:cond delay="3000"/>
                            </p:stCondLst>
                            <p:childTnLst>
                              <p:par>
                                <p:cTn id="34" presetID="2" presetClass="entr" presetSubtype="8" fill="hold" nodeType="afterEffect">
                                  <p:stCondLst>
                                    <p:cond delay="0"/>
                                  </p:stCondLst>
                                  <p:childTnLst>
                                    <p:set>
                                      <p:cBhvr>
                                        <p:cTn id="35" dur="1" fill="hold">
                                          <p:stCondLst>
                                            <p:cond delay="0"/>
                                          </p:stCondLst>
                                        </p:cTn>
                                        <p:tgtEl>
                                          <p:spTgt spid="8">
                                            <p:txEl>
                                              <p:pRg st="5" end="5"/>
                                            </p:txEl>
                                          </p:spTgt>
                                        </p:tgtEl>
                                        <p:attrNameLst>
                                          <p:attrName>style.visibility</p:attrName>
                                        </p:attrNameLst>
                                      </p:cBhvr>
                                      <p:to>
                                        <p:strVal val="visible"/>
                                      </p:to>
                                    </p:set>
                                    <p:anim calcmode="lin" valueType="num">
                                      <p:cBhvr additive="base">
                                        <p:cTn id="36" dur="500" fill="hold"/>
                                        <p:tgtEl>
                                          <p:spTgt spid="8">
                                            <p:txEl>
                                              <p:pRg st="5" end="5"/>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8">
                                            <p:txEl>
                                              <p:pRg st="5" end="5"/>
                                            </p:txEl>
                                          </p:spTgt>
                                        </p:tgtEl>
                                        <p:attrNameLst>
                                          <p:attrName>ppt_y</p:attrName>
                                        </p:attrNameLst>
                                      </p:cBhvr>
                                      <p:tavLst>
                                        <p:tav tm="0">
                                          <p:val>
                                            <p:strVal val="#ppt_y"/>
                                          </p:val>
                                        </p:tav>
                                        <p:tav tm="100000">
                                          <p:val>
                                            <p:strVal val="#ppt_y"/>
                                          </p:val>
                                        </p:tav>
                                      </p:tavLst>
                                    </p:anim>
                                  </p:childTnLst>
                                </p:cTn>
                              </p:par>
                            </p:childTnLst>
                          </p:cTn>
                        </p:par>
                        <p:par>
                          <p:cTn id="38" fill="hold">
                            <p:stCondLst>
                              <p:cond delay="3500"/>
                            </p:stCondLst>
                            <p:childTnLst>
                              <p:par>
                                <p:cTn id="39" presetID="2" presetClass="entr" presetSubtype="8" fill="hold" nodeType="afterEffect">
                                  <p:stCondLst>
                                    <p:cond delay="0"/>
                                  </p:stCondLst>
                                  <p:childTnLst>
                                    <p:set>
                                      <p:cBhvr>
                                        <p:cTn id="40" dur="1" fill="hold">
                                          <p:stCondLst>
                                            <p:cond delay="0"/>
                                          </p:stCondLst>
                                        </p:cTn>
                                        <p:tgtEl>
                                          <p:spTgt spid="8">
                                            <p:txEl>
                                              <p:pRg st="6" end="6"/>
                                            </p:txEl>
                                          </p:spTgt>
                                        </p:tgtEl>
                                        <p:attrNameLst>
                                          <p:attrName>style.visibility</p:attrName>
                                        </p:attrNameLst>
                                      </p:cBhvr>
                                      <p:to>
                                        <p:strVal val="visible"/>
                                      </p:to>
                                    </p:set>
                                    <p:anim calcmode="lin" valueType="num">
                                      <p:cBhvr additive="base">
                                        <p:cTn id="41" dur="500" fill="hold"/>
                                        <p:tgtEl>
                                          <p:spTgt spid="8">
                                            <p:txEl>
                                              <p:pRg st="6" end="6"/>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8">
                                            <p:txEl>
                                              <p:pRg st="6" end="6"/>
                                            </p:txEl>
                                          </p:spTgt>
                                        </p:tgtEl>
                                        <p:attrNameLst>
                                          <p:attrName>ppt_y</p:attrName>
                                        </p:attrNameLst>
                                      </p:cBhvr>
                                      <p:tavLst>
                                        <p:tav tm="0">
                                          <p:val>
                                            <p:strVal val="#ppt_y"/>
                                          </p:val>
                                        </p:tav>
                                        <p:tav tm="100000">
                                          <p:val>
                                            <p:strVal val="#ppt_y"/>
                                          </p:val>
                                        </p:tav>
                                      </p:tavLst>
                                    </p:anim>
                                  </p:childTnLst>
                                </p:cTn>
                              </p:par>
                            </p:childTnLst>
                          </p:cTn>
                        </p:par>
                        <p:par>
                          <p:cTn id="43" fill="hold">
                            <p:stCondLst>
                              <p:cond delay="4000"/>
                            </p:stCondLst>
                            <p:childTnLst>
                              <p:par>
                                <p:cTn id="44" presetID="53" presetClass="entr" presetSubtype="16" fill="hold" nodeType="afterEffect">
                                  <p:stCondLst>
                                    <p:cond delay="0"/>
                                  </p:stCondLst>
                                  <p:childTnLst>
                                    <p:set>
                                      <p:cBhvr>
                                        <p:cTn id="45" dur="1" fill="hold">
                                          <p:stCondLst>
                                            <p:cond delay="0"/>
                                          </p:stCondLst>
                                        </p:cTn>
                                        <p:tgtEl>
                                          <p:spTgt spid="9">
                                            <p:txEl>
                                              <p:pRg st="0" end="0"/>
                                            </p:txEl>
                                          </p:spTgt>
                                        </p:tgtEl>
                                        <p:attrNameLst>
                                          <p:attrName>style.visibility</p:attrName>
                                        </p:attrNameLst>
                                      </p:cBhvr>
                                      <p:to>
                                        <p:strVal val="visible"/>
                                      </p:to>
                                    </p:set>
                                    <p:anim calcmode="lin" valueType="num">
                                      <p:cBhvr>
                                        <p:cTn id="46" dur="500" fill="hold"/>
                                        <p:tgtEl>
                                          <p:spTgt spid="9">
                                            <p:txEl>
                                              <p:pRg st="0" end="0"/>
                                            </p:txEl>
                                          </p:spTgt>
                                        </p:tgtEl>
                                        <p:attrNameLst>
                                          <p:attrName>ppt_w</p:attrName>
                                        </p:attrNameLst>
                                      </p:cBhvr>
                                      <p:tavLst>
                                        <p:tav tm="0">
                                          <p:val>
                                            <p:fltVal val="0"/>
                                          </p:val>
                                        </p:tav>
                                        <p:tav tm="100000">
                                          <p:val>
                                            <p:strVal val="#ppt_w"/>
                                          </p:val>
                                        </p:tav>
                                      </p:tavLst>
                                    </p:anim>
                                    <p:anim calcmode="lin" valueType="num">
                                      <p:cBhvr>
                                        <p:cTn id="47" dur="500" fill="hold"/>
                                        <p:tgtEl>
                                          <p:spTgt spid="9">
                                            <p:txEl>
                                              <p:pRg st="0" end="0"/>
                                            </p:txEl>
                                          </p:spTgt>
                                        </p:tgtEl>
                                        <p:attrNameLst>
                                          <p:attrName>ppt_h</p:attrName>
                                        </p:attrNameLst>
                                      </p:cBhvr>
                                      <p:tavLst>
                                        <p:tav tm="0">
                                          <p:val>
                                            <p:fltVal val="0"/>
                                          </p:val>
                                        </p:tav>
                                        <p:tav tm="100000">
                                          <p:val>
                                            <p:strVal val="#ppt_h"/>
                                          </p:val>
                                        </p:tav>
                                      </p:tavLst>
                                    </p:anim>
                                    <p:animEffect transition="in" filter="fade">
                                      <p:cBhvr>
                                        <p:cTn id="48" dur="500"/>
                                        <p:tgtEl>
                                          <p:spTgt spid="9">
                                            <p:txEl>
                                              <p:pRg st="0" end="0"/>
                                            </p:txEl>
                                          </p:spTgt>
                                        </p:tgtEl>
                                      </p:cBhvr>
                                    </p:animEffect>
                                  </p:childTnLst>
                                </p:cTn>
                              </p:par>
                              <p:par>
                                <p:cTn id="49" presetID="53" presetClass="entr" presetSubtype="16" fill="hold" nodeType="withEffect">
                                  <p:stCondLst>
                                    <p:cond delay="0"/>
                                  </p:stCondLst>
                                  <p:childTnLst>
                                    <p:set>
                                      <p:cBhvr>
                                        <p:cTn id="50" dur="1" fill="hold">
                                          <p:stCondLst>
                                            <p:cond delay="0"/>
                                          </p:stCondLst>
                                        </p:cTn>
                                        <p:tgtEl>
                                          <p:spTgt spid="9">
                                            <p:txEl>
                                              <p:pRg st="1" end="1"/>
                                            </p:txEl>
                                          </p:spTgt>
                                        </p:tgtEl>
                                        <p:attrNameLst>
                                          <p:attrName>style.visibility</p:attrName>
                                        </p:attrNameLst>
                                      </p:cBhvr>
                                      <p:to>
                                        <p:strVal val="visible"/>
                                      </p:to>
                                    </p:set>
                                    <p:anim calcmode="lin" valueType="num">
                                      <p:cBhvr>
                                        <p:cTn id="51" dur="500" fill="hold"/>
                                        <p:tgtEl>
                                          <p:spTgt spid="9">
                                            <p:txEl>
                                              <p:pRg st="1" end="1"/>
                                            </p:txEl>
                                          </p:spTgt>
                                        </p:tgtEl>
                                        <p:attrNameLst>
                                          <p:attrName>ppt_w</p:attrName>
                                        </p:attrNameLst>
                                      </p:cBhvr>
                                      <p:tavLst>
                                        <p:tav tm="0">
                                          <p:val>
                                            <p:fltVal val="0"/>
                                          </p:val>
                                        </p:tav>
                                        <p:tav tm="100000">
                                          <p:val>
                                            <p:strVal val="#ppt_w"/>
                                          </p:val>
                                        </p:tav>
                                      </p:tavLst>
                                    </p:anim>
                                    <p:anim calcmode="lin" valueType="num">
                                      <p:cBhvr>
                                        <p:cTn id="52" dur="500" fill="hold"/>
                                        <p:tgtEl>
                                          <p:spTgt spid="9">
                                            <p:txEl>
                                              <p:pRg st="1" end="1"/>
                                            </p:txEl>
                                          </p:spTgt>
                                        </p:tgtEl>
                                        <p:attrNameLst>
                                          <p:attrName>ppt_h</p:attrName>
                                        </p:attrNameLst>
                                      </p:cBhvr>
                                      <p:tavLst>
                                        <p:tav tm="0">
                                          <p:val>
                                            <p:fltVal val="0"/>
                                          </p:val>
                                        </p:tav>
                                        <p:tav tm="100000">
                                          <p:val>
                                            <p:strVal val="#ppt_h"/>
                                          </p:val>
                                        </p:tav>
                                      </p:tavLst>
                                    </p:anim>
                                    <p:animEffect transition="in" filter="fade">
                                      <p:cBhvr>
                                        <p:cTn id="53"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7EBB8AD-3792-46CD-92BE-93C1DC0D8BA1}"/>
              </a:ext>
            </a:extLst>
          </p:cNvPr>
          <p:cNvPicPr>
            <a:picLocks noChangeAspect="1"/>
          </p:cNvPicPr>
          <p:nvPr/>
        </p:nvPicPr>
        <p:blipFill rotWithShape="1">
          <a:blip r:embed="rId2"/>
          <a:srcRect t="20082" b="12445"/>
          <a:stretch/>
        </p:blipFill>
        <p:spPr>
          <a:xfrm>
            <a:off x="0" y="600636"/>
            <a:ext cx="11295529" cy="4746422"/>
          </a:xfrm>
          <a:prstGeom prst="rect">
            <a:avLst/>
          </a:prstGeom>
        </p:spPr>
      </p:pic>
    </p:spTree>
    <p:extLst>
      <p:ext uri="{BB962C8B-B14F-4D97-AF65-F5344CB8AC3E}">
        <p14:creationId xmlns:p14="http://schemas.microsoft.com/office/powerpoint/2010/main" val="1351879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C919334-653E-4273-A79B-3626C0B3849A}"/>
              </a:ext>
            </a:extLst>
          </p:cNvPr>
          <p:cNvSpPr txBox="1"/>
          <p:nvPr/>
        </p:nvSpPr>
        <p:spPr>
          <a:xfrm>
            <a:off x="367553" y="1030941"/>
            <a:ext cx="8776447" cy="5816977"/>
          </a:xfrm>
          <a:prstGeom prst="rect">
            <a:avLst/>
          </a:prstGeom>
          <a:noFill/>
        </p:spPr>
        <p:txBody>
          <a:bodyPr wrap="square">
            <a:spAutoFit/>
          </a:bodyPr>
          <a:lstStyle/>
          <a:p>
            <a:pPr marL="342900" indent="-342900">
              <a:buFont typeface="Wingdings" panose="05000000000000000000" pitchFamily="2" charset="2"/>
              <a:buChar char="Ø"/>
            </a:pPr>
            <a:r>
              <a:rPr lang="en-US" sz="1800" b="0" i="0" u="none" strike="noStrike" baseline="0" dirty="0">
                <a:latin typeface="Verdana" panose="020B0604030504040204" pitchFamily="34" charset="0"/>
                <a:ea typeface="Verdana" panose="020B0604030504040204" pitchFamily="34" charset="0"/>
              </a:rPr>
              <a:t>Most of the customers who churned had a tenure of about 15 months.</a:t>
            </a:r>
          </a:p>
          <a:p>
            <a:pPr marL="342900" indent="-342900">
              <a:buFont typeface="Wingdings" panose="05000000000000000000" pitchFamily="2" charset="2"/>
              <a:buChar char="Ø"/>
            </a:pPr>
            <a:endParaRPr lang="en-US" sz="1800" dirty="0">
              <a:latin typeface="Verdana" panose="020B0604030504040204" pitchFamily="34" charset="0"/>
              <a:ea typeface="Verdana" panose="020B0604030504040204" pitchFamily="34" charset="0"/>
            </a:endParaRPr>
          </a:p>
          <a:p>
            <a:pPr marL="342900" indent="-342900">
              <a:buFont typeface="Wingdings" panose="05000000000000000000" pitchFamily="2" charset="2"/>
              <a:buChar char="Ø"/>
            </a:pPr>
            <a:r>
              <a:rPr lang="en-US" sz="1800" b="0" i="0" u="none" strike="noStrike" baseline="0" dirty="0">
                <a:latin typeface="Verdana" panose="020B0604030504040204" pitchFamily="34" charset="0"/>
                <a:ea typeface="Verdana" panose="020B0604030504040204" pitchFamily="34" charset="0"/>
              </a:rPr>
              <a:t>Customers belonging to low tier cities had a higher churn rate than those in high tier cities. </a:t>
            </a:r>
          </a:p>
          <a:p>
            <a:pPr marL="342900" indent="-342900">
              <a:buFont typeface="Wingdings" panose="05000000000000000000" pitchFamily="2" charset="2"/>
              <a:buChar char="Ø"/>
            </a:pPr>
            <a:endParaRPr lang="en-US" sz="1800" b="0" i="0" u="none" strike="noStrike" baseline="0" dirty="0">
              <a:latin typeface="Verdana" panose="020B0604030504040204" pitchFamily="34" charset="0"/>
              <a:ea typeface="Verdana" panose="020B0604030504040204" pitchFamily="34" charset="0"/>
            </a:endParaRPr>
          </a:p>
          <a:p>
            <a:pPr marL="342900" indent="-342900">
              <a:buFont typeface="Wingdings" panose="05000000000000000000" pitchFamily="2" charset="2"/>
              <a:buChar char="Ø"/>
            </a:pPr>
            <a:r>
              <a:rPr lang="en-US" sz="1800" b="0" i="0" u="none" strike="noStrike" baseline="0" dirty="0">
                <a:latin typeface="Verdana" panose="020B0604030504040204" pitchFamily="34" charset="0"/>
                <a:ea typeface="Verdana" panose="020B0604030504040204" pitchFamily="34" charset="0"/>
              </a:rPr>
              <a:t>The customers who churned had lesser number of registered devices with the company. </a:t>
            </a:r>
          </a:p>
          <a:p>
            <a:pPr marL="342900" indent="-342900">
              <a:buFont typeface="Wingdings" panose="05000000000000000000" pitchFamily="2" charset="2"/>
              <a:buChar char="Ø"/>
            </a:pPr>
            <a:endParaRPr lang="en-US" sz="1800" dirty="0">
              <a:latin typeface="Verdana" panose="020B0604030504040204" pitchFamily="34" charset="0"/>
              <a:ea typeface="Verdana" panose="020B0604030504040204" pitchFamily="34" charset="0"/>
            </a:endParaRPr>
          </a:p>
          <a:p>
            <a:pPr marL="342900" indent="-342900">
              <a:buFont typeface="Wingdings" panose="05000000000000000000" pitchFamily="2" charset="2"/>
              <a:buChar char="Ø"/>
            </a:pPr>
            <a:r>
              <a:rPr lang="en-US" sz="1800" b="0" i="0" u="none" strike="noStrike" baseline="0" dirty="0">
                <a:latin typeface="Verdana" panose="020B0604030504040204" pitchFamily="34" charset="0"/>
                <a:ea typeface="Verdana" panose="020B0604030504040204" pitchFamily="34" charset="0"/>
              </a:rPr>
              <a:t>A major chunk of customers who churned had a satisfaction score of higher than 3. </a:t>
            </a:r>
          </a:p>
          <a:p>
            <a:pPr marL="342900" indent="-342900">
              <a:buFont typeface="Wingdings" panose="05000000000000000000" pitchFamily="2" charset="2"/>
              <a:buChar char="Ø"/>
            </a:pPr>
            <a:endParaRPr lang="en-US" sz="1800" b="0" i="0" u="none" strike="noStrike" baseline="0" dirty="0">
              <a:latin typeface="Verdana" panose="020B0604030504040204" pitchFamily="34" charset="0"/>
              <a:ea typeface="Verdana" panose="020B0604030504040204" pitchFamily="34" charset="0"/>
            </a:endParaRPr>
          </a:p>
          <a:p>
            <a:pPr marL="342900" indent="-342900">
              <a:buFont typeface="Wingdings" panose="05000000000000000000" pitchFamily="2" charset="2"/>
              <a:buChar char="Ø"/>
            </a:pPr>
            <a:r>
              <a:rPr lang="en-US" sz="1800" b="0" i="0" u="none" strike="noStrike" baseline="0" dirty="0">
                <a:latin typeface="Verdana" panose="020B0604030504040204" pitchFamily="34" charset="0"/>
                <a:ea typeface="Verdana" panose="020B0604030504040204" pitchFamily="34" charset="0"/>
              </a:rPr>
              <a:t>Customer who raised complaints churned and those who didn't raise complain didn't churn.</a:t>
            </a:r>
          </a:p>
          <a:p>
            <a:pPr marL="342900" indent="-342900">
              <a:buFont typeface="Wingdings" panose="05000000000000000000" pitchFamily="2" charset="2"/>
              <a:buChar char="Ø"/>
            </a:pPr>
            <a:endParaRPr lang="en-US" sz="1800" dirty="0">
              <a:latin typeface="Verdana" panose="020B0604030504040204" pitchFamily="34" charset="0"/>
              <a:ea typeface="Verdana" panose="020B0604030504040204" pitchFamily="34" charset="0"/>
            </a:endParaRPr>
          </a:p>
          <a:p>
            <a:pPr marL="342900" indent="-342900">
              <a:buFont typeface="Wingdings" panose="05000000000000000000" pitchFamily="2" charset="2"/>
              <a:buChar char="Ø"/>
            </a:pPr>
            <a:r>
              <a:rPr lang="en-US" sz="1800" b="0" i="0" u="none" strike="noStrike" baseline="0" dirty="0">
                <a:latin typeface="Verdana" panose="020B0604030504040204" pitchFamily="34" charset="0"/>
                <a:ea typeface="Verdana" panose="020B0604030504040204" pitchFamily="34" charset="0"/>
              </a:rPr>
              <a:t>Customers whose preferred login device is a mobile churned in lesser amounts than those who prefer computers. </a:t>
            </a:r>
          </a:p>
          <a:p>
            <a:pPr marL="285750" indent="-285750">
              <a:buFont typeface="Wingdings" panose="05000000000000000000" pitchFamily="2" charset="2"/>
              <a:buChar char="Ø"/>
            </a:pPr>
            <a:endParaRPr lang="en-US" sz="1800" b="0" i="0" u="none" strike="noStrike" baseline="0" dirty="0">
              <a:latin typeface="Verdana" panose="020B0604030504040204" pitchFamily="34" charset="0"/>
              <a:ea typeface="Verdana" panose="020B0604030504040204" pitchFamily="34" charset="0"/>
            </a:endParaRPr>
          </a:p>
          <a:p>
            <a:endParaRPr lang="en-US" sz="1600" b="0" i="0" u="none" strike="noStrike" baseline="0" dirty="0">
              <a:solidFill>
                <a:srgbClr val="000000"/>
              </a:solidFill>
              <a:latin typeface="Arial" panose="020B0604020202020204" pitchFamily="34" charset="0"/>
            </a:endParaRPr>
          </a:p>
          <a:p>
            <a:r>
              <a:rPr lang="en-US" sz="1600" b="0" i="0" u="none" strike="noStrike" baseline="0" dirty="0">
                <a:solidFill>
                  <a:srgbClr val="000000"/>
                </a:solidFill>
                <a:latin typeface="Arial" panose="020B0604020202020204" pitchFamily="34" charset="0"/>
              </a:rPr>
              <a:t> </a:t>
            </a:r>
          </a:p>
          <a:p>
            <a:r>
              <a:rPr lang="en-US" sz="1600" b="0" i="0" u="none" strike="noStrike" baseline="0" dirty="0">
                <a:solidFill>
                  <a:srgbClr val="000000"/>
                </a:solidFill>
              </a:rPr>
              <a:t> </a:t>
            </a:r>
          </a:p>
          <a:p>
            <a:pPr marL="285750" indent="-285750">
              <a:buFont typeface="Wingdings" panose="05000000000000000000" pitchFamily="2" charset="2"/>
              <a:buChar char="Ø"/>
            </a:pPr>
            <a:endParaRPr lang="en-GB" sz="1800" dirty="0">
              <a:latin typeface="Verdana" panose="020B0604030504040204" pitchFamily="34" charset="0"/>
              <a:ea typeface="Verdana" panose="020B0604030504040204" pitchFamily="34" charset="0"/>
            </a:endParaRPr>
          </a:p>
        </p:txBody>
      </p:sp>
      <p:sp>
        <p:nvSpPr>
          <p:cNvPr id="7" name="TextBox 6">
            <a:extLst>
              <a:ext uri="{FF2B5EF4-FFF2-40B4-BE49-F238E27FC236}">
                <a16:creationId xmlns:a16="http://schemas.microsoft.com/office/drawing/2014/main" id="{BC60AD21-FA47-4634-80E1-9A503CA34A20}"/>
              </a:ext>
            </a:extLst>
          </p:cNvPr>
          <p:cNvSpPr txBox="1"/>
          <p:nvPr/>
        </p:nvSpPr>
        <p:spPr>
          <a:xfrm>
            <a:off x="995082" y="251012"/>
            <a:ext cx="9334986" cy="707886"/>
          </a:xfrm>
          <a:prstGeom prst="rect">
            <a:avLst/>
          </a:prstGeom>
          <a:noFill/>
        </p:spPr>
        <p:txBody>
          <a:bodyPr wrap="square" rtlCol="0">
            <a:spAutoFit/>
          </a:bodyPr>
          <a:lstStyle/>
          <a:p>
            <a:pPr algn="ctr"/>
            <a:r>
              <a:rPr lang="en-GB" sz="4000" dirty="0">
                <a:solidFill>
                  <a:schemeClr val="accent1"/>
                </a:solidFill>
                <a:latin typeface="Verdana" panose="020B0604030504040204" pitchFamily="34" charset="0"/>
                <a:ea typeface="Verdana" panose="020B0604030504040204" pitchFamily="34" charset="0"/>
              </a:rPr>
              <a:t>Analysis</a:t>
            </a:r>
          </a:p>
        </p:txBody>
      </p:sp>
    </p:spTree>
    <p:extLst>
      <p:ext uri="{BB962C8B-B14F-4D97-AF65-F5344CB8AC3E}">
        <p14:creationId xmlns:p14="http://schemas.microsoft.com/office/powerpoint/2010/main" val="986414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arn(inVertical)">
                                      <p:cBhvr>
                                        <p:cTn id="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E504E9-DB7C-4DCC-836F-09806541D678}"/>
              </a:ext>
            </a:extLst>
          </p:cNvPr>
          <p:cNvSpPr txBox="1"/>
          <p:nvPr/>
        </p:nvSpPr>
        <p:spPr>
          <a:xfrm>
            <a:off x="1450722" y="273277"/>
            <a:ext cx="7712766" cy="707886"/>
          </a:xfrm>
          <a:prstGeom prst="rect">
            <a:avLst/>
          </a:prstGeom>
          <a:noFill/>
        </p:spPr>
        <p:txBody>
          <a:bodyPr wrap="square" rtlCol="0">
            <a:spAutoFit/>
          </a:bodyPr>
          <a:lstStyle/>
          <a:p>
            <a:pPr algn="ctr"/>
            <a:r>
              <a:rPr lang="en-GB" sz="4000" dirty="0">
                <a:solidFill>
                  <a:schemeClr val="accent1"/>
                </a:solidFill>
                <a:latin typeface="Verdana" panose="020B0604030504040204" pitchFamily="34" charset="0"/>
                <a:ea typeface="Verdana" panose="020B0604030504040204" pitchFamily="34" charset="0"/>
              </a:rPr>
              <a:t>Most Significant Features</a:t>
            </a:r>
          </a:p>
        </p:txBody>
      </p:sp>
      <p:sp>
        <p:nvSpPr>
          <p:cNvPr id="3" name="TextBox 2">
            <a:extLst>
              <a:ext uri="{FF2B5EF4-FFF2-40B4-BE49-F238E27FC236}">
                <a16:creationId xmlns:a16="http://schemas.microsoft.com/office/drawing/2014/main" id="{91D35055-72AE-4F2E-A0DA-072C8CFE0A0C}"/>
              </a:ext>
            </a:extLst>
          </p:cNvPr>
          <p:cNvSpPr txBox="1"/>
          <p:nvPr/>
        </p:nvSpPr>
        <p:spPr>
          <a:xfrm>
            <a:off x="417053" y="2372318"/>
            <a:ext cx="10893287" cy="2246769"/>
          </a:xfrm>
          <a:prstGeom prst="rect">
            <a:avLst/>
          </a:prstGeom>
          <a:noFill/>
        </p:spPr>
        <p:txBody>
          <a:bodyPr wrap="square" rtlCol="0">
            <a:spAutoFit/>
          </a:bodyPr>
          <a:lstStyle/>
          <a:p>
            <a:pPr marL="342900" indent="-342900">
              <a:buFont typeface="Wingdings" panose="05000000000000000000" pitchFamily="2" charset="2"/>
              <a:buChar char="Ø"/>
            </a:pPr>
            <a:r>
              <a:rPr lang="en-GB" sz="2000" dirty="0">
                <a:latin typeface="Verdana" panose="020B0604030504040204" pitchFamily="34" charset="0"/>
                <a:ea typeface="Verdana" panose="020B0604030504040204" pitchFamily="34" charset="0"/>
              </a:rPr>
              <a:t>Tenure</a:t>
            </a:r>
          </a:p>
          <a:p>
            <a:pPr marL="342900" indent="-342900">
              <a:buFont typeface="Wingdings" panose="05000000000000000000" pitchFamily="2" charset="2"/>
              <a:buChar char="Ø"/>
            </a:pPr>
            <a:r>
              <a:rPr lang="en-GB" sz="2000" dirty="0" err="1">
                <a:latin typeface="Verdana" panose="020B0604030504040204" pitchFamily="34" charset="0"/>
                <a:ea typeface="Verdana" panose="020B0604030504040204" pitchFamily="34" charset="0"/>
              </a:rPr>
              <a:t>City_Tier</a:t>
            </a:r>
            <a:endParaRPr lang="en-GB" sz="2000" dirty="0">
              <a:latin typeface="Verdana" panose="020B0604030504040204" pitchFamily="34" charset="0"/>
              <a:ea typeface="Verdana" panose="020B0604030504040204" pitchFamily="34" charset="0"/>
            </a:endParaRPr>
          </a:p>
          <a:p>
            <a:pPr marL="342900" indent="-342900">
              <a:buFont typeface="Wingdings" panose="05000000000000000000" pitchFamily="2" charset="2"/>
              <a:buChar char="Ø"/>
            </a:pPr>
            <a:r>
              <a:rPr lang="en-GB" sz="2000" dirty="0" err="1">
                <a:latin typeface="Verdana" panose="020B0604030504040204" pitchFamily="34" charset="0"/>
                <a:ea typeface="Verdana" panose="020B0604030504040204" pitchFamily="34" charset="0"/>
              </a:rPr>
              <a:t>CC_Contacted_LY</a:t>
            </a:r>
            <a:endParaRPr lang="en-GB" sz="2000" dirty="0">
              <a:latin typeface="Verdana" panose="020B0604030504040204" pitchFamily="34" charset="0"/>
              <a:ea typeface="Verdana" panose="020B0604030504040204" pitchFamily="34" charset="0"/>
            </a:endParaRPr>
          </a:p>
          <a:p>
            <a:pPr marL="342900" indent="-342900">
              <a:buFont typeface="Wingdings" panose="05000000000000000000" pitchFamily="2" charset="2"/>
              <a:buChar char="Ø"/>
            </a:pPr>
            <a:r>
              <a:rPr lang="en-GB" sz="2000" dirty="0" err="1">
                <a:latin typeface="Verdana" panose="020B0604030504040204" pitchFamily="34" charset="0"/>
                <a:ea typeface="Verdana" panose="020B0604030504040204" pitchFamily="34" charset="0"/>
              </a:rPr>
              <a:t>CC_Agent_Score</a:t>
            </a:r>
            <a:endParaRPr lang="en-GB" sz="2000" dirty="0">
              <a:latin typeface="Verdana" panose="020B0604030504040204" pitchFamily="34" charset="0"/>
              <a:ea typeface="Verdana" panose="020B0604030504040204" pitchFamily="34" charset="0"/>
            </a:endParaRPr>
          </a:p>
          <a:p>
            <a:pPr marL="342900" indent="-342900">
              <a:buFont typeface="Wingdings" panose="05000000000000000000" pitchFamily="2" charset="2"/>
              <a:buChar char="Ø"/>
            </a:pPr>
            <a:r>
              <a:rPr lang="en-GB" sz="2000" dirty="0">
                <a:latin typeface="Verdana" panose="020B0604030504040204" pitchFamily="34" charset="0"/>
                <a:ea typeface="Verdana" panose="020B0604030504040204" pitchFamily="34" charset="0"/>
              </a:rPr>
              <a:t>Complain_l12m</a:t>
            </a:r>
          </a:p>
          <a:p>
            <a:pPr marL="342900" indent="-342900">
              <a:buFont typeface="Wingdings" panose="05000000000000000000" pitchFamily="2" charset="2"/>
              <a:buChar char="Ø"/>
            </a:pPr>
            <a:r>
              <a:rPr lang="en-GB" sz="2000" dirty="0">
                <a:latin typeface="Verdana" panose="020B0604030504040204" pitchFamily="34" charset="0"/>
                <a:ea typeface="Verdana" panose="020B0604030504040204" pitchFamily="34" charset="0"/>
              </a:rPr>
              <a:t>Cashback</a:t>
            </a:r>
          </a:p>
          <a:p>
            <a:pPr marL="342900" indent="-342900">
              <a:buFont typeface="Wingdings" panose="05000000000000000000" pitchFamily="2" charset="2"/>
              <a:buChar char="Ø"/>
            </a:pPr>
            <a:r>
              <a:rPr lang="en-GB" sz="2000" dirty="0" err="1">
                <a:latin typeface="Verdana" panose="020B0604030504040204" pitchFamily="34" charset="0"/>
                <a:ea typeface="Verdana" panose="020B0604030504040204" pitchFamily="34" charset="0"/>
              </a:rPr>
              <a:t>rev_growth_yoy</a:t>
            </a:r>
            <a:endParaRPr lang="en-GB" sz="2000" dirty="0">
              <a:latin typeface="Verdana" panose="020B0604030504040204" pitchFamily="34" charset="0"/>
              <a:ea typeface="Verdana" panose="020B0604030504040204" pitchFamily="34" charset="0"/>
            </a:endParaRPr>
          </a:p>
        </p:txBody>
      </p:sp>
      <p:sp>
        <p:nvSpPr>
          <p:cNvPr id="4" name="TextBox 3">
            <a:extLst>
              <a:ext uri="{FF2B5EF4-FFF2-40B4-BE49-F238E27FC236}">
                <a16:creationId xmlns:a16="http://schemas.microsoft.com/office/drawing/2014/main" id="{32FB8661-C9B4-4D05-A3FF-1152FBC57F64}"/>
              </a:ext>
            </a:extLst>
          </p:cNvPr>
          <p:cNvSpPr txBox="1"/>
          <p:nvPr/>
        </p:nvSpPr>
        <p:spPr>
          <a:xfrm>
            <a:off x="417053" y="1106327"/>
            <a:ext cx="9780105" cy="1015663"/>
          </a:xfrm>
          <a:prstGeom prst="rect">
            <a:avLst/>
          </a:prstGeom>
          <a:noFill/>
        </p:spPr>
        <p:txBody>
          <a:bodyPr wrap="square" rtlCol="0">
            <a:spAutoFit/>
          </a:bodyPr>
          <a:lstStyle/>
          <a:p>
            <a:r>
              <a:rPr lang="en-GB" sz="2000" dirty="0">
                <a:latin typeface="Verdana" panose="020B0604030504040204" pitchFamily="34" charset="0"/>
                <a:ea typeface="Verdana" panose="020B0604030504040204" pitchFamily="34" charset="0"/>
              </a:rPr>
              <a:t>Looking at the features importance from Random Forest, Decision Tree, XG-Boost and Logistic Regression, we can figure out which features are most important in customer churn prediction:</a:t>
            </a:r>
          </a:p>
        </p:txBody>
      </p:sp>
    </p:spTree>
    <p:extLst>
      <p:ext uri="{BB962C8B-B14F-4D97-AF65-F5344CB8AC3E}">
        <p14:creationId xmlns:p14="http://schemas.microsoft.com/office/powerpoint/2010/main" val="1940233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 calcmode="lin" valueType="num">
                                      <p:cBhvr additive="base">
                                        <p:cTn id="11"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8" fill="hold" nodeType="after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 calcmode="lin" valueType="num">
                                      <p:cBhvr additive="base">
                                        <p:cTn id="16"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 presetClass="entr" presetSubtype="8" fill="hold" nodeType="after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additive="base">
                                        <p:cTn id="21"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8" fill="hold" nodeType="after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par>
                          <p:cTn id="28" fill="hold">
                            <p:stCondLst>
                              <p:cond delay="2500"/>
                            </p:stCondLst>
                            <p:childTnLst>
                              <p:par>
                                <p:cTn id="29" presetID="2" presetClass="entr" presetSubtype="8" fill="hold" nodeType="after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par>
                                <p:cTn id="33" presetID="2" presetClass="entr" presetSubtype="8" fill="hold" nodeType="with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additive="base">
                                        <p:cTn id="35"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3">
                                            <p:txEl>
                                              <p:pRg st="4" end="4"/>
                                            </p:txEl>
                                          </p:spTgt>
                                        </p:tgtEl>
                                        <p:attrNameLst>
                                          <p:attrName>ppt_y</p:attrName>
                                        </p:attrNameLst>
                                      </p:cBhvr>
                                      <p:tavLst>
                                        <p:tav tm="0">
                                          <p:val>
                                            <p:strVal val="#ppt_y"/>
                                          </p:val>
                                        </p:tav>
                                        <p:tav tm="100000">
                                          <p:val>
                                            <p:strVal val="#ppt_y"/>
                                          </p:val>
                                        </p:tav>
                                      </p:tavLst>
                                    </p:anim>
                                  </p:childTnLst>
                                </p:cTn>
                              </p:par>
                              <p:par>
                                <p:cTn id="37" presetID="2" presetClass="entr" presetSubtype="8" fill="hold" nodeType="with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 calcmode="lin" valueType="num">
                                      <p:cBhvr additive="base">
                                        <p:cTn id="39"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1921</TotalTime>
  <Words>602</Words>
  <Application>Microsoft Office PowerPoint</Application>
  <PresentationFormat>Widescreen</PresentationFormat>
  <Paragraphs>103</Paragraphs>
  <Slides>11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Verdana</vt:lpstr>
      <vt:lpstr>Wingdings</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Rashmi P</dc:creator>
  <cp:lastModifiedBy>Vaibhav</cp:lastModifiedBy>
  <cp:revision>77</cp:revision>
  <dcterms:created xsi:type="dcterms:W3CDTF">2019-12-31T09:37:22Z</dcterms:created>
  <dcterms:modified xsi:type="dcterms:W3CDTF">2021-12-14T15:21:35Z</dcterms:modified>
</cp:coreProperties>
</file>