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4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4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4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8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82"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8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8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0" name="Google Shape;10;p2"/>
          <p:cNvSpPr/>
          <p:nvPr/>
        </p:nvSpPr>
        <p:spPr>
          <a:xfrm rot="5400000">
            <a:off x="7501320" y="0"/>
            <a:ext cx="1642680" cy="1642680"/>
          </a:xfrm>
          <a:prstGeom prst="diagStripe">
            <a:avLst>
              <a:gd name="adj" fmla="val 0"/>
            </a:avLst>
          </a:prstGeom>
          <a:solidFill>
            <a:schemeClr val="lt1">
              <a:alpha val="3000"/>
            </a:schemeClr>
          </a:solidFill>
          <a:ln w="0">
            <a:noFill/>
          </a:ln>
        </p:spPr>
        <p:style>
          <a:lnRef idx="0"/>
          <a:fillRef idx="0"/>
          <a:effectRef idx="0"/>
          <a:fontRef idx="minor"/>
        </p:style>
      </p:sp>
      <p:grpSp>
        <p:nvGrpSpPr>
          <p:cNvPr id="1" name="Google Shape;11;p2"/>
          <p:cNvGrpSpPr/>
          <p:nvPr/>
        </p:nvGrpSpPr>
        <p:grpSpPr>
          <a:xfrm>
            <a:off x="5760" y="-7560"/>
            <a:ext cx="5137560" cy="5151600"/>
            <a:chOff x="5760" y="-7560"/>
            <a:chExt cx="5137560" cy="5151600"/>
          </a:xfrm>
        </p:grpSpPr>
        <p:sp>
          <p:nvSpPr>
            <p:cNvPr id="2" name="Google Shape;12;p2"/>
            <p:cNvSpPr/>
            <p:nvPr/>
          </p:nvSpPr>
          <p:spPr>
            <a:xfrm rot="16200000">
              <a:off x="360" y="1080"/>
              <a:ext cx="5151600" cy="5133960"/>
            </a:xfrm>
            <a:prstGeom prst="diagStripe">
              <a:avLst>
                <a:gd name="adj" fmla="val 50000"/>
              </a:avLst>
            </a:prstGeom>
            <a:solidFill>
              <a:schemeClr val="lt1">
                <a:alpha val="3000"/>
              </a:schemeClr>
            </a:solidFill>
            <a:ln w="0">
              <a:noFill/>
            </a:ln>
          </p:spPr>
          <p:style>
            <a:lnRef idx="0"/>
            <a:fillRef idx="0"/>
            <a:effectRef idx="0"/>
            <a:fontRef idx="minor"/>
          </p:style>
        </p:sp>
        <p:sp>
          <p:nvSpPr>
            <p:cNvPr id="3" name="Google Shape;13;p2"/>
            <p:cNvSpPr/>
            <p:nvPr/>
          </p:nvSpPr>
          <p:spPr>
            <a:xfrm rot="16200000">
              <a:off x="0" y="1143000"/>
              <a:ext cx="3995640" cy="3981600"/>
            </a:xfrm>
            <a:prstGeom prst="diagStripe">
              <a:avLst>
                <a:gd name="adj" fmla="val 58774"/>
              </a:avLst>
            </a:prstGeom>
            <a:solidFill>
              <a:schemeClr val="lt1">
                <a:alpha val="3000"/>
              </a:schemeClr>
            </a:solidFill>
            <a:ln w="0">
              <a:noFill/>
            </a:ln>
          </p:spPr>
          <p:style>
            <a:lnRef idx="0"/>
            <a:fillRef idx="0"/>
            <a:effectRef idx="0"/>
            <a:fontRef idx="minor"/>
          </p:style>
        </p:sp>
        <p:sp>
          <p:nvSpPr>
            <p:cNvPr id="4" name="Google Shape;14;p2"/>
            <p:cNvSpPr/>
            <p:nvPr/>
          </p:nvSpPr>
          <p:spPr>
            <a:xfrm rot="16200000">
              <a:off x="1800" y="1440"/>
              <a:ext cx="2298600" cy="2290680"/>
            </a:xfrm>
            <a:prstGeom prst="diagStripe">
              <a:avLst>
                <a:gd name="adj" fmla="val 50000"/>
              </a:avLst>
            </a:prstGeom>
            <a:solidFill>
              <a:schemeClr val="accent1"/>
            </a:solidFill>
            <a:ln w="0">
              <a:noFill/>
            </a:ln>
          </p:spPr>
          <p:style>
            <a:lnRef idx="0"/>
            <a:fillRef idx="0"/>
            <a:effectRef idx="0"/>
            <a:fontRef idx="minor"/>
          </p:style>
        </p:sp>
        <p:sp>
          <p:nvSpPr>
            <p:cNvPr id="5" name="Google Shape;15;p2"/>
            <p:cNvSpPr/>
            <p:nvPr/>
          </p:nvSpPr>
          <p:spPr>
            <a:xfrm flipH="1">
              <a:off x="651960" y="588240"/>
              <a:ext cx="2298960" cy="2290320"/>
            </a:xfrm>
            <a:prstGeom prst="diagStripe">
              <a:avLst>
                <a:gd name="adj" fmla="val 50000"/>
              </a:avLst>
            </a:prstGeom>
            <a:solidFill>
              <a:schemeClr val="lt2"/>
            </a:solidFill>
            <a:ln w="0">
              <a:noFill/>
            </a:ln>
          </p:spPr>
          <p:style>
            <a:lnRef idx="0"/>
            <a:fillRef idx="0"/>
            <a:effectRef idx="0"/>
            <a:fontRef idx="minor"/>
          </p:style>
        </p:sp>
      </p:grpSp>
      <p:sp>
        <p:nvSpPr>
          <p:cNvPr id="6" name="PlaceHolder 1"/>
          <p:cNvSpPr>
            <a:spLocks noGrp="1"/>
          </p:cNvSpPr>
          <p:nvPr>
            <p:ph type="title"/>
          </p:nvPr>
        </p:nvSpPr>
        <p:spPr>
          <a:xfrm>
            <a:off x="1297440" y="393840"/>
            <a:ext cx="7038000" cy="91296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7" name="PlaceHolder 2"/>
          <p:cNvSpPr>
            <a:spLocks noGrp="1"/>
          </p:cNvSpPr>
          <p:nvPr>
            <p:ph type="body"/>
          </p:nvPr>
        </p:nvSpPr>
        <p:spPr>
          <a:xfrm>
            <a:off x="1297440" y="1567440"/>
            <a:ext cx="7038000" cy="291024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ffffff"/>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ffffff"/>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ffffff"/>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ffffff"/>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ffffff"/>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ffffff"/>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44" name="Google Shape;42;p4"/>
          <p:cNvGrpSpPr/>
          <p:nvPr/>
        </p:nvGrpSpPr>
        <p:grpSpPr>
          <a:xfrm>
            <a:off x="0" y="381960"/>
            <a:ext cx="1036080" cy="1014480"/>
            <a:chOff x="0" y="381960"/>
            <a:chExt cx="1036080" cy="1014480"/>
          </a:xfrm>
        </p:grpSpPr>
        <p:sp>
          <p:nvSpPr>
            <p:cNvPr id="45" name="Google Shape;43;p4"/>
            <p:cNvSpPr/>
            <p:nvPr/>
          </p:nvSpPr>
          <p:spPr>
            <a:xfrm rot="16200000">
              <a:off x="0" y="381960"/>
              <a:ext cx="807840" cy="807840"/>
            </a:xfrm>
            <a:prstGeom prst="diagStripe">
              <a:avLst>
                <a:gd name="adj" fmla="val 50000"/>
              </a:avLst>
            </a:prstGeom>
            <a:solidFill>
              <a:schemeClr val="accent1"/>
            </a:solidFill>
            <a:ln w="0">
              <a:noFill/>
            </a:ln>
          </p:spPr>
          <p:style>
            <a:lnRef idx="0"/>
            <a:fillRef idx="0"/>
            <a:effectRef idx="0"/>
            <a:fontRef idx="minor"/>
          </p:style>
        </p:sp>
        <p:sp>
          <p:nvSpPr>
            <p:cNvPr id="46" name="Google Shape;44;p4"/>
            <p:cNvSpPr/>
            <p:nvPr/>
          </p:nvSpPr>
          <p:spPr>
            <a:xfrm flipH="1">
              <a:off x="228240" y="588600"/>
              <a:ext cx="807840" cy="807840"/>
            </a:xfrm>
            <a:prstGeom prst="diagStripe">
              <a:avLst>
                <a:gd name="adj" fmla="val 50000"/>
              </a:avLst>
            </a:prstGeom>
            <a:solidFill>
              <a:schemeClr val="lt2"/>
            </a:solidFill>
            <a:ln w="0">
              <a:noFill/>
            </a:ln>
          </p:spPr>
          <p:style>
            <a:lnRef idx="0"/>
            <a:fillRef idx="0"/>
            <a:effectRef idx="0"/>
            <a:fontRef idx="minor"/>
          </p:style>
        </p:sp>
      </p:grpSp>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8"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Google Shape;134;p13"/>
          <p:cNvSpPr/>
          <p:nvPr/>
        </p:nvSpPr>
        <p:spPr>
          <a:xfrm>
            <a:off x="3537000" y="1578240"/>
            <a:ext cx="5016600" cy="1577880"/>
          </a:xfrm>
          <a:prstGeom prst="rect">
            <a:avLst/>
          </a:prstGeom>
          <a:noFill/>
          <a:ln w="0">
            <a:noFill/>
          </a:ln>
        </p:spPr>
        <p:style>
          <a:lnRef idx="0"/>
          <a:fillRef idx="0"/>
          <a:effectRef idx="0"/>
          <a:fontRef idx="minor"/>
        </p:style>
        <p:txBody>
          <a:bodyPr lIns="90000" rIns="90000" tIns="91440" bIns="91440">
            <a:normAutofit/>
          </a:bodyPr>
          <a:p>
            <a:pPr>
              <a:lnSpc>
                <a:spcPct val="100000"/>
              </a:lnSpc>
              <a:tabLst>
                <a:tab algn="l" pos="0"/>
              </a:tabLst>
            </a:pPr>
            <a:r>
              <a:rPr b="0" lang="en-GB" sz="4000" spc="-1" strike="noStrike">
                <a:solidFill>
                  <a:srgbClr val="ffffff"/>
                </a:solidFill>
                <a:latin typeface="Montserrat"/>
                <a:ea typeface="Montserrat"/>
              </a:rPr>
              <a:t>MARKETING &amp; RETAIL ANALYSIS</a:t>
            </a:r>
            <a:endParaRPr b="0" lang="en-US" sz="4000" spc="-1" strike="noStrike">
              <a:latin typeface="Arial"/>
            </a:endParaRPr>
          </a:p>
        </p:txBody>
      </p:sp>
      <p:sp>
        <p:nvSpPr>
          <p:cNvPr id="86" name="Google Shape;135;p13"/>
          <p:cNvSpPr/>
          <p:nvPr/>
        </p:nvSpPr>
        <p:spPr>
          <a:xfrm>
            <a:off x="5083920" y="3925080"/>
            <a:ext cx="3469680" cy="505080"/>
          </a:xfrm>
          <a:prstGeom prst="rect">
            <a:avLst/>
          </a:prstGeom>
          <a:noFill/>
          <a:ln w="0">
            <a:noFill/>
          </a:ln>
        </p:spPr>
        <p:style>
          <a:lnRef idx="0"/>
          <a:fillRef idx="0"/>
          <a:effectRef idx="0"/>
          <a:fontRef idx="minor"/>
        </p:style>
        <p:txBody>
          <a:bodyPr lIns="90000" rIns="90000" tIns="91440" bIns="91440">
            <a:normAutofit/>
          </a:bodyPr>
          <a:p>
            <a:pPr>
              <a:lnSpc>
                <a:spcPct val="100000"/>
              </a:lnSpc>
              <a:tabLst>
                <a:tab algn="l" pos="0"/>
              </a:tabLst>
            </a:pPr>
            <a:r>
              <a:rPr b="0" lang="en-GB" sz="1300" spc="-1" strike="noStrike">
                <a:solidFill>
                  <a:srgbClr val="ffffff"/>
                </a:solidFill>
                <a:latin typeface="Lato"/>
                <a:ea typeface="Lato"/>
              </a:rPr>
              <a:t>MILESTONE 1 - VAIBHAV</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Google Shape;209;p22"/>
          <p:cNvSpPr/>
          <p:nvPr/>
        </p:nvSpPr>
        <p:spPr>
          <a:xfrm>
            <a:off x="525960" y="206640"/>
            <a:ext cx="7038000" cy="610560"/>
          </a:xfrm>
          <a:prstGeom prst="rect">
            <a:avLst/>
          </a:prstGeom>
          <a:noFill/>
          <a:ln w="0">
            <a:noFill/>
          </a:ln>
        </p:spPr>
        <p:style>
          <a:lnRef idx="0"/>
          <a:fillRef idx="0"/>
          <a:effectRef idx="0"/>
          <a:fontRef idx="minor"/>
        </p:style>
        <p:txBody>
          <a:bodyPr lIns="90000" rIns="90000" tIns="91440" bIns="91440">
            <a:normAutofit fontScale="77000"/>
          </a:bodyPr>
          <a:p>
            <a:pPr>
              <a:lnSpc>
                <a:spcPct val="90000"/>
              </a:lnSpc>
              <a:tabLst>
                <a:tab algn="l" pos="0"/>
              </a:tabLst>
            </a:pPr>
            <a:r>
              <a:rPr b="1" lang="en-GB" sz="4400" spc="-1" strike="noStrike">
                <a:solidFill>
                  <a:srgbClr val="ffffff"/>
                </a:solidFill>
                <a:latin typeface="Calibri"/>
                <a:ea typeface="Calibri"/>
              </a:rPr>
              <a:t>Inferences</a:t>
            </a:r>
            <a:endParaRPr b="0" lang="en-US" sz="4400" spc="-1" strike="noStrike">
              <a:latin typeface="Arial"/>
            </a:endParaRPr>
          </a:p>
          <a:p>
            <a:pPr>
              <a:lnSpc>
                <a:spcPct val="100000"/>
              </a:lnSpc>
              <a:tabLst>
                <a:tab algn="l" pos="0"/>
              </a:tabLst>
            </a:pPr>
            <a:endParaRPr b="0" lang="en-US" sz="4400" spc="-1" strike="noStrike">
              <a:latin typeface="Arial"/>
            </a:endParaRPr>
          </a:p>
        </p:txBody>
      </p:sp>
      <p:sp>
        <p:nvSpPr>
          <p:cNvPr id="125" name="Google Shape;210;p22"/>
          <p:cNvSpPr/>
          <p:nvPr/>
        </p:nvSpPr>
        <p:spPr>
          <a:xfrm>
            <a:off x="467640" y="1204200"/>
            <a:ext cx="7038000" cy="3297240"/>
          </a:xfrm>
          <a:prstGeom prst="rect">
            <a:avLst/>
          </a:prstGeom>
          <a:noFill/>
          <a:ln w="0">
            <a:noFill/>
          </a:ln>
        </p:spPr>
        <p:style>
          <a:lnRef idx="0"/>
          <a:fillRef idx="0"/>
          <a:effectRef idx="0"/>
          <a:fontRef idx="minor"/>
        </p:style>
        <p:txBody>
          <a:bodyPr lIns="90000" rIns="90000" tIns="91440" bIns="91440">
            <a:normAutofit fontScale="65000"/>
          </a:bodyPr>
          <a:p>
            <a:pPr marL="228600" indent="-208440">
              <a:lnSpc>
                <a:spcPct val="90000"/>
              </a:lnSpc>
              <a:buClr>
                <a:srgbClr val="ffffff"/>
              </a:buClr>
              <a:buFont typeface="Arial"/>
              <a:buChar char="•"/>
            </a:pPr>
            <a:r>
              <a:rPr b="0" lang="en-GB" sz="2000" spc="-1" strike="noStrike">
                <a:solidFill>
                  <a:srgbClr val="ffffff"/>
                </a:solidFill>
                <a:latin typeface="Calibri"/>
                <a:ea typeface="Calibri"/>
              </a:rPr>
              <a:t>Using histogram on sales variable, we did univariate analysis.</a:t>
            </a:r>
            <a:endParaRPr b="0" lang="en-US" sz="2000" spc="-1" strike="noStrike">
              <a:latin typeface="Arial"/>
            </a:endParaRPr>
          </a:p>
          <a:p>
            <a:pPr marL="228600" indent="-208440">
              <a:lnSpc>
                <a:spcPct val="90000"/>
              </a:lnSpc>
              <a:spcBef>
                <a:spcPts val="1001"/>
              </a:spcBef>
              <a:buClr>
                <a:srgbClr val="ffffff"/>
              </a:buClr>
              <a:buFont typeface="Arial"/>
              <a:buChar char="•"/>
            </a:pPr>
            <a:r>
              <a:rPr b="0" lang="en-GB" sz="2000" spc="-1" strike="noStrike">
                <a:solidFill>
                  <a:srgbClr val="ffffff"/>
                </a:solidFill>
                <a:latin typeface="Calibri"/>
                <a:ea typeface="Calibri"/>
              </a:rPr>
              <a:t>For categorical variable like product line we did univariate analysis using bar plot.</a:t>
            </a:r>
            <a:endParaRPr b="0" lang="en-US" sz="2000" spc="-1" strike="noStrike">
              <a:latin typeface="Arial"/>
            </a:endParaRPr>
          </a:p>
          <a:p>
            <a:pPr marL="228600" indent="-208440">
              <a:lnSpc>
                <a:spcPct val="90000"/>
              </a:lnSpc>
              <a:spcBef>
                <a:spcPts val="1001"/>
              </a:spcBef>
              <a:buClr>
                <a:srgbClr val="ffffff"/>
              </a:buClr>
              <a:buFont typeface="Arial"/>
              <a:buChar char="•"/>
            </a:pPr>
            <a:r>
              <a:rPr b="0" lang="en-GB" sz="2000" spc="-1" strike="noStrike">
                <a:solidFill>
                  <a:srgbClr val="ffffff"/>
                </a:solidFill>
                <a:latin typeface="Calibri"/>
                <a:ea typeface="Calibri"/>
              </a:rPr>
              <a:t>Using boxplot on sales, product line, deal size variable we have plotted bivariate analysis.</a:t>
            </a:r>
            <a:endParaRPr b="0" lang="en-US" sz="2000" spc="-1" strike="noStrike">
              <a:latin typeface="Arial"/>
            </a:endParaRPr>
          </a:p>
          <a:p>
            <a:pPr marL="228600" indent="-208440">
              <a:lnSpc>
                <a:spcPct val="90000"/>
              </a:lnSpc>
              <a:spcBef>
                <a:spcPts val="1001"/>
              </a:spcBef>
              <a:buClr>
                <a:srgbClr val="ffffff"/>
              </a:buClr>
              <a:buFont typeface="Arial"/>
              <a:buChar char="•"/>
            </a:pPr>
            <a:r>
              <a:rPr b="0" lang="en-GB" sz="2000" spc="-1" strike="noStrike">
                <a:solidFill>
                  <a:srgbClr val="ffffff"/>
                </a:solidFill>
                <a:latin typeface="Calibri"/>
                <a:ea typeface="Calibri"/>
              </a:rPr>
              <a:t>Using MSRP, Price each, status, sales &amp; product line variables we did multivariate analysis.</a:t>
            </a:r>
            <a:endParaRPr b="0" lang="en-US" sz="2000" spc="-1" strike="noStrike">
              <a:latin typeface="Arial"/>
            </a:endParaRPr>
          </a:p>
          <a:p>
            <a:pPr marL="228600" indent="-208440">
              <a:lnSpc>
                <a:spcPct val="90000"/>
              </a:lnSpc>
              <a:spcBef>
                <a:spcPts val="1001"/>
              </a:spcBef>
              <a:buClr>
                <a:srgbClr val="ffffff"/>
              </a:buClr>
              <a:buFont typeface="Arial"/>
              <a:buChar char="•"/>
            </a:pPr>
            <a:r>
              <a:rPr b="0" lang="en-GB" sz="2000" spc="-1" strike="noStrike">
                <a:solidFill>
                  <a:srgbClr val="ffffff"/>
                </a:solidFill>
                <a:latin typeface="Calibri"/>
                <a:ea typeface="Calibri"/>
              </a:rPr>
              <a:t>After doing the analysis, we can see there is a high demand of classis cars followed by vintage cars and the least is for trains.</a:t>
            </a:r>
            <a:endParaRPr b="0" lang="en-US" sz="2000" spc="-1" strike="noStrike">
              <a:latin typeface="Arial"/>
            </a:endParaRPr>
          </a:p>
          <a:p>
            <a:pPr marL="228600" indent="-208440">
              <a:lnSpc>
                <a:spcPct val="90000"/>
              </a:lnSpc>
              <a:spcBef>
                <a:spcPts val="1001"/>
              </a:spcBef>
              <a:buClr>
                <a:srgbClr val="ffffff"/>
              </a:buClr>
              <a:buFont typeface="Arial"/>
              <a:buChar char="•"/>
            </a:pPr>
            <a:r>
              <a:rPr b="0" lang="en-GB" sz="2000" spc="-1" strike="noStrike">
                <a:solidFill>
                  <a:srgbClr val="ffffff"/>
                </a:solidFill>
                <a:latin typeface="Calibri"/>
                <a:ea typeface="Calibri"/>
              </a:rPr>
              <a:t>The sales are high for the last Quarter of the year.</a:t>
            </a:r>
            <a:endParaRPr b="0" lang="en-US" sz="2000" spc="-1" strike="noStrike">
              <a:latin typeface="Arial"/>
            </a:endParaRPr>
          </a:p>
          <a:p>
            <a:pPr marL="228600" indent="-208440">
              <a:lnSpc>
                <a:spcPct val="90000"/>
              </a:lnSpc>
              <a:spcBef>
                <a:spcPts val="1001"/>
              </a:spcBef>
              <a:buClr>
                <a:srgbClr val="ffffff"/>
              </a:buClr>
              <a:buFont typeface="Arial"/>
              <a:buChar char="•"/>
            </a:pPr>
            <a:r>
              <a:rPr b="0" lang="en-GB" sz="2000" spc="-1" strike="noStrike">
                <a:solidFill>
                  <a:srgbClr val="ffffff"/>
                </a:solidFill>
                <a:latin typeface="Calibri"/>
                <a:ea typeface="Calibri"/>
              </a:rPr>
              <a:t>The demand for classic cars are so high that the company have sold the product below MSRP giving the customers a good discount.</a:t>
            </a:r>
            <a:endParaRPr b="0" lang="en-US" sz="2000" spc="-1" strike="noStrike">
              <a:latin typeface="Arial"/>
            </a:endParaRPr>
          </a:p>
          <a:p>
            <a:pPr marL="228600" indent="-208440">
              <a:lnSpc>
                <a:spcPct val="90000"/>
              </a:lnSpc>
              <a:spcBef>
                <a:spcPts val="1001"/>
              </a:spcBef>
              <a:buClr>
                <a:srgbClr val="ffffff"/>
              </a:buClr>
              <a:buFont typeface="Arial"/>
              <a:buChar char="•"/>
            </a:pPr>
            <a:r>
              <a:rPr b="0" lang="en-GB" sz="2000" spc="-1" strike="noStrike">
                <a:solidFill>
                  <a:srgbClr val="ffffff"/>
                </a:solidFill>
                <a:latin typeface="Calibri"/>
                <a:ea typeface="Calibri"/>
              </a:rPr>
              <a:t>And Vintage were sold above MSRP.</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Google Shape;215;p23"/>
          <p:cNvSpPr/>
          <p:nvPr/>
        </p:nvSpPr>
        <p:spPr>
          <a:xfrm>
            <a:off x="1041480" y="443520"/>
            <a:ext cx="8101800" cy="470160"/>
          </a:xfrm>
          <a:prstGeom prst="rect">
            <a:avLst/>
          </a:prstGeom>
          <a:noFill/>
          <a:ln w="0">
            <a:noFill/>
          </a:ln>
        </p:spPr>
        <p:style>
          <a:lnRef idx="0"/>
          <a:fillRef idx="0"/>
          <a:effectRef idx="0"/>
          <a:fontRef idx="minor"/>
        </p:style>
        <p:txBody>
          <a:bodyPr lIns="90000" rIns="90000" tIns="91440" bIns="91440">
            <a:normAutofit fontScale="20000"/>
          </a:bodyPr>
          <a:p>
            <a:pPr>
              <a:lnSpc>
                <a:spcPct val="90000"/>
              </a:lnSpc>
              <a:tabLst>
                <a:tab algn="l" pos="0"/>
              </a:tabLst>
            </a:pPr>
            <a:r>
              <a:rPr b="1" lang="en-GB" sz="3600" spc="-1" strike="noStrike">
                <a:solidFill>
                  <a:srgbClr val="ffffff"/>
                </a:solidFill>
                <a:latin typeface="Calibri"/>
                <a:ea typeface="Calibri"/>
              </a:rPr>
              <a:t>Customer Segmentation using RFM analysis</a:t>
            </a:r>
            <a:endParaRPr b="0" lang="en-US" sz="3600" spc="-1" strike="noStrike">
              <a:latin typeface="Arial"/>
            </a:endParaRPr>
          </a:p>
          <a:p>
            <a:pPr>
              <a:lnSpc>
                <a:spcPct val="100000"/>
              </a:lnSpc>
              <a:tabLst>
                <a:tab algn="l" pos="0"/>
              </a:tabLst>
            </a:pPr>
            <a:endParaRPr b="0" lang="en-US" sz="3600" spc="-1" strike="noStrike">
              <a:latin typeface="Arial"/>
            </a:endParaRPr>
          </a:p>
        </p:txBody>
      </p:sp>
      <p:sp>
        <p:nvSpPr>
          <p:cNvPr id="127" name="Google Shape;216;p23"/>
          <p:cNvSpPr/>
          <p:nvPr/>
        </p:nvSpPr>
        <p:spPr>
          <a:xfrm>
            <a:off x="374040" y="1321920"/>
            <a:ext cx="7387200" cy="3610080"/>
          </a:xfrm>
          <a:prstGeom prst="rect">
            <a:avLst/>
          </a:prstGeom>
          <a:noFill/>
          <a:ln w="0">
            <a:noFill/>
          </a:ln>
        </p:spPr>
        <p:style>
          <a:lnRef idx="0"/>
          <a:fillRef idx="0"/>
          <a:effectRef idx="0"/>
          <a:fontRef idx="minor"/>
        </p:style>
        <p:txBody>
          <a:bodyPr lIns="90000" rIns="90000" tIns="91440" bIns="91440">
            <a:normAutofit/>
          </a:bodyPr>
          <a:p>
            <a:pPr marL="285840" indent="-262440">
              <a:lnSpc>
                <a:spcPct val="100000"/>
              </a:lnSpc>
              <a:buClr>
                <a:srgbClr val="ffffff"/>
              </a:buClr>
              <a:buFont typeface="Arial"/>
              <a:buChar char="•"/>
            </a:pPr>
            <a:r>
              <a:rPr b="0" lang="en-GB" sz="1450" spc="-1" strike="noStrike">
                <a:solidFill>
                  <a:srgbClr val="ffffff"/>
                </a:solidFill>
                <a:latin typeface="Calibri"/>
                <a:ea typeface="Calibri"/>
              </a:rPr>
              <a:t>Customer Segmentation done by using KNIME and MS Excel by dividing the data based on Recency, Frequency and Monetary variables through grouping data by variable ‘Order Number’.</a:t>
            </a:r>
            <a:endParaRPr b="0" lang="en-US" sz="1450" spc="-1" strike="noStrike">
              <a:latin typeface="Arial"/>
            </a:endParaRPr>
          </a:p>
          <a:p>
            <a:pPr marL="285840" indent="-262440">
              <a:lnSpc>
                <a:spcPct val="100000"/>
              </a:lnSpc>
              <a:buClr>
                <a:srgbClr val="ffffff"/>
              </a:buClr>
              <a:buFont typeface="Arial"/>
              <a:buChar char="•"/>
            </a:pPr>
            <a:r>
              <a:rPr b="0" lang="en-GB" sz="1450" spc="-1" strike="noStrike">
                <a:solidFill>
                  <a:srgbClr val="ffffff"/>
                </a:solidFill>
                <a:latin typeface="Arial"/>
                <a:ea typeface="Arial"/>
              </a:rPr>
              <a:t>As per the suggestion about ignoring the column "Days Since last order" .</a:t>
            </a:r>
            <a:endParaRPr b="0" lang="en-US" sz="1450" spc="-1" strike="noStrike">
              <a:latin typeface="Arial"/>
            </a:endParaRPr>
          </a:p>
          <a:p>
            <a:pPr marL="285840" indent="-262440">
              <a:lnSpc>
                <a:spcPct val="100000"/>
              </a:lnSpc>
              <a:buClr>
                <a:srgbClr val="ffffff"/>
              </a:buClr>
              <a:buFont typeface="Arial"/>
              <a:buChar char="•"/>
            </a:pPr>
            <a:r>
              <a:rPr b="0" lang="en-GB" sz="1450" spc="-1" strike="noStrike">
                <a:solidFill>
                  <a:srgbClr val="ffffff"/>
                </a:solidFill>
                <a:latin typeface="Arial"/>
                <a:ea typeface="Arial"/>
              </a:rPr>
              <a:t>created new column name</a:t>
            </a:r>
            <a:r>
              <a:rPr b="0" lang="en-GB" sz="1450" spc="-1" strike="noStrike">
                <a:solidFill>
                  <a:srgbClr val="ffffff"/>
                </a:solidFill>
                <a:latin typeface="Source Sans Pro"/>
                <a:ea typeface="Source Sans Pro"/>
              </a:rPr>
              <a:t> </a:t>
            </a:r>
            <a:r>
              <a:rPr b="0" lang="en-GB" sz="1450" spc="-1" strike="noStrike">
                <a:solidFill>
                  <a:srgbClr val="ffffff"/>
                </a:solidFill>
                <a:latin typeface="Arial"/>
                <a:ea typeface="Arial"/>
              </a:rPr>
              <a:t>Recency</a:t>
            </a:r>
            <a:r>
              <a:rPr b="0" lang="en-GB" sz="1450" spc="-1" strike="noStrike">
                <a:solidFill>
                  <a:srgbClr val="ffffff"/>
                </a:solidFill>
                <a:latin typeface="Source Sans Pro"/>
                <a:ea typeface="Source Sans Pro"/>
              </a:rPr>
              <a:t> </a:t>
            </a:r>
            <a:r>
              <a:rPr b="0" lang="en-GB" sz="1450" spc="-1" strike="noStrike">
                <a:solidFill>
                  <a:srgbClr val="ffffff"/>
                </a:solidFill>
                <a:latin typeface="Arial"/>
                <a:ea typeface="Arial"/>
              </a:rPr>
              <a:t>as "[Max(order date) - order date)]"We have assumed “30-05-2020“ as a reference date and created recency column. </a:t>
            </a:r>
            <a:endParaRPr b="0" lang="en-US" sz="1450" spc="-1" strike="noStrike">
              <a:latin typeface="Arial"/>
            </a:endParaRPr>
          </a:p>
          <a:p>
            <a:pPr marL="285840" indent="-262440">
              <a:lnSpc>
                <a:spcPct val="100000"/>
              </a:lnSpc>
              <a:buClr>
                <a:srgbClr val="ffffff"/>
              </a:buClr>
              <a:buFont typeface="Arial"/>
              <a:buChar char="•"/>
            </a:pPr>
            <a:r>
              <a:rPr b="0" lang="en-GB" sz="1450" spc="-1" strike="noStrike">
                <a:solidFill>
                  <a:srgbClr val="ffffff"/>
                </a:solidFill>
                <a:latin typeface="Arial"/>
                <a:ea typeface="Arial"/>
              </a:rPr>
              <a:t>If we can see the data there are same order number repeated for different product Code. So we can assume count of each order number as</a:t>
            </a:r>
            <a:r>
              <a:rPr b="0" lang="en-GB" sz="1450" spc="-1" strike="noStrike">
                <a:solidFill>
                  <a:srgbClr val="ffffff"/>
                </a:solidFill>
                <a:latin typeface="Source Sans Pro"/>
                <a:ea typeface="Source Sans Pro"/>
              </a:rPr>
              <a:t> </a:t>
            </a:r>
            <a:r>
              <a:rPr b="0" lang="en-GB" sz="1450" spc="-1" strike="noStrike">
                <a:solidFill>
                  <a:srgbClr val="ffffff"/>
                </a:solidFill>
                <a:latin typeface="Arial"/>
                <a:ea typeface="Arial"/>
              </a:rPr>
              <a:t>frequency of an order number. </a:t>
            </a:r>
            <a:endParaRPr b="0" lang="en-US" sz="1450" spc="-1" strike="noStrike">
              <a:latin typeface="Arial"/>
            </a:endParaRPr>
          </a:p>
          <a:p>
            <a:pPr marL="285840" indent="-262440">
              <a:lnSpc>
                <a:spcPct val="100000"/>
              </a:lnSpc>
              <a:buClr>
                <a:srgbClr val="ffffff"/>
              </a:buClr>
              <a:buFont typeface="Arial"/>
              <a:buChar char="•"/>
            </a:pPr>
            <a:r>
              <a:rPr b="0" lang="en-GB" sz="1450" spc="-1" strike="noStrike">
                <a:solidFill>
                  <a:srgbClr val="ffffff"/>
                </a:solidFill>
                <a:latin typeface="Arial"/>
                <a:ea typeface="Arial"/>
              </a:rPr>
              <a:t>In SALES column we get sales amount for each transaction. We can use SALES parameter and using an assumption of sum of aggregation we created a new column as</a:t>
            </a:r>
            <a:r>
              <a:rPr b="0" lang="en-GB" sz="1450" spc="-1" strike="noStrike">
                <a:solidFill>
                  <a:srgbClr val="ffffff"/>
                </a:solidFill>
                <a:latin typeface="Source Sans Pro"/>
                <a:ea typeface="Source Sans Pro"/>
              </a:rPr>
              <a:t> </a:t>
            </a:r>
            <a:r>
              <a:rPr b="0" lang="en-GB" sz="1450" spc="-1" strike="noStrike">
                <a:solidFill>
                  <a:srgbClr val="ffffff"/>
                </a:solidFill>
                <a:latin typeface="Arial"/>
                <a:ea typeface="Arial"/>
              </a:rPr>
              <a:t>Monetary</a:t>
            </a:r>
            <a:endParaRPr b="0" lang="en-US" sz="1450" spc="-1" strike="noStrike">
              <a:latin typeface="Arial"/>
            </a:endParaRPr>
          </a:p>
          <a:p>
            <a:pPr marL="285840" indent="-262440">
              <a:lnSpc>
                <a:spcPct val="100000"/>
              </a:lnSpc>
              <a:buClr>
                <a:srgbClr val="ffffff"/>
              </a:buClr>
              <a:buFont typeface="Arial"/>
              <a:buChar char="•"/>
            </a:pPr>
            <a:r>
              <a:rPr b="0" lang="en-GB" sz="1450" spc="-1" strike="noStrike">
                <a:solidFill>
                  <a:srgbClr val="ffffff"/>
                </a:solidFill>
                <a:latin typeface="Arial"/>
                <a:ea typeface="Arial"/>
              </a:rPr>
              <a:t>Then created four different bin for each Recency, frequency &amp; Monetary using percentile range(0,0.10, 0.70,100).Based on above 4 bin assumption we have considered 4 segments like Loyal , Best , Lost and the customers on the verge of Churn.</a:t>
            </a:r>
            <a:endParaRPr b="0" lang="en-US" sz="1450" spc="-1" strike="noStrike">
              <a:latin typeface="Arial"/>
            </a:endParaRPr>
          </a:p>
          <a:p>
            <a:pPr>
              <a:lnSpc>
                <a:spcPct val="115000"/>
              </a:lnSpc>
              <a:spcAft>
                <a:spcPts val="1199"/>
              </a:spcAft>
              <a:tabLst>
                <a:tab algn="l" pos="0"/>
              </a:tabLst>
            </a:pPr>
            <a:endParaRPr b="0" lang="en-US" sz="145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Google Shape;221;p24"/>
          <p:cNvSpPr/>
          <p:nvPr/>
        </p:nvSpPr>
        <p:spPr>
          <a:xfrm>
            <a:off x="914400" y="228600"/>
            <a:ext cx="7038000" cy="493560"/>
          </a:xfrm>
          <a:prstGeom prst="rect">
            <a:avLst/>
          </a:prstGeom>
          <a:noFill/>
          <a:ln w="0">
            <a:noFill/>
          </a:ln>
        </p:spPr>
        <p:style>
          <a:lnRef idx="0"/>
          <a:fillRef idx="0"/>
          <a:effectRef idx="0"/>
          <a:fontRef idx="minor"/>
        </p:style>
        <p:txBody>
          <a:bodyPr lIns="90000" rIns="90000" tIns="91440" bIns="91440">
            <a:normAutofit/>
          </a:bodyPr>
          <a:p>
            <a:pPr>
              <a:lnSpc>
                <a:spcPct val="100000"/>
              </a:lnSpc>
              <a:tabLst>
                <a:tab algn="l" pos="0"/>
              </a:tabLst>
            </a:pPr>
            <a:r>
              <a:rPr b="0" lang="en-GB" sz="1800" spc="-1" strike="noStrike">
                <a:solidFill>
                  <a:srgbClr val="ffffff"/>
                </a:solidFill>
                <a:latin typeface="Calibri"/>
                <a:ea typeface="Calibri"/>
              </a:rPr>
              <a:t>KNIME Work and Output table Image -&gt;</a:t>
            </a: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129" name="Google Shape;222;p24"/>
          <p:cNvSpPr/>
          <p:nvPr/>
        </p:nvSpPr>
        <p:spPr>
          <a:xfrm>
            <a:off x="1297440" y="1567440"/>
            <a:ext cx="7038000" cy="2910240"/>
          </a:xfrm>
          <a:prstGeom prst="rect">
            <a:avLst/>
          </a:prstGeom>
          <a:noFill/>
          <a:ln w="0">
            <a:noFill/>
          </a:ln>
        </p:spPr>
        <p:style>
          <a:lnRef idx="0"/>
          <a:fillRef idx="0"/>
          <a:effectRef idx="0"/>
          <a:fontRef idx="minor"/>
        </p:style>
      </p:sp>
      <p:pic>
        <p:nvPicPr>
          <p:cNvPr id="130" name="Google Shape;223;p24" descr=""/>
          <p:cNvPicPr/>
          <p:nvPr/>
        </p:nvPicPr>
        <p:blipFill>
          <a:blip r:embed="rId1"/>
          <a:stretch/>
        </p:blipFill>
        <p:spPr>
          <a:xfrm>
            <a:off x="362160" y="972000"/>
            <a:ext cx="8614440" cy="3854880"/>
          </a:xfrm>
          <a:prstGeom prst="rect">
            <a:avLst/>
          </a:prstGeom>
          <a:ln w="0">
            <a:noFill/>
          </a:ln>
          <a:effectLst>
            <a:outerShdw algn="tl" blurRad="291960" dir="2700000" dist="138479"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Google Shape;228;p25"/>
          <p:cNvSpPr/>
          <p:nvPr/>
        </p:nvSpPr>
        <p:spPr>
          <a:xfrm>
            <a:off x="607680" y="159840"/>
            <a:ext cx="7038000" cy="376560"/>
          </a:xfrm>
          <a:prstGeom prst="rect">
            <a:avLst/>
          </a:prstGeom>
          <a:noFill/>
          <a:ln w="0">
            <a:noFill/>
          </a:ln>
        </p:spPr>
        <p:style>
          <a:lnRef idx="0"/>
          <a:fillRef idx="0"/>
          <a:effectRef idx="0"/>
          <a:fontRef idx="minor"/>
        </p:style>
        <p:txBody>
          <a:bodyPr lIns="90000" rIns="90000" tIns="91440" bIns="91440">
            <a:normAutofit fontScale="76000"/>
          </a:bodyPr>
          <a:p>
            <a:pPr>
              <a:lnSpc>
                <a:spcPct val="100000"/>
              </a:lnSpc>
              <a:tabLst>
                <a:tab algn="l" pos="0"/>
              </a:tabLst>
            </a:pPr>
            <a:r>
              <a:rPr b="0" lang="en-GB" sz="1800" spc="-1" strike="noStrike">
                <a:solidFill>
                  <a:srgbClr val="ffffff"/>
                </a:solidFill>
                <a:latin typeface="Calibri"/>
                <a:ea typeface="Calibri"/>
              </a:rPr>
              <a:t>KNIME WORKFLOW and Output table Image-</a:t>
            </a:r>
            <a:endParaRPr b="0" lang="en-US" sz="1800" spc="-1" strike="noStrike">
              <a:latin typeface="Arial"/>
            </a:endParaRPr>
          </a:p>
        </p:txBody>
      </p:sp>
      <p:sp>
        <p:nvSpPr>
          <p:cNvPr id="132" name="Google Shape;229;p25"/>
          <p:cNvSpPr/>
          <p:nvPr/>
        </p:nvSpPr>
        <p:spPr>
          <a:xfrm>
            <a:off x="1297440" y="1567440"/>
            <a:ext cx="7038000" cy="2910240"/>
          </a:xfrm>
          <a:prstGeom prst="rect">
            <a:avLst/>
          </a:prstGeom>
          <a:noFill/>
          <a:ln w="0">
            <a:noFill/>
          </a:ln>
        </p:spPr>
        <p:style>
          <a:lnRef idx="0"/>
          <a:fillRef idx="0"/>
          <a:effectRef idx="0"/>
          <a:fontRef idx="minor"/>
        </p:style>
      </p:sp>
      <p:pic>
        <p:nvPicPr>
          <p:cNvPr id="133" name="Google Shape;230;p25" descr=""/>
          <p:cNvPicPr/>
          <p:nvPr/>
        </p:nvPicPr>
        <p:blipFill>
          <a:blip r:embed="rId1"/>
          <a:stretch/>
        </p:blipFill>
        <p:spPr>
          <a:xfrm>
            <a:off x="-50760" y="487080"/>
            <a:ext cx="9193680" cy="44449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Google Shape;235;p26"/>
          <p:cNvSpPr/>
          <p:nvPr/>
        </p:nvSpPr>
        <p:spPr>
          <a:xfrm>
            <a:off x="1297440" y="393840"/>
            <a:ext cx="7038000" cy="411840"/>
          </a:xfrm>
          <a:prstGeom prst="rect">
            <a:avLst/>
          </a:prstGeom>
          <a:noFill/>
          <a:ln w="0">
            <a:noFill/>
          </a:ln>
        </p:spPr>
        <p:style>
          <a:lnRef idx="0"/>
          <a:fillRef idx="0"/>
          <a:effectRef idx="0"/>
          <a:fontRef idx="minor"/>
        </p:style>
        <p:txBody>
          <a:bodyPr lIns="90000" rIns="90000" tIns="91440" bIns="91440">
            <a:normAutofit fontScale="83000"/>
          </a:bodyPr>
          <a:p>
            <a:pPr>
              <a:lnSpc>
                <a:spcPct val="100000"/>
              </a:lnSpc>
              <a:tabLst>
                <a:tab algn="l" pos="0"/>
              </a:tabLst>
            </a:pPr>
            <a:r>
              <a:rPr b="1" lang="en-GB" sz="1800" spc="-1" strike="noStrike">
                <a:solidFill>
                  <a:srgbClr val="ffffff"/>
                </a:solidFill>
                <a:latin typeface="Arial"/>
                <a:ea typeface="Arial"/>
              </a:rPr>
              <a:t>Inferences from RFM Analysis and identified segments</a:t>
            </a:r>
            <a:endParaRPr b="0" lang="en-US" sz="1800" spc="-1" strike="noStrike">
              <a:latin typeface="Arial"/>
            </a:endParaRPr>
          </a:p>
        </p:txBody>
      </p:sp>
      <p:sp>
        <p:nvSpPr>
          <p:cNvPr id="135" name="Google Shape;236;p26"/>
          <p:cNvSpPr/>
          <p:nvPr/>
        </p:nvSpPr>
        <p:spPr>
          <a:xfrm>
            <a:off x="759600" y="1392120"/>
            <a:ext cx="7038000" cy="2910240"/>
          </a:xfrm>
          <a:prstGeom prst="rect">
            <a:avLst/>
          </a:prstGeom>
          <a:noFill/>
          <a:ln w="0">
            <a:noFill/>
          </a:ln>
        </p:spPr>
        <p:style>
          <a:lnRef idx="0"/>
          <a:fillRef idx="0"/>
          <a:effectRef idx="0"/>
          <a:fontRef idx="minor"/>
        </p:style>
        <p:txBody>
          <a:bodyPr lIns="90000" rIns="90000" tIns="91440" bIns="91440">
            <a:normAutofit/>
          </a:bodyPr>
          <a:p>
            <a:pPr marL="285840" indent="-284760">
              <a:lnSpc>
                <a:spcPct val="100000"/>
              </a:lnSpc>
              <a:buClr>
                <a:srgbClr val="ffffff"/>
              </a:buClr>
              <a:buFont typeface="Arial"/>
              <a:buChar char="•"/>
            </a:pPr>
            <a:r>
              <a:rPr b="0" lang="en-GB" sz="1800" spc="-1" strike="noStrike">
                <a:solidFill>
                  <a:srgbClr val="ffffff"/>
                </a:solidFill>
                <a:latin typeface="Arial"/>
                <a:ea typeface="Arial"/>
              </a:rPr>
              <a:t>On basis on Recency, frequency &amp; monetary we have grouped our top customers. </a:t>
            </a:r>
            <a:endParaRPr b="0" lang="en-US" sz="1800" spc="-1" strike="noStrike">
              <a:latin typeface="Arial"/>
            </a:endParaRPr>
          </a:p>
          <a:p>
            <a:pPr marL="285840" indent="-284760">
              <a:lnSpc>
                <a:spcPct val="100000"/>
              </a:lnSpc>
              <a:buClr>
                <a:srgbClr val="ffffff"/>
              </a:buClr>
              <a:buFont typeface="Arial"/>
              <a:buChar char="•"/>
            </a:pPr>
            <a:r>
              <a:rPr b="0" lang="en-GB" sz="1800" spc="-1" strike="noStrike">
                <a:solidFill>
                  <a:srgbClr val="ffffff"/>
                </a:solidFill>
                <a:latin typeface="Arial"/>
                <a:ea typeface="Arial"/>
              </a:rPr>
              <a:t>We have given the most significance to recency parameter as these customers has recently purchased our products. </a:t>
            </a:r>
            <a:endParaRPr b="0" lang="en-US" sz="1800" spc="-1" strike="noStrike">
              <a:latin typeface="Arial"/>
            </a:endParaRPr>
          </a:p>
          <a:p>
            <a:pPr marL="285840" indent="-284760">
              <a:lnSpc>
                <a:spcPct val="100000"/>
              </a:lnSpc>
              <a:buClr>
                <a:srgbClr val="ffffff"/>
              </a:buClr>
              <a:buFont typeface="Arial"/>
              <a:buChar char="•"/>
            </a:pPr>
            <a:r>
              <a:rPr b="0" lang="en-GB" sz="1800" spc="-1" strike="noStrike">
                <a:solidFill>
                  <a:srgbClr val="ffffff"/>
                </a:solidFill>
                <a:latin typeface="Arial"/>
                <a:ea typeface="Arial"/>
              </a:rPr>
              <a:t>Also according to RFM model the most important is given to recency. Hence we have kept it as our first parameter for selecting top customers for e.g. Customer number -10181,10182, 10185 </a:t>
            </a:r>
            <a:endParaRPr b="0" lang="en-US" sz="1800" spc="-1" strike="noStrike">
              <a:latin typeface="Arial"/>
            </a:endParaRPr>
          </a:p>
          <a:p>
            <a:pPr marL="285840" indent="-284760">
              <a:lnSpc>
                <a:spcPct val="100000"/>
              </a:lnSpc>
              <a:buClr>
                <a:srgbClr val="ffffff"/>
              </a:buClr>
              <a:buFont typeface="Arial"/>
              <a:buChar char="•"/>
            </a:pPr>
            <a:r>
              <a:rPr b="0" lang="en-GB" sz="1800" spc="-1" strike="noStrike">
                <a:solidFill>
                  <a:srgbClr val="ffffff"/>
                </a:solidFill>
                <a:latin typeface="Arial"/>
                <a:ea typeface="Arial"/>
              </a:rPr>
              <a:t>We should not loose these customers at any cost as they are the biggest contributors of the business.</a:t>
            </a:r>
            <a:endParaRPr b="0" lang="en-US" sz="1800" spc="-1" strike="noStrike">
              <a:latin typeface="Arial"/>
            </a:endParaRPr>
          </a:p>
          <a:p>
            <a:pPr>
              <a:lnSpc>
                <a:spcPct val="115000"/>
              </a:lnSpc>
              <a:spcAft>
                <a:spcPts val="1199"/>
              </a:spcAft>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Google Shape;241;p27"/>
          <p:cNvSpPr/>
          <p:nvPr/>
        </p:nvSpPr>
        <p:spPr>
          <a:xfrm>
            <a:off x="1297440" y="393840"/>
            <a:ext cx="7038000" cy="912960"/>
          </a:xfrm>
          <a:prstGeom prst="rect">
            <a:avLst/>
          </a:prstGeom>
          <a:noFill/>
          <a:ln w="0">
            <a:noFill/>
          </a:ln>
        </p:spPr>
        <p:style>
          <a:lnRef idx="0"/>
          <a:fillRef idx="0"/>
          <a:effectRef idx="0"/>
          <a:fontRef idx="minor"/>
        </p:style>
      </p:sp>
      <p:sp>
        <p:nvSpPr>
          <p:cNvPr id="137" name="Google Shape;242;p27"/>
          <p:cNvSpPr/>
          <p:nvPr/>
        </p:nvSpPr>
        <p:spPr>
          <a:xfrm>
            <a:off x="140400" y="2571840"/>
            <a:ext cx="8496360" cy="1906200"/>
          </a:xfrm>
          <a:prstGeom prst="rect">
            <a:avLst/>
          </a:prstGeom>
          <a:noFill/>
          <a:ln w="0">
            <a:noFill/>
          </a:ln>
        </p:spPr>
        <p:style>
          <a:lnRef idx="0"/>
          <a:fillRef idx="0"/>
          <a:effectRef idx="0"/>
          <a:fontRef idx="minor"/>
        </p:style>
        <p:txBody>
          <a:bodyPr lIns="90000" rIns="90000" tIns="91440" bIns="91440">
            <a:normAutofit fontScale="75000"/>
          </a:bodyPr>
          <a:p>
            <a:pPr marL="285840" indent="-258840">
              <a:lnSpc>
                <a:spcPct val="100000"/>
              </a:lnSpc>
              <a:buClr>
                <a:srgbClr val="ffffff"/>
              </a:buClr>
              <a:buFont typeface="Arial"/>
              <a:buChar char="•"/>
            </a:pPr>
            <a:r>
              <a:rPr b="0" lang="en-GB" sz="1800" spc="-1" strike="noStrike">
                <a:solidFill>
                  <a:srgbClr val="ffffff"/>
                </a:solidFill>
                <a:latin typeface="Calibri"/>
                <a:ea typeface="Calibri"/>
              </a:rPr>
              <a:t>On basis on Recency, frequency &amp; monetary parameters we have grouped our Customers who we’d lost</a:t>
            </a:r>
            <a:endParaRPr b="0" lang="en-US" sz="1800" spc="-1" strike="noStrike">
              <a:latin typeface="Arial"/>
            </a:endParaRPr>
          </a:p>
          <a:p>
            <a:pPr marL="285840" indent="-258840">
              <a:lnSpc>
                <a:spcPct val="100000"/>
              </a:lnSpc>
              <a:buClr>
                <a:srgbClr val="ffffff"/>
              </a:buClr>
              <a:buFont typeface="Arial"/>
              <a:buChar char="•"/>
            </a:pPr>
            <a:r>
              <a:rPr b="0" lang="en-GB" sz="1800" spc="-1" strike="noStrike">
                <a:solidFill>
                  <a:srgbClr val="ffffff"/>
                </a:solidFill>
                <a:latin typeface="Calibri"/>
                <a:ea typeface="Calibri"/>
              </a:rPr>
              <a:t>Their recency is very low and hasn’t made any purchase since long. So we can say these are our lost customers. If taken feedback from them and fulfil their demand we might bring them back to been a good customer.</a:t>
            </a:r>
            <a:endParaRPr b="0" lang="en-US" sz="1800" spc="-1" strike="noStrike">
              <a:latin typeface="Arial"/>
            </a:endParaRPr>
          </a:p>
          <a:p>
            <a:pPr marL="285840" indent="-258840">
              <a:lnSpc>
                <a:spcPct val="100000"/>
              </a:lnSpc>
              <a:buClr>
                <a:srgbClr val="ffffff"/>
              </a:buClr>
              <a:buFont typeface="Arial"/>
              <a:buChar char="•"/>
            </a:pPr>
            <a:r>
              <a:rPr b="0" lang="en-GB" sz="1800" spc="-1" strike="noStrike">
                <a:solidFill>
                  <a:srgbClr val="ffffff"/>
                </a:solidFill>
                <a:latin typeface="Calibri"/>
                <a:ea typeface="Calibri"/>
              </a:rPr>
              <a:t>But suggestion is to not to invest much time on these type of customers.</a:t>
            </a:r>
            <a:endParaRPr b="0" lang="en-US" sz="1800" spc="-1" strike="noStrike">
              <a:latin typeface="Arial"/>
            </a:endParaRPr>
          </a:p>
          <a:p>
            <a:pPr marL="285840" indent="-258840">
              <a:lnSpc>
                <a:spcPct val="100000"/>
              </a:lnSpc>
              <a:buClr>
                <a:srgbClr val="ffffff"/>
              </a:buClr>
              <a:buFont typeface="Arial"/>
              <a:buChar char="•"/>
            </a:pPr>
            <a:r>
              <a:rPr b="0" lang="en-GB" sz="1800" spc="-1" strike="noStrike">
                <a:solidFill>
                  <a:srgbClr val="ffffff"/>
                </a:solidFill>
                <a:latin typeface="Calibri"/>
                <a:ea typeface="Calibri"/>
              </a:rPr>
              <a:t>As these are the most avoidable customers as they are with lowest level in all aspects Recency, Frequency and Monetary. There is no point in spending time and effort to maintain business with these customers.</a:t>
            </a:r>
            <a:endParaRPr b="0" lang="en-US" sz="1800" spc="-1" strike="noStrike">
              <a:latin typeface="Arial"/>
            </a:endParaRPr>
          </a:p>
          <a:p>
            <a:pPr>
              <a:lnSpc>
                <a:spcPct val="115000"/>
              </a:lnSpc>
              <a:spcAft>
                <a:spcPts val="1199"/>
              </a:spcAft>
              <a:tabLst>
                <a:tab algn="l" pos="0"/>
              </a:tabLst>
            </a:pPr>
            <a:endParaRPr b="0" lang="en-US" sz="1800" spc="-1" strike="noStrike">
              <a:latin typeface="Arial"/>
            </a:endParaRPr>
          </a:p>
        </p:txBody>
      </p:sp>
      <p:pic>
        <p:nvPicPr>
          <p:cNvPr id="138" name="Google Shape;243;p27" descr=""/>
          <p:cNvPicPr/>
          <p:nvPr/>
        </p:nvPicPr>
        <p:blipFill>
          <a:blip r:embed="rId1"/>
          <a:stretch/>
        </p:blipFill>
        <p:spPr>
          <a:xfrm>
            <a:off x="0" y="276840"/>
            <a:ext cx="8636760" cy="21596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Google Shape;248;p28"/>
          <p:cNvSpPr/>
          <p:nvPr/>
        </p:nvSpPr>
        <p:spPr>
          <a:xfrm>
            <a:off x="1297440" y="393840"/>
            <a:ext cx="7038000" cy="912960"/>
          </a:xfrm>
          <a:prstGeom prst="rect">
            <a:avLst/>
          </a:prstGeom>
          <a:noFill/>
          <a:ln w="0">
            <a:noFill/>
          </a:ln>
        </p:spPr>
        <p:style>
          <a:lnRef idx="0"/>
          <a:fillRef idx="0"/>
          <a:effectRef idx="0"/>
          <a:fontRef idx="minor"/>
        </p:style>
        <p:txBody>
          <a:bodyPr lIns="90000" rIns="90000" tIns="91440" bIns="91440">
            <a:normAutofit fontScale="76000"/>
          </a:bodyPr>
          <a:p>
            <a:pPr>
              <a:lnSpc>
                <a:spcPct val="90000"/>
              </a:lnSpc>
              <a:tabLst>
                <a:tab algn="l" pos="0"/>
              </a:tabLst>
            </a:pPr>
            <a:r>
              <a:rPr b="0" lang="en-GB" sz="2800" spc="-1" strike="noStrike">
                <a:solidFill>
                  <a:srgbClr val="ffffff"/>
                </a:solidFill>
                <a:latin typeface="Calibri"/>
                <a:ea typeface="Calibri"/>
              </a:rPr>
              <a:t>Jupyter Notebook-</a:t>
            </a:r>
            <a:endParaRPr b="0" lang="en-US" sz="2800" spc="-1" strike="noStrike">
              <a:latin typeface="Arial"/>
            </a:endParaRPr>
          </a:p>
          <a:p>
            <a:pPr>
              <a:lnSpc>
                <a:spcPct val="90000"/>
              </a:lnSpc>
              <a:tabLst>
                <a:tab algn="l" pos="0"/>
              </a:tabLst>
            </a:pPr>
            <a:br/>
            <a:r>
              <a:rPr b="0" lang="en-GB" sz="2800" spc="-1" strike="noStrike">
                <a:solidFill>
                  <a:srgbClr val="ffffff"/>
                </a:solidFill>
                <a:latin typeface="Calibri"/>
                <a:ea typeface="Calibri"/>
              </a:rPr>
              <a:t>Vaibhav_MRA _Project1.ipynb</a:t>
            </a:r>
            <a:endParaRPr b="0" lang="en-US" sz="2800" spc="-1" strike="noStrike">
              <a:latin typeface="Arial"/>
            </a:endParaRPr>
          </a:p>
        </p:txBody>
      </p:sp>
      <p:sp>
        <p:nvSpPr>
          <p:cNvPr id="140" name="Google Shape;249;p28"/>
          <p:cNvSpPr/>
          <p:nvPr/>
        </p:nvSpPr>
        <p:spPr>
          <a:xfrm>
            <a:off x="1297440" y="1567440"/>
            <a:ext cx="7038000" cy="2910240"/>
          </a:xfrm>
          <a:prstGeom prst="rect">
            <a:avLst/>
          </a:prstGeom>
          <a:noFill/>
          <a:ln w="0">
            <a:noFill/>
          </a:ln>
        </p:spPr>
        <p:style>
          <a:lnRef idx="0"/>
          <a:fillRef idx="0"/>
          <a:effectRef idx="0"/>
          <a:fontRef idx="minor"/>
        </p:style>
        <p:txBody>
          <a:bodyPr lIns="90000" rIns="90000" tIns="91440" bIns="91440">
            <a:normAutofit/>
          </a:bodyPr>
          <a:p>
            <a:pPr>
              <a:lnSpc>
                <a:spcPct val="115000"/>
              </a:lnSpc>
              <a:tabLst>
                <a:tab algn="l" pos="0"/>
              </a:tabLst>
            </a:pPr>
            <a:endParaRPr b="0" lang="en-US" sz="1800" spc="-1" strike="noStrike">
              <a:latin typeface="Arial"/>
            </a:endParaRPr>
          </a:p>
          <a:p>
            <a:pPr>
              <a:lnSpc>
                <a:spcPct val="90000"/>
              </a:lnSpc>
              <a:spcBef>
                <a:spcPts val="1199"/>
              </a:spcBef>
              <a:tabLst>
                <a:tab algn="l" pos="0"/>
              </a:tabLst>
            </a:pPr>
            <a:r>
              <a:rPr b="0" lang="en-GB" sz="2800" spc="-1" strike="noStrike">
                <a:solidFill>
                  <a:srgbClr val="ffffff"/>
                </a:solidFill>
                <a:latin typeface="Calibri"/>
                <a:ea typeface="Calibri"/>
              </a:rPr>
              <a:t>Tableau Workbook-</a:t>
            </a:r>
            <a:endParaRPr b="0" lang="en-US" sz="2800" spc="-1" strike="noStrike">
              <a:latin typeface="Arial"/>
            </a:endParaRPr>
          </a:p>
          <a:p>
            <a:pPr>
              <a:lnSpc>
                <a:spcPct val="90000"/>
              </a:lnSpc>
              <a:tabLst>
                <a:tab algn="l" pos="0"/>
              </a:tabLst>
            </a:pPr>
            <a:endParaRPr b="0" lang="en-US" sz="2800" spc="-1" strike="noStrike">
              <a:latin typeface="Arial"/>
            </a:endParaRPr>
          </a:p>
          <a:p>
            <a:pPr>
              <a:lnSpc>
                <a:spcPct val="115000"/>
              </a:lnSpc>
              <a:spcAft>
                <a:spcPts val="1199"/>
              </a:spcAft>
              <a:tabLst>
                <a:tab algn="l" pos="0"/>
              </a:tabLst>
            </a:pPr>
            <a:r>
              <a:rPr b="0" lang="en-GB" sz="1300" spc="-1" strike="noStrike">
                <a:solidFill>
                  <a:srgbClr val="ffffff"/>
                </a:solidFill>
                <a:latin typeface="Lato"/>
                <a:ea typeface="Lato"/>
              </a:rPr>
              <a:t>Vaibhav_MRA _Project1-</a:t>
            </a:r>
            <a:endParaRPr b="0" lang="en-US" sz="1300" spc="-1" strike="noStrike">
              <a:latin typeface="Arial"/>
            </a:endParaRPr>
          </a:p>
          <a:p>
            <a:pPr>
              <a:lnSpc>
                <a:spcPct val="115000"/>
              </a:lnSpc>
              <a:spcAft>
                <a:spcPts val="1199"/>
              </a:spcAft>
              <a:tabLst>
                <a:tab algn="l" pos="0"/>
              </a:tabLst>
            </a:pPr>
            <a:r>
              <a:rPr b="0" lang="en-GB" sz="1300" spc="-1" strike="noStrike">
                <a:solidFill>
                  <a:srgbClr val="ffffff"/>
                </a:solidFill>
                <a:latin typeface="Lato"/>
                <a:ea typeface="Lato"/>
              </a:rPr>
              <a:t>https://public.tableau.com/views/MRAProject-Milestone1_16326817785040/country-ordercount?:language=en-US&amp;publish=yes&amp;:display_count=n&amp;:origin=viz_share_link</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Google Shape;140;p14"/>
          <p:cNvSpPr/>
          <p:nvPr/>
        </p:nvSpPr>
        <p:spPr>
          <a:xfrm>
            <a:off x="1297440" y="393840"/>
            <a:ext cx="7189200" cy="1310760"/>
          </a:xfrm>
          <a:prstGeom prst="rect">
            <a:avLst/>
          </a:prstGeom>
          <a:noFill/>
          <a:ln w="0">
            <a:noFill/>
          </a:ln>
        </p:spPr>
        <p:style>
          <a:lnRef idx="0"/>
          <a:fillRef idx="0"/>
          <a:effectRef idx="0"/>
          <a:fontRef idx="minor"/>
        </p:style>
        <p:txBody>
          <a:bodyPr lIns="90000" rIns="90000" tIns="91440" bIns="91440">
            <a:normAutofit/>
          </a:bodyPr>
          <a:p>
            <a:pPr>
              <a:lnSpc>
                <a:spcPct val="100000"/>
              </a:lnSpc>
              <a:tabLst>
                <a:tab algn="l" pos="0"/>
              </a:tabLst>
            </a:pPr>
            <a:r>
              <a:rPr b="0" lang="en-GB" sz="1800" spc="-1" strike="noStrike">
                <a:solidFill>
                  <a:srgbClr val="ffffff"/>
                </a:solidFill>
                <a:latin typeface="Arial"/>
                <a:ea typeface="Arial"/>
              </a:rPr>
              <a:t>PROBLEM STATEMENT:</a:t>
            </a:r>
            <a:endParaRPr b="0" lang="en-US" sz="1800" spc="-1" strike="noStrike">
              <a:latin typeface="Arial"/>
            </a:endParaRPr>
          </a:p>
          <a:p>
            <a:pPr>
              <a:lnSpc>
                <a:spcPct val="100000"/>
              </a:lnSpc>
              <a:tabLst>
                <a:tab algn="l" pos="0"/>
              </a:tabLst>
            </a:pPr>
            <a:r>
              <a:rPr b="0" lang="en-GB" sz="1600" spc="-1" strike="noStrike">
                <a:solidFill>
                  <a:srgbClr val="ffffff"/>
                </a:solidFill>
                <a:latin typeface="Calibri"/>
                <a:ea typeface="Calibri"/>
              </a:rPr>
              <a:t>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a:t>
            </a:r>
            <a:endParaRPr b="0" lang="en-US" sz="1600" spc="-1" strike="noStrike">
              <a:latin typeface="Arial"/>
            </a:endParaRPr>
          </a:p>
        </p:txBody>
      </p:sp>
      <p:pic>
        <p:nvPicPr>
          <p:cNvPr id="88" name="Google Shape;141;p14" descr=""/>
          <p:cNvPicPr/>
          <p:nvPr/>
        </p:nvPicPr>
        <p:blipFill>
          <a:blip r:embed="rId1"/>
          <a:stretch/>
        </p:blipFill>
        <p:spPr>
          <a:xfrm>
            <a:off x="109440" y="1705680"/>
            <a:ext cx="8615880" cy="32238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Google Shape;146;p15"/>
          <p:cNvSpPr/>
          <p:nvPr/>
        </p:nvSpPr>
        <p:spPr>
          <a:xfrm>
            <a:off x="1297440" y="393840"/>
            <a:ext cx="7038000" cy="912960"/>
          </a:xfrm>
          <a:prstGeom prst="rect">
            <a:avLst/>
          </a:prstGeom>
          <a:noFill/>
          <a:ln w="0">
            <a:noFill/>
          </a:ln>
        </p:spPr>
        <p:style>
          <a:lnRef idx="0"/>
          <a:fillRef idx="0"/>
          <a:effectRef idx="0"/>
          <a:fontRef idx="minor"/>
        </p:style>
        <p:txBody>
          <a:bodyPr lIns="90000" rIns="90000" tIns="91440" bIns="91440">
            <a:normAutofit/>
          </a:bodyPr>
          <a:p>
            <a:pPr>
              <a:lnSpc>
                <a:spcPct val="90000"/>
              </a:lnSpc>
              <a:tabLst>
                <a:tab algn="l" pos="0"/>
              </a:tabLst>
            </a:pPr>
            <a:r>
              <a:rPr b="1" lang="en-GB" sz="4400" spc="-1" strike="noStrike">
                <a:solidFill>
                  <a:srgbClr val="ffffff"/>
                </a:solidFill>
                <a:latin typeface="Calibri"/>
                <a:ea typeface="Calibri"/>
              </a:rPr>
              <a:t>Summary</a:t>
            </a:r>
            <a:endParaRPr b="0" lang="en-US" sz="4400" spc="-1" strike="noStrike">
              <a:latin typeface="Arial"/>
            </a:endParaRPr>
          </a:p>
          <a:p>
            <a:pPr>
              <a:lnSpc>
                <a:spcPct val="100000"/>
              </a:lnSpc>
              <a:tabLst>
                <a:tab algn="l" pos="0"/>
              </a:tabLst>
            </a:pPr>
            <a:endParaRPr b="0" lang="en-US" sz="4400" spc="-1" strike="noStrike">
              <a:latin typeface="Arial"/>
            </a:endParaRPr>
          </a:p>
        </p:txBody>
      </p:sp>
      <p:sp>
        <p:nvSpPr>
          <p:cNvPr id="90" name="Google Shape;147;p15"/>
          <p:cNvSpPr/>
          <p:nvPr/>
        </p:nvSpPr>
        <p:spPr>
          <a:xfrm>
            <a:off x="694440" y="1461240"/>
            <a:ext cx="7545960" cy="3373920"/>
          </a:xfrm>
          <a:prstGeom prst="rect">
            <a:avLst/>
          </a:prstGeom>
          <a:noFill/>
          <a:ln w="0">
            <a:noFill/>
          </a:ln>
        </p:spPr>
        <p:style>
          <a:lnRef idx="0"/>
          <a:fillRef idx="0"/>
          <a:effectRef idx="0"/>
          <a:fontRef idx="minor"/>
        </p:style>
        <p:txBody>
          <a:bodyPr lIns="90000" rIns="90000" tIns="91440" bIns="91440">
            <a:normAutofit fontScale="49000"/>
          </a:bodyPr>
          <a:p>
            <a:pPr marL="285840" indent="-258840" algn="just">
              <a:lnSpc>
                <a:spcPct val="100000"/>
              </a:lnSpc>
              <a:buClr>
                <a:srgbClr val="ffffff"/>
              </a:buClr>
              <a:buFont typeface="Arial"/>
              <a:buChar char="•"/>
            </a:pPr>
            <a:r>
              <a:rPr b="0" lang="en-GB" sz="1800" spc="-1" strike="noStrike">
                <a:solidFill>
                  <a:srgbClr val="ffffff"/>
                </a:solidFill>
                <a:latin typeface="Calibri"/>
                <a:ea typeface="Calibri"/>
              </a:rPr>
              <a:t>The data is about an auto-mobile parts manufacturing company. They have provided the data collected of   transactions for 3 years.</a:t>
            </a:r>
            <a:endParaRPr b="0" lang="en-US" sz="1800" spc="-1" strike="noStrike">
              <a:latin typeface="Arial"/>
            </a:endParaRPr>
          </a:p>
          <a:p>
            <a:pPr marL="285840" indent="-258840">
              <a:lnSpc>
                <a:spcPct val="100000"/>
              </a:lnSpc>
              <a:buClr>
                <a:srgbClr val="ffffff"/>
              </a:buClr>
              <a:buFont typeface="Arial"/>
              <a:buChar char="•"/>
            </a:pPr>
            <a:r>
              <a:rPr b="0" lang="en-GB" sz="1800" spc="-1" strike="noStrike">
                <a:solidFill>
                  <a:srgbClr val="ffffff"/>
                </a:solidFill>
                <a:latin typeface="Calibri"/>
                <a:ea typeface="Calibri"/>
              </a:rPr>
              <a:t>The data has 2747 entries (0 To 2746) of rows and 20 columns. The data has 1 datetime64 , 2 float64, 5 int64,and 12 Object data types. </a:t>
            </a:r>
            <a:endParaRPr b="0" lang="en-US" sz="1800" spc="-1" strike="noStrike">
              <a:latin typeface="Arial"/>
            </a:endParaRPr>
          </a:p>
          <a:p>
            <a:pPr marL="285840" indent="-258840" algn="just">
              <a:lnSpc>
                <a:spcPct val="100000"/>
              </a:lnSpc>
              <a:buClr>
                <a:srgbClr val="ffffff"/>
              </a:buClr>
              <a:buFont typeface="Arial"/>
              <a:buChar char="•"/>
            </a:pPr>
            <a:r>
              <a:rPr b="0" lang="en-GB" sz="1800" spc="-1" strike="noStrike">
                <a:solidFill>
                  <a:srgbClr val="ffffff"/>
                </a:solidFill>
                <a:latin typeface="Calibri"/>
                <a:ea typeface="Calibri"/>
              </a:rPr>
              <a:t>The dataset has both no null values and no duplicate rows of data.</a:t>
            </a:r>
            <a:endParaRPr b="0" lang="en-US" sz="1800" spc="-1" strike="noStrike">
              <a:latin typeface="Arial"/>
            </a:endParaRPr>
          </a:p>
          <a:p>
            <a:pPr marL="285840" indent="-258840" algn="just">
              <a:lnSpc>
                <a:spcPct val="100000"/>
              </a:lnSpc>
              <a:buClr>
                <a:srgbClr val="ffffff"/>
              </a:buClr>
              <a:buFont typeface="Arial"/>
              <a:buChar char="•"/>
            </a:pPr>
            <a:r>
              <a:rPr b="0" lang="en-GB" sz="1800" spc="-1" strike="noStrike">
                <a:solidFill>
                  <a:srgbClr val="ffffff"/>
                </a:solidFill>
                <a:latin typeface="Calibri"/>
                <a:ea typeface="Calibri"/>
              </a:rPr>
              <a:t>This data more or less reflects the purchasing behavior of customers in different categories . The company is into auto-mobile part manufacture, and they have different product line like Classic car , Motorcycle, plane, train, ship, Bus truck, vintage cars etc. </a:t>
            </a:r>
            <a:endParaRPr b="0" lang="en-US" sz="1800" spc="-1" strike="noStrike">
              <a:latin typeface="Arial"/>
            </a:endParaRPr>
          </a:p>
          <a:p>
            <a:pPr marL="285840" indent="-258840" algn="just">
              <a:lnSpc>
                <a:spcPct val="100000"/>
              </a:lnSpc>
              <a:buClr>
                <a:srgbClr val="ffffff"/>
              </a:buClr>
              <a:buFont typeface="Arial"/>
              <a:buChar char="•"/>
            </a:pPr>
            <a:r>
              <a:rPr b="0" lang="en-GB" sz="1800" spc="-1" strike="noStrike">
                <a:solidFill>
                  <a:srgbClr val="ffffff"/>
                </a:solidFill>
                <a:latin typeface="Calibri"/>
                <a:ea typeface="Calibri"/>
              </a:rPr>
              <a:t>There is presence of outliers in variables such as Quantity ordered, Price and Sales.</a:t>
            </a:r>
            <a:endParaRPr b="0" lang="en-US" sz="1800" spc="-1" strike="noStrike">
              <a:latin typeface="Arial"/>
            </a:endParaRPr>
          </a:p>
          <a:p>
            <a:pPr marL="285840" indent="-258840" algn="just">
              <a:lnSpc>
                <a:spcPct val="100000"/>
              </a:lnSpc>
              <a:buClr>
                <a:srgbClr val="ffffff"/>
              </a:buClr>
              <a:buFont typeface="Arial"/>
              <a:buChar char="•"/>
            </a:pPr>
            <a:r>
              <a:rPr b="0" lang="en-GB" sz="1800" spc="-1" strike="noStrike">
                <a:solidFill>
                  <a:srgbClr val="ffffff"/>
                </a:solidFill>
                <a:latin typeface="Calibri"/>
                <a:ea typeface="Calibri"/>
              </a:rPr>
              <a:t>Variable ‘Sales’ has highest positive skewness(0.784) and Variable ‘Days_since_lastorder’ has lowest negative skewness(-0.002).</a:t>
            </a:r>
            <a:endParaRPr b="0" lang="en-US" sz="1800" spc="-1" strike="noStrike">
              <a:latin typeface="Arial"/>
            </a:endParaRPr>
          </a:p>
          <a:p>
            <a:pPr marL="285840" indent="-258840" algn="just">
              <a:lnSpc>
                <a:spcPct val="100000"/>
              </a:lnSpc>
              <a:buClr>
                <a:srgbClr val="ffffff"/>
              </a:buClr>
              <a:buFont typeface="Arial"/>
              <a:buChar char="•"/>
            </a:pPr>
            <a:r>
              <a:rPr b="0" lang="en-GB" sz="1800" spc="-1" strike="noStrike">
                <a:solidFill>
                  <a:srgbClr val="ffffff"/>
                </a:solidFill>
                <a:latin typeface="Calibri"/>
                <a:ea typeface="Calibri"/>
              </a:rPr>
              <a:t>The data maintained each transactions entry as order number and for each order number maintained all required information like customer identity details , and product details like price , quantity , product code, and sales for each customer.</a:t>
            </a:r>
            <a:endParaRPr b="0" lang="en-US" sz="1800" spc="-1" strike="noStrike">
              <a:latin typeface="Arial"/>
            </a:endParaRPr>
          </a:p>
          <a:p>
            <a:pPr marL="285840" indent="-258840" algn="just">
              <a:lnSpc>
                <a:spcPct val="100000"/>
              </a:lnSpc>
              <a:buClr>
                <a:srgbClr val="ffffff"/>
              </a:buClr>
              <a:buFont typeface="Arial"/>
              <a:buChar char="•"/>
            </a:pPr>
            <a:r>
              <a:rPr b="0" lang="en-GB" sz="1800" spc="-1" strike="noStrike">
                <a:solidFill>
                  <a:srgbClr val="ffffff"/>
                </a:solidFill>
                <a:latin typeface="Calibri"/>
                <a:ea typeface="Calibri"/>
              </a:rPr>
              <a:t>We have noticed that one order number has many different entries with different product codes.</a:t>
            </a:r>
            <a:endParaRPr b="0" lang="en-US" sz="1800" spc="-1" strike="noStrike">
              <a:latin typeface="Arial"/>
            </a:endParaRPr>
          </a:p>
          <a:p>
            <a:pPr marL="285840" indent="-258840" algn="just">
              <a:lnSpc>
                <a:spcPct val="100000"/>
              </a:lnSpc>
              <a:buClr>
                <a:srgbClr val="ffffff"/>
              </a:buClr>
              <a:buFont typeface="Arial"/>
              <a:buChar char="•"/>
            </a:pPr>
            <a:r>
              <a:rPr b="0" lang="en-GB" sz="1800" spc="-1" strike="noStrike">
                <a:solidFill>
                  <a:srgbClr val="ffffff"/>
                </a:solidFill>
                <a:latin typeface="Calibri"/>
                <a:ea typeface="Calibri"/>
              </a:rPr>
              <a:t>Manufacturer's Suggested Retail Price(MSRP) for each product code is decided but we found that this is not matching with Price of Each item &amp; is inconsistent with MSRP.</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Google Shape;152;p16"/>
          <p:cNvSpPr/>
          <p:nvPr/>
        </p:nvSpPr>
        <p:spPr>
          <a:xfrm>
            <a:off x="1297440" y="393840"/>
            <a:ext cx="7038000" cy="912960"/>
          </a:xfrm>
          <a:prstGeom prst="rect">
            <a:avLst/>
          </a:prstGeom>
          <a:noFill/>
          <a:ln w="0">
            <a:noFill/>
          </a:ln>
        </p:spPr>
        <p:style>
          <a:lnRef idx="0"/>
          <a:fillRef idx="0"/>
          <a:effectRef idx="0"/>
          <a:fontRef idx="minor"/>
        </p:style>
        <p:txBody>
          <a:bodyPr lIns="90000" rIns="90000" tIns="91440" bIns="91440">
            <a:normAutofit fontScale="83000"/>
          </a:bodyPr>
          <a:p>
            <a:pPr>
              <a:lnSpc>
                <a:spcPct val="100000"/>
              </a:lnSpc>
              <a:tabLst>
                <a:tab algn="l" pos="0"/>
              </a:tabLst>
            </a:pPr>
            <a:r>
              <a:rPr b="0" lang="en-GB" sz="2400" spc="-1" strike="noStrike">
                <a:solidFill>
                  <a:srgbClr val="ffffff"/>
                </a:solidFill>
                <a:latin typeface="Calibri"/>
                <a:ea typeface="Calibri"/>
              </a:rPr>
              <a:t>EXPLORATORY DATA ANALYSIS-</a:t>
            </a:r>
            <a:endParaRPr b="0" lang="en-US" sz="2400" spc="-1" strike="noStrike">
              <a:latin typeface="Arial"/>
            </a:endParaRPr>
          </a:p>
          <a:p>
            <a:pPr>
              <a:lnSpc>
                <a:spcPct val="100000"/>
              </a:lnSpc>
              <a:tabLst>
                <a:tab algn="l" pos="0"/>
              </a:tabLst>
            </a:pPr>
            <a:r>
              <a:rPr b="0" lang="en-GB" sz="1800" spc="-1" strike="noStrike">
                <a:solidFill>
                  <a:srgbClr val="ffffff"/>
                </a:solidFill>
                <a:latin typeface="Arial"/>
                <a:ea typeface="Arial"/>
              </a:rPr>
              <a:t>Univariate, Bivariate, and multivariate analysis using data visualization</a:t>
            </a: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92" name="Google Shape;153;p16"/>
          <p:cNvSpPr/>
          <p:nvPr/>
        </p:nvSpPr>
        <p:spPr>
          <a:xfrm>
            <a:off x="1297440" y="1567440"/>
            <a:ext cx="7038000" cy="2910240"/>
          </a:xfrm>
          <a:prstGeom prst="rect">
            <a:avLst/>
          </a:prstGeom>
          <a:noFill/>
          <a:ln w="0">
            <a:noFill/>
          </a:ln>
        </p:spPr>
        <p:style>
          <a:lnRef idx="0"/>
          <a:fillRef idx="0"/>
          <a:effectRef idx="0"/>
          <a:fontRef idx="minor"/>
        </p:style>
      </p:sp>
      <p:pic>
        <p:nvPicPr>
          <p:cNvPr id="93" name="Google Shape;154;p16" descr=""/>
          <p:cNvPicPr/>
          <p:nvPr/>
        </p:nvPicPr>
        <p:blipFill>
          <a:blip r:embed="rId1"/>
          <a:stretch/>
        </p:blipFill>
        <p:spPr>
          <a:xfrm>
            <a:off x="420120" y="1643400"/>
            <a:ext cx="3965760" cy="2834280"/>
          </a:xfrm>
          <a:prstGeom prst="rect">
            <a:avLst/>
          </a:prstGeom>
          <a:ln w="0">
            <a:noFill/>
          </a:ln>
          <a:effectLst>
            <a:outerShdw algn="tl" blurRad="291960" dir="2700000" dist="138479" rotWithShape="0">
              <a:srgbClr val="333333">
                <a:alpha val="65000"/>
              </a:srgbClr>
            </a:outerShdw>
          </a:effectLst>
        </p:spPr>
      </p:pic>
      <p:pic>
        <p:nvPicPr>
          <p:cNvPr id="94" name="Google Shape;155;p16" descr=""/>
          <p:cNvPicPr/>
          <p:nvPr/>
        </p:nvPicPr>
        <p:blipFill>
          <a:blip r:embed="rId2"/>
          <a:stretch/>
        </p:blipFill>
        <p:spPr>
          <a:xfrm>
            <a:off x="4386600" y="1643400"/>
            <a:ext cx="4406400" cy="2834280"/>
          </a:xfrm>
          <a:prstGeom prst="rect">
            <a:avLst/>
          </a:prstGeom>
          <a:ln w="0">
            <a:noFill/>
          </a:ln>
          <a:effectLst>
            <a:outerShdw algn="tl" blurRad="291960" dir="2700000" dist="138479"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Google Shape;160;p17"/>
          <p:cNvSpPr/>
          <p:nvPr/>
        </p:nvSpPr>
        <p:spPr>
          <a:xfrm>
            <a:off x="860040" y="169200"/>
            <a:ext cx="7038000" cy="421200"/>
          </a:xfrm>
          <a:prstGeom prst="rect">
            <a:avLst/>
          </a:prstGeom>
          <a:noFill/>
          <a:ln w="0">
            <a:noFill/>
          </a:ln>
        </p:spPr>
        <p:style>
          <a:lnRef idx="0"/>
          <a:fillRef idx="0"/>
          <a:effectRef idx="0"/>
          <a:fontRef idx="minor"/>
        </p:style>
        <p:txBody>
          <a:bodyPr lIns="90000" rIns="90000" tIns="91440" bIns="91440">
            <a:normAutofit fontScale="36000"/>
          </a:bodyPr>
          <a:p>
            <a:pPr>
              <a:lnSpc>
                <a:spcPct val="100000"/>
              </a:lnSpc>
              <a:tabLst>
                <a:tab algn="l" pos="0"/>
              </a:tabLst>
            </a:pPr>
            <a:r>
              <a:rPr b="0" lang="en-GB" sz="1800" spc="-1" strike="noStrike">
                <a:solidFill>
                  <a:srgbClr val="ffffff"/>
                </a:solidFill>
                <a:latin typeface="Calibri"/>
                <a:ea typeface="Calibri"/>
              </a:rPr>
              <a:t>Analysis on Sales, Country, Deal Size, Quantity order, Product line and MSRP</a:t>
            </a: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96" name="Google Shape;161;p17"/>
          <p:cNvSpPr/>
          <p:nvPr/>
        </p:nvSpPr>
        <p:spPr>
          <a:xfrm>
            <a:off x="1297440" y="1567440"/>
            <a:ext cx="7038000" cy="2910240"/>
          </a:xfrm>
          <a:prstGeom prst="rect">
            <a:avLst/>
          </a:prstGeom>
          <a:noFill/>
          <a:ln w="0">
            <a:noFill/>
          </a:ln>
        </p:spPr>
        <p:style>
          <a:lnRef idx="0"/>
          <a:fillRef idx="0"/>
          <a:effectRef idx="0"/>
          <a:fontRef idx="minor"/>
        </p:style>
      </p:sp>
      <p:pic>
        <p:nvPicPr>
          <p:cNvPr id="97" name="Google Shape;162;p17" descr=""/>
          <p:cNvPicPr/>
          <p:nvPr/>
        </p:nvPicPr>
        <p:blipFill>
          <a:blip r:embed="rId1"/>
          <a:stretch/>
        </p:blipFill>
        <p:spPr>
          <a:xfrm>
            <a:off x="138240" y="591120"/>
            <a:ext cx="4166640" cy="1878120"/>
          </a:xfrm>
          <a:prstGeom prst="rect">
            <a:avLst/>
          </a:prstGeom>
          <a:ln w="0">
            <a:noFill/>
          </a:ln>
          <a:effectLst>
            <a:outerShdw algn="tl" blurRad="291960" dir="2700000" dist="138479" rotWithShape="0">
              <a:srgbClr val="333333">
                <a:alpha val="65000"/>
              </a:srgbClr>
            </a:outerShdw>
          </a:effectLst>
        </p:spPr>
      </p:pic>
      <p:pic>
        <p:nvPicPr>
          <p:cNvPr id="98" name="Google Shape;163;p17" descr=""/>
          <p:cNvPicPr/>
          <p:nvPr/>
        </p:nvPicPr>
        <p:blipFill>
          <a:blip r:embed="rId2"/>
          <a:stretch/>
        </p:blipFill>
        <p:spPr>
          <a:xfrm>
            <a:off x="4305960" y="591120"/>
            <a:ext cx="4698720" cy="1878120"/>
          </a:xfrm>
          <a:prstGeom prst="rect">
            <a:avLst/>
          </a:prstGeom>
          <a:ln w="0">
            <a:noFill/>
          </a:ln>
          <a:effectLst>
            <a:outerShdw algn="tl" blurRad="291960" dir="2700000" dist="138479" rotWithShape="0">
              <a:srgbClr val="333333">
                <a:alpha val="65000"/>
              </a:srgbClr>
            </a:outerShdw>
          </a:effectLst>
        </p:spPr>
      </p:pic>
      <p:pic>
        <p:nvPicPr>
          <p:cNvPr id="99" name="Google Shape;164;p17" descr=""/>
          <p:cNvPicPr/>
          <p:nvPr/>
        </p:nvPicPr>
        <p:blipFill>
          <a:blip r:embed="rId3"/>
          <a:stretch/>
        </p:blipFill>
        <p:spPr>
          <a:xfrm>
            <a:off x="138240" y="2494800"/>
            <a:ext cx="4166640" cy="1753920"/>
          </a:xfrm>
          <a:prstGeom prst="rect">
            <a:avLst/>
          </a:prstGeom>
          <a:ln w="0">
            <a:noFill/>
          </a:ln>
          <a:effectLst>
            <a:outerShdw algn="tl" blurRad="291960" dir="2700000" dist="138479" rotWithShape="0">
              <a:srgbClr val="333333">
                <a:alpha val="65000"/>
              </a:srgbClr>
            </a:outerShdw>
          </a:effectLst>
        </p:spPr>
      </p:pic>
      <p:pic>
        <p:nvPicPr>
          <p:cNvPr id="100" name="Google Shape;165;p17" descr=""/>
          <p:cNvPicPr/>
          <p:nvPr/>
        </p:nvPicPr>
        <p:blipFill>
          <a:blip r:embed="rId4"/>
          <a:stretch/>
        </p:blipFill>
        <p:spPr>
          <a:xfrm>
            <a:off x="4305960" y="2494800"/>
            <a:ext cx="4698720" cy="1753920"/>
          </a:xfrm>
          <a:prstGeom prst="rect">
            <a:avLst/>
          </a:prstGeom>
          <a:ln w="0">
            <a:noFill/>
          </a:ln>
          <a:effectLst>
            <a:outerShdw algn="tl" blurRad="291960" dir="2700000" dist="138479" rotWithShape="0">
              <a:srgbClr val="333333">
                <a:alpha val="65000"/>
              </a:srgbClr>
            </a:outerShdw>
          </a:effectLst>
        </p:spPr>
      </p:pic>
      <p:sp>
        <p:nvSpPr>
          <p:cNvPr id="101" name="Google Shape;166;p17"/>
          <p:cNvSpPr/>
          <p:nvPr/>
        </p:nvSpPr>
        <p:spPr>
          <a:xfrm>
            <a:off x="138240" y="4197600"/>
            <a:ext cx="7242120" cy="1095480"/>
          </a:xfrm>
          <a:prstGeom prst="rect">
            <a:avLst/>
          </a:prstGeom>
          <a:noFill/>
          <a:ln w="0">
            <a:noFill/>
          </a:ln>
        </p:spPr>
        <p:style>
          <a:lnRef idx="0"/>
          <a:fillRef idx="0"/>
          <a:effectRef idx="0"/>
          <a:fontRef idx="minor"/>
        </p:style>
        <p:txBody>
          <a:bodyPr lIns="90000" rIns="90000" tIns="91440" bIns="91440">
            <a:spAutoFit/>
          </a:bodyPr>
          <a:p>
            <a:pPr marL="285840" indent="-290880">
              <a:lnSpc>
                <a:spcPct val="100000"/>
              </a:lnSpc>
              <a:buClr>
                <a:srgbClr val="ffffff"/>
              </a:buClr>
              <a:buFont typeface="Calibri"/>
              <a:buChar char="•"/>
            </a:pPr>
            <a:r>
              <a:rPr b="1" lang="en-GB" sz="1500" spc="-1" strike="noStrike">
                <a:solidFill>
                  <a:srgbClr val="ffffff"/>
                </a:solidFill>
                <a:latin typeface="Calibri"/>
                <a:ea typeface="Calibri"/>
              </a:rPr>
              <a:t>Sales are high for classic cars, the company has even sold below MSRP, there might be a chances that the company has given more discounts to its customers. And vice versa for vintage cars were the company has sold above MSRP.</a:t>
            </a:r>
            <a:endParaRPr b="0" lang="en-US" sz="1500" spc="-1" strike="noStrike">
              <a:latin typeface="Arial"/>
            </a:endParaRPr>
          </a:p>
          <a:p>
            <a:pPr>
              <a:lnSpc>
                <a:spcPct val="100000"/>
              </a:lnSpc>
              <a:tabLst>
                <a:tab algn="l" pos="0"/>
              </a:tabLst>
            </a:pP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Google Shape;171;p18"/>
          <p:cNvSpPr/>
          <p:nvPr/>
        </p:nvSpPr>
        <p:spPr>
          <a:xfrm>
            <a:off x="978120" y="109800"/>
            <a:ext cx="7038000" cy="361800"/>
          </a:xfrm>
          <a:prstGeom prst="rect">
            <a:avLst/>
          </a:prstGeom>
          <a:noFill/>
          <a:ln w="0">
            <a:noFill/>
          </a:ln>
        </p:spPr>
        <p:style>
          <a:lnRef idx="0"/>
          <a:fillRef idx="0"/>
          <a:effectRef idx="0"/>
          <a:fontRef idx="minor"/>
        </p:style>
        <p:txBody>
          <a:bodyPr lIns="90000" rIns="90000" tIns="91440" bIns="91440">
            <a:normAutofit fontScale="67000"/>
          </a:bodyPr>
          <a:p>
            <a:pPr>
              <a:lnSpc>
                <a:spcPct val="100000"/>
              </a:lnSpc>
              <a:tabLst>
                <a:tab algn="l" pos="0"/>
              </a:tabLst>
            </a:pPr>
            <a:r>
              <a:rPr b="0" lang="en-GB" sz="1800" spc="-1" strike="noStrike">
                <a:solidFill>
                  <a:srgbClr val="ffffff"/>
                </a:solidFill>
                <a:latin typeface="Calibri"/>
                <a:ea typeface="Calibri"/>
              </a:rPr>
              <a:t>Distplot and Boxplot</a:t>
            </a: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103" name="Google Shape;172;p18"/>
          <p:cNvSpPr/>
          <p:nvPr/>
        </p:nvSpPr>
        <p:spPr>
          <a:xfrm>
            <a:off x="387000" y="929160"/>
            <a:ext cx="4069800" cy="2226960"/>
          </a:xfrm>
          <a:prstGeom prst="rect">
            <a:avLst/>
          </a:prstGeom>
          <a:noFill/>
          <a:ln w="0">
            <a:noFill/>
          </a:ln>
        </p:spPr>
        <p:style>
          <a:lnRef idx="0"/>
          <a:fillRef idx="0"/>
          <a:effectRef idx="0"/>
          <a:fontRef idx="minor"/>
        </p:style>
      </p:sp>
      <p:pic>
        <p:nvPicPr>
          <p:cNvPr id="104" name="Google Shape;173;p18" descr=""/>
          <p:cNvPicPr/>
          <p:nvPr/>
        </p:nvPicPr>
        <p:blipFill>
          <a:blip r:embed="rId1"/>
          <a:stretch/>
        </p:blipFill>
        <p:spPr>
          <a:xfrm>
            <a:off x="0" y="473040"/>
            <a:ext cx="5142600" cy="4326480"/>
          </a:xfrm>
          <a:prstGeom prst="rect">
            <a:avLst/>
          </a:prstGeom>
          <a:ln w="0">
            <a:noFill/>
          </a:ln>
          <a:effectLst>
            <a:outerShdw algn="tl" blurRad="291960" dir="2700000" dist="138479" rotWithShape="0">
              <a:srgbClr val="333333">
                <a:alpha val="65000"/>
              </a:srgbClr>
            </a:outerShdw>
          </a:effectLst>
        </p:spPr>
      </p:pic>
      <p:pic>
        <p:nvPicPr>
          <p:cNvPr id="105" name="Google Shape;174;p18" descr=""/>
          <p:cNvPicPr/>
          <p:nvPr/>
        </p:nvPicPr>
        <p:blipFill>
          <a:blip r:embed="rId2"/>
          <a:stretch/>
        </p:blipFill>
        <p:spPr>
          <a:xfrm>
            <a:off x="5143680" y="473040"/>
            <a:ext cx="3999600" cy="1546200"/>
          </a:xfrm>
          <a:prstGeom prst="rect">
            <a:avLst/>
          </a:prstGeom>
          <a:ln w="0">
            <a:noFill/>
          </a:ln>
          <a:effectLst>
            <a:outerShdw algn="tl" blurRad="291960" dir="2700000" dist="138479" rotWithShape="0">
              <a:srgbClr val="333333">
                <a:alpha val="65000"/>
              </a:srgbClr>
            </a:outerShdw>
          </a:effectLst>
        </p:spPr>
      </p:pic>
      <p:sp>
        <p:nvSpPr>
          <p:cNvPr id="106" name="Google Shape;175;p18"/>
          <p:cNvSpPr/>
          <p:nvPr/>
        </p:nvSpPr>
        <p:spPr>
          <a:xfrm>
            <a:off x="5143320" y="2019960"/>
            <a:ext cx="3999960" cy="2763720"/>
          </a:xfrm>
          <a:prstGeom prst="rect">
            <a:avLst/>
          </a:prstGeom>
          <a:noFill/>
          <a:ln w="0">
            <a:noFill/>
          </a:ln>
        </p:spPr>
        <p:style>
          <a:lnRef idx="0"/>
          <a:fillRef idx="0"/>
          <a:effectRef idx="0"/>
          <a:fontRef idx="minor"/>
        </p:style>
        <p:txBody>
          <a:bodyPr lIns="90000" rIns="90000" tIns="91440" bIns="91440">
            <a:normAutofit fontScale="94000"/>
          </a:bodyPr>
          <a:p>
            <a:pPr marL="285840" indent="-258120">
              <a:lnSpc>
                <a:spcPct val="100000"/>
              </a:lnSpc>
              <a:buClr>
                <a:srgbClr val="ffffff"/>
              </a:buClr>
              <a:buFont typeface="Arial"/>
              <a:buChar char="•"/>
            </a:pPr>
            <a:r>
              <a:rPr b="0" lang="en-GB" sz="1400" spc="-1" strike="noStrike">
                <a:solidFill>
                  <a:srgbClr val="ffffff"/>
                </a:solidFill>
                <a:latin typeface="Calibri"/>
                <a:ea typeface="Calibri"/>
              </a:rPr>
              <a:t>There is presence of </a:t>
            </a:r>
            <a:r>
              <a:rPr b="1" lang="en-GB" sz="1400" spc="-1" strike="noStrike">
                <a:solidFill>
                  <a:srgbClr val="ffffff"/>
                </a:solidFill>
                <a:latin typeface="Calibri"/>
                <a:ea typeface="Calibri"/>
              </a:rPr>
              <a:t>outliers</a:t>
            </a:r>
            <a:r>
              <a:rPr b="0" lang="en-GB" sz="1400" spc="-1" strike="noStrike">
                <a:solidFill>
                  <a:srgbClr val="ffffff"/>
                </a:solidFill>
                <a:latin typeface="Calibri"/>
                <a:ea typeface="Calibri"/>
              </a:rPr>
              <a:t> in variables such as </a:t>
            </a:r>
            <a:r>
              <a:rPr b="1" lang="en-GB" sz="1400" spc="-1" strike="noStrike">
                <a:solidFill>
                  <a:srgbClr val="ffffff"/>
                </a:solidFill>
                <a:latin typeface="Calibri"/>
                <a:ea typeface="Calibri"/>
              </a:rPr>
              <a:t>Quantity ordered, Price and Sales</a:t>
            </a:r>
            <a:r>
              <a:rPr b="0" lang="en-GB" sz="1400" spc="-1" strike="noStrike">
                <a:solidFill>
                  <a:srgbClr val="ffffff"/>
                </a:solidFill>
                <a:latin typeface="Calibri"/>
                <a:ea typeface="Calibri"/>
              </a:rPr>
              <a:t>.</a:t>
            </a:r>
            <a:endParaRPr b="0" lang="en-US" sz="1400" spc="-1" strike="noStrike">
              <a:latin typeface="Arial"/>
            </a:endParaRPr>
          </a:p>
          <a:p>
            <a:pPr marL="285840" indent="-258120">
              <a:lnSpc>
                <a:spcPct val="100000"/>
              </a:lnSpc>
              <a:buClr>
                <a:srgbClr val="ffffff"/>
              </a:buClr>
              <a:buFont typeface="Arial"/>
              <a:buChar char="•"/>
            </a:pPr>
            <a:r>
              <a:rPr b="0" lang="en-GB" sz="1400" spc="-1" strike="noStrike">
                <a:solidFill>
                  <a:srgbClr val="ffffff"/>
                </a:solidFill>
                <a:latin typeface="Calibri"/>
                <a:ea typeface="Calibri"/>
              </a:rPr>
              <a:t> </a:t>
            </a:r>
            <a:r>
              <a:rPr b="0" lang="en-GB" sz="1400" spc="-1" strike="noStrike">
                <a:solidFill>
                  <a:srgbClr val="ffffff"/>
                </a:solidFill>
                <a:latin typeface="Calibri"/>
                <a:ea typeface="Calibri"/>
              </a:rPr>
              <a:t>Variable </a:t>
            </a:r>
            <a:r>
              <a:rPr b="1" lang="en-GB" sz="1400" spc="-1" strike="noStrike">
                <a:solidFill>
                  <a:srgbClr val="ffffff"/>
                </a:solidFill>
                <a:latin typeface="Calibri"/>
                <a:ea typeface="Calibri"/>
              </a:rPr>
              <a:t>‘Sales’ </a:t>
            </a:r>
            <a:r>
              <a:rPr b="0" lang="en-GB" sz="1400" spc="-1" strike="noStrike">
                <a:solidFill>
                  <a:srgbClr val="ffffff"/>
                </a:solidFill>
                <a:latin typeface="Calibri"/>
                <a:ea typeface="Calibri"/>
              </a:rPr>
              <a:t>has highest </a:t>
            </a:r>
            <a:r>
              <a:rPr b="1" lang="en-GB" sz="1400" spc="-1" strike="noStrike">
                <a:solidFill>
                  <a:srgbClr val="ffffff"/>
                </a:solidFill>
                <a:latin typeface="Calibri"/>
                <a:ea typeface="Calibri"/>
              </a:rPr>
              <a:t>positive </a:t>
            </a:r>
            <a:r>
              <a:rPr b="0" lang="en-GB" sz="1400" spc="-1" strike="noStrike">
                <a:solidFill>
                  <a:srgbClr val="ffffff"/>
                </a:solidFill>
                <a:latin typeface="Calibri"/>
                <a:ea typeface="Calibri"/>
              </a:rPr>
              <a:t>skewness(0.784) and Variable ‘</a:t>
            </a:r>
            <a:r>
              <a:rPr b="1" lang="en-GB" sz="1400" spc="-1" strike="noStrike">
                <a:solidFill>
                  <a:srgbClr val="ffffff"/>
                </a:solidFill>
                <a:latin typeface="Calibri"/>
                <a:ea typeface="Calibri"/>
              </a:rPr>
              <a:t>Days_since_lastorder’ </a:t>
            </a:r>
            <a:r>
              <a:rPr b="0" lang="en-GB" sz="1400" spc="-1" strike="noStrike">
                <a:solidFill>
                  <a:srgbClr val="ffffff"/>
                </a:solidFill>
                <a:latin typeface="Calibri"/>
                <a:ea typeface="Calibri"/>
              </a:rPr>
              <a:t>has lowest </a:t>
            </a:r>
            <a:r>
              <a:rPr b="1" lang="en-GB" sz="1400" spc="-1" strike="noStrike">
                <a:solidFill>
                  <a:srgbClr val="ffffff"/>
                </a:solidFill>
                <a:latin typeface="Calibri"/>
                <a:ea typeface="Calibri"/>
              </a:rPr>
              <a:t>negative</a:t>
            </a:r>
            <a:r>
              <a:rPr b="0" lang="en-GB" sz="1400" spc="-1" strike="noStrike">
                <a:solidFill>
                  <a:srgbClr val="ffffff"/>
                </a:solidFill>
                <a:latin typeface="Calibri"/>
                <a:ea typeface="Calibri"/>
              </a:rPr>
              <a:t> skewness(-0.002)</a:t>
            </a:r>
            <a:endParaRPr b="0" lang="en-US" sz="1400" spc="-1" strike="noStrike">
              <a:latin typeface="Arial"/>
            </a:endParaRPr>
          </a:p>
          <a:p>
            <a:pPr marL="285840" indent="-258120">
              <a:lnSpc>
                <a:spcPct val="100000"/>
              </a:lnSpc>
              <a:buClr>
                <a:srgbClr val="ffffff"/>
              </a:buClr>
              <a:buFont typeface="Arial"/>
              <a:buChar char="•"/>
            </a:pPr>
            <a:r>
              <a:rPr b="0" lang="en-GB" sz="1400" spc="-1" strike="noStrike">
                <a:solidFill>
                  <a:srgbClr val="ffffff"/>
                </a:solidFill>
                <a:latin typeface="Calibri"/>
                <a:ea typeface="Calibri"/>
              </a:rPr>
              <a:t>Using boxplot on sales &amp; product line variables we have plotted bivariate analysis. We can clearly see that outlier is present in each product line category .Using boxplot on sales &amp; deal size variables we have plotted bivariate analysis. We can clearly see that outlier is present in Large deal size. In Pie chart we can see the larger portion of classic cars followed by vintage cars were as trains has the least demand.</a:t>
            </a:r>
            <a:endParaRPr b="0" lang="en-US" sz="1400" spc="-1" strike="noStrike">
              <a:latin typeface="Arial"/>
            </a:endParaRPr>
          </a:p>
          <a:p>
            <a:pPr>
              <a:lnSpc>
                <a:spcPct val="100000"/>
              </a:lnSpc>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Google Shape;180;p19"/>
          <p:cNvSpPr/>
          <p:nvPr/>
        </p:nvSpPr>
        <p:spPr>
          <a:xfrm>
            <a:off x="724680" y="171720"/>
            <a:ext cx="6732360" cy="435240"/>
          </a:xfrm>
          <a:prstGeom prst="rect">
            <a:avLst/>
          </a:prstGeom>
          <a:noFill/>
          <a:ln w="0">
            <a:noFill/>
          </a:ln>
        </p:spPr>
        <p:style>
          <a:lnRef idx="0"/>
          <a:fillRef idx="0"/>
          <a:effectRef idx="0"/>
          <a:fontRef idx="minor"/>
        </p:style>
        <p:txBody>
          <a:bodyPr lIns="90000" rIns="90000" tIns="91440" bIns="91440">
            <a:normAutofit/>
          </a:bodyPr>
          <a:p>
            <a:pPr>
              <a:lnSpc>
                <a:spcPct val="100000"/>
              </a:lnSpc>
              <a:tabLst>
                <a:tab algn="l" pos="0"/>
              </a:tabLst>
            </a:pPr>
            <a:r>
              <a:rPr b="0" lang="en-GB" sz="1800" spc="-1" strike="noStrike">
                <a:solidFill>
                  <a:srgbClr val="ffffff"/>
                </a:solidFill>
                <a:latin typeface="Calibri"/>
                <a:ea typeface="Calibri"/>
              </a:rPr>
              <a:t>Multivariate Analysis</a:t>
            </a: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108" name="Google Shape;181;p19"/>
          <p:cNvSpPr/>
          <p:nvPr/>
        </p:nvSpPr>
        <p:spPr>
          <a:xfrm>
            <a:off x="280440" y="1029960"/>
            <a:ext cx="7038000" cy="2910240"/>
          </a:xfrm>
          <a:prstGeom prst="rect">
            <a:avLst/>
          </a:prstGeom>
          <a:noFill/>
          <a:ln w="0">
            <a:noFill/>
          </a:ln>
        </p:spPr>
        <p:style>
          <a:lnRef idx="0"/>
          <a:fillRef idx="0"/>
          <a:effectRef idx="0"/>
          <a:fontRef idx="minor"/>
        </p:style>
      </p:sp>
      <p:pic>
        <p:nvPicPr>
          <p:cNvPr id="109" name="Google Shape;182;p19" descr=""/>
          <p:cNvPicPr/>
          <p:nvPr/>
        </p:nvPicPr>
        <p:blipFill>
          <a:blip r:embed="rId1"/>
          <a:stretch/>
        </p:blipFill>
        <p:spPr>
          <a:xfrm>
            <a:off x="51840" y="607680"/>
            <a:ext cx="4504320" cy="3332160"/>
          </a:xfrm>
          <a:prstGeom prst="rect">
            <a:avLst/>
          </a:prstGeom>
          <a:ln w="0">
            <a:noFill/>
          </a:ln>
        </p:spPr>
      </p:pic>
      <p:pic>
        <p:nvPicPr>
          <p:cNvPr id="110" name="Google Shape;183;p19" descr=""/>
          <p:cNvPicPr/>
          <p:nvPr/>
        </p:nvPicPr>
        <p:blipFill>
          <a:blip r:embed="rId2"/>
          <a:stretch/>
        </p:blipFill>
        <p:spPr>
          <a:xfrm>
            <a:off x="4572000" y="607680"/>
            <a:ext cx="4463280" cy="3332160"/>
          </a:xfrm>
          <a:prstGeom prst="rect">
            <a:avLst/>
          </a:prstGeom>
          <a:ln w="0">
            <a:noFill/>
          </a:ln>
        </p:spPr>
      </p:pic>
      <p:sp>
        <p:nvSpPr>
          <p:cNvPr id="111" name="Google Shape;184;p19"/>
          <p:cNvSpPr/>
          <p:nvPr/>
        </p:nvSpPr>
        <p:spPr>
          <a:xfrm>
            <a:off x="51840" y="3940920"/>
            <a:ext cx="9041400" cy="1201320"/>
          </a:xfrm>
          <a:prstGeom prst="rect">
            <a:avLst/>
          </a:prstGeom>
          <a:noFill/>
          <a:ln w="0">
            <a:noFill/>
          </a:ln>
        </p:spPr>
        <p:style>
          <a:lnRef idx="0"/>
          <a:fillRef idx="0"/>
          <a:effectRef idx="0"/>
          <a:fontRef idx="minor"/>
        </p:style>
        <p:txBody>
          <a:bodyPr lIns="90000" rIns="90000" tIns="45000" bIns="45000">
            <a:normAutofit/>
          </a:bodyPr>
          <a:p>
            <a:pPr marL="285840" indent="-259200">
              <a:lnSpc>
                <a:spcPct val="100000"/>
              </a:lnSpc>
              <a:buClr>
                <a:srgbClr val="ffffff"/>
              </a:buClr>
              <a:buFont typeface="Arial"/>
              <a:buChar char="•"/>
            </a:pPr>
            <a:r>
              <a:rPr b="0" lang="en-GB" sz="1200" spc="-1" strike="noStrike">
                <a:solidFill>
                  <a:srgbClr val="ffffff"/>
                </a:solidFill>
                <a:latin typeface="Calibri"/>
                <a:ea typeface="Calibri"/>
              </a:rPr>
              <a:t>Variables </a:t>
            </a:r>
            <a:r>
              <a:rPr b="1" lang="en-GB" sz="1200" spc="-1" strike="noStrike">
                <a:solidFill>
                  <a:srgbClr val="ffffff"/>
                </a:solidFill>
                <a:latin typeface="Calibri"/>
                <a:ea typeface="Calibri"/>
              </a:rPr>
              <a:t>‘Sales</a:t>
            </a:r>
            <a:r>
              <a:rPr b="0" lang="en-GB" sz="1200" spc="-1" strike="noStrike">
                <a:solidFill>
                  <a:srgbClr val="ffffff"/>
                </a:solidFill>
                <a:latin typeface="Calibri"/>
                <a:ea typeface="Calibri"/>
              </a:rPr>
              <a:t>’ and </a:t>
            </a:r>
            <a:r>
              <a:rPr b="1" lang="en-GB" sz="1200" spc="-1" strike="noStrike">
                <a:solidFill>
                  <a:srgbClr val="ffffff"/>
                </a:solidFill>
                <a:latin typeface="Calibri"/>
                <a:ea typeface="Calibri"/>
              </a:rPr>
              <a:t>‘Price each</a:t>
            </a:r>
            <a:r>
              <a:rPr b="0" lang="en-GB" sz="1200" spc="-1" strike="noStrike">
                <a:solidFill>
                  <a:srgbClr val="ffffff"/>
                </a:solidFill>
                <a:latin typeface="Calibri"/>
                <a:ea typeface="Calibri"/>
              </a:rPr>
              <a:t>’ have </a:t>
            </a:r>
            <a:r>
              <a:rPr b="1" lang="en-GB" sz="1200" spc="-1" strike="noStrike">
                <a:solidFill>
                  <a:srgbClr val="ffffff"/>
                </a:solidFill>
                <a:latin typeface="Calibri"/>
                <a:ea typeface="Calibri"/>
              </a:rPr>
              <a:t>highest positive </a:t>
            </a:r>
            <a:r>
              <a:rPr b="0" lang="en-GB" sz="1200" spc="-1" strike="noStrike">
                <a:solidFill>
                  <a:srgbClr val="ffffff"/>
                </a:solidFill>
                <a:latin typeface="Calibri"/>
                <a:ea typeface="Calibri"/>
              </a:rPr>
              <a:t>Correlation(0.81) and Variables ‘</a:t>
            </a:r>
            <a:r>
              <a:rPr b="1" lang="en-GB" sz="1200" spc="-1" strike="noStrike">
                <a:solidFill>
                  <a:srgbClr val="ffffff"/>
                </a:solidFill>
                <a:latin typeface="Calibri"/>
                <a:ea typeface="Calibri"/>
              </a:rPr>
              <a:t>Days_since_lastorder</a:t>
            </a:r>
            <a:r>
              <a:rPr b="0" lang="en-GB" sz="1200" spc="-1" strike="noStrike">
                <a:solidFill>
                  <a:srgbClr val="ffffff"/>
                </a:solidFill>
                <a:latin typeface="Calibri"/>
                <a:ea typeface="Calibri"/>
              </a:rPr>
              <a:t>’ and ‘</a:t>
            </a:r>
            <a:r>
              <a:rPr b="1" lang="en-GB" sz="1200" spc="-1" strike="noStrike">
                <a:solidFill>
                  <a:srgbClr val="ffffff"/>
                </a:solidFill>
                <a:latin typeface="Calibri"/>
                <a:ea typeface="Calibri"/>
              </a:rPr>
              <a:t>MSRP</a:t>
            </a:r>
            <a:r>
              <a:rPr b="0" lang="en-GB" sz="1200" spc="-1" strike="noStrike">
                <a:solidFill>
                  <a:srgbClr val="ffffff"/>
                </a:solidFill>
                <a:latin typeface="Calibri"/>
                <a:ea typeface="Calibri"/>
              </a:rPr>
              <a:t>’ have highest </a:t>
            </a:r>
            <a:r>
              <a:rPr b="1" lang="en-GB" sz="1200" spc="-1" strike="noStrike">
                <a:solidFill>
                  <a:srgbClr val="ffffff"/>
                </a:solidFill>
                <a:latin typeface="Calibri"/>
                <a:ea typeface="Calibri"/>
              </a:rPr>
              <a:t>negative </a:t>
            </a:r>
            <a:r>
              <a:rPr b="0" lang="en-GB" sz="1200" spc="-1" strike="noStrike">
                <a:solidFill>
                  <a:srgbClr val="ffffff"/>
                </a:solidFill>
                <a:latin typeface="Calibri"/>
                <a:ea typeface="Calibri"/>
              </a:rPr>
              <a:t>Correlation(-0.52)</a:t>
            </a:r>
            <a:endParaRPr b="0" lang="en-US" sz="1200" spc="-1" strike="noStrike">
              <a:latin typeface="Arial"/>
            </a:endParaRPr>
          </a:p>
          <a:p>
            <a:pPr marL="285840" indent="-259200">
              <a:lnSpc>
                <a:spcPct val="100000"/>
              </a:lnSpc>
              <a:buClr>
                <a:srgbClr val="ffffff"/>
              </a:buClr>
              <a:buFont typeface="Arial"/>
              <a:buChar char="•"/>
            </a:pPr>
            <a:r>
              <a:rPr b="0" lang="en-GB" sz="1200" spc="-1" strike="noStrike">
                <a:solidFill>
                  <a:srgbClr val="ffffff"/>
                </a:solidFill>
                <a:latin typeface="Calibri"/>
                <a:ea typeface="Calibri"/>
              </a:rPr>
              <a:t>From the plot , we can see that none of the variables are symmetric. </a:t>
            </a:r>
            <a:endParaRPr b="0" lang="en-US" sz="1200" spc="-1" strike="noStrike">
              <a:latin typeface="Arial"/>
            </a:endParaRPr>
          </a:p>
          <a:p>
            <a:pPr marL="285840" indent="-259200">
              <a:lnSpc>
                <a:spcPct val="100000"/>
              </a:lnSpc>
              <a:buClr>
                <a:srgbClr val="ffffff"/>
              </a:buClr>
              <a:buFont typeface="Arial"/>
              <a:buChar char="•"/>
            </a:pPr>
            <a:r>
              <a:rPr b="0" lang="en-GB" sz="1200" spc="-1" strike="noStrike">
                <a:solidFill>
                  <a:srgbClr val="ffffff"/>
                </a:solidFill>
                <a:latin typeface="Calibri"/>
                <a:ea typeface="Calibri"/>
              </a:rPr>
              <a:t>Variables </a:t>
            </a:r>
            <a:r>
              <a:rPr b="1" lang="en-GB" sz="1200" spc="-1" strike="noStrike">
                <a:solidFill>
                  <a:srgbClr val="ffffff"/>
                </a:solidFill>
                <a:latin typeface="Calibri"/>
                <a:ea typeface="Calibri"/>
              </a:rPr>
              <a:t>‘Sales</a:t>
            </a:r>
            <a:r>
              <a:rPr b="0" lang="en-GB" sz="1200" spc="-1" strike="noStrike">
                <a:solidFill>
                  <a:srgbClr val="ffffff"/>
                </a:solidFill>
                <a:latin typeface="Calibri"/>
                <a:ea typeface="Calibri"/>
              </a:rPr>
              <a:t>’ and </a:t>
            </a:r>
            <a:r>
              <a:rPr b="1" lang="en-GB" sz="1200" spc="-1" strike="noStrike">
                <a:solidFill>
                  <a:srgbClr val="ffffff"/>
                </a:solidFill>
                <a:latin typeface="Calibri"/>
                <a:ea typeface="Calibri"/>
              </a:rPr>
              <a:t>‘Price each</a:t>
            </a:r>
            <a:r>
              <a:rPr b="0" lang="en-GB" sz="1200" spc="-1" strike="noStrike">
                <a:solidFill>
                  <a:srgbClr val="ffffff"/>
                </a:solidFill>
                <a:latin typeface="Calibri"/>
                <a:ea typeface="Calibri"/>
              </a:rPr>
              <a:t>’ have almost  linear relationship between them.</a:t>
            </a:r>
            <a:endParaRPr b="0" lang="en-US" sz="1200" spc="-1" strike="noStrike">
              <a:latin typeface="Arial"/>
            </a:endParaRPr>
          </a:p>
          <a:p>
            <a:pPr marL="285840" indent="-259200">
              <a:lnSpc>
                <a:spcPct val="100000"/>
              </a:lnSpc>
              <a:buClr>
                <a:srgbClr val="ffffff"/>
              </a:buClr>
              <a:buFont typeface="Arial"/>
              <a:buChar char="•"/>
            </a:pPr>
            <a:r>
              <a:rPr b="0" lang="en-GB" sz="1200" spc="-1" strike="noStrike">
                <a:solidFill>
                  <a:srgbClr val="ffffff"/>
                </a:solidFill>
                <a:latin typeface="Calibri"/>
                <a:ea typeface="Calibri"/>
              </a:rPr>
              <a:t>From the plots , we can see there is higher spread of data along the trend line for MSRP compared to Price each. So we need to maximize sales by identifying respective items for which there is higher price change.</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Google Shape;189;p20"/>
          <p:cNvSpPr/>
          <p:nvPr/>
        </p:nvSpPr>
        <p:spPr>
          <a:xfrm>
            <a:off x="362160" y="0"/>
            <a:ext cx="7038000" cy="431640"/>
          </a:xfrm>
          <a:prstGeom prst="rect">
            <a:avLst/>
          </a:prstGeom>
          <a:noFill/>
          <a:ln w="0">
            <a:noFill/>
          </a:ln>
        </p:spPr>
        <p:style>
          <a:lnRef idx="0"/>
          <a:fillRef idx="0"/>
          <a:effectRef idx="0"/>
          <a:fontRef idx="minor"/>
        </p:style>
        <p:txBody>
          <a:bodyPr lIns="90000" rIns="90000" tIns="91440" bIns="91440">
            <a:normAutofit/>
          </a:bodyPr>
          <a:p>
            <a:pPr>
              <a:lnSpc>
                <a:spcPct val="100000"/>
              </a:lnSpc>
              <a:tabLst>
                <a:tab algn="l" pos="0"/>
              </a:tabLst>
            </a:pPr>
            <a:r>
              <a:rPr b="0" lang="en-GB" sz="1800" spc="-1" strike="noStrike">
                <a:solidFill>
                  <a:srgbClr val="ffffff"/>
                </a:solidFill>
                <a:latin typeface="Calibri"/>
                <a:ea typeface="Calibri"/>
              </a:rPr>
              <a:t>Weekly, Monthly, Quarterly, Yearly Trends in Sales</a:t>
            </a: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113" name="Google Shape;190;p20"/>
          <p:cNvSpPr/>
          <p:nvPr/>
        </p:nvSpPr>
        <p:spPr>
          <a:xfrm>
            <a:off x="163440" y="667440"/>
            <a:ext cx="7038000" cy="2910240"/>
          </a:xfrm>
          <a:prstGeom prst="rect">
            <a:avLst/>
          </a:prstGeom>
          <a:noFill/>
          <a:ln w="0">
            <a:noFill/>
          </a:ln>
        </p:spPr>
        <p:style>
          <a:lnRef idx="0"/>
          <a:fillRef idx="0"/>
          <a:effectRef idx="0"/>
          <a:fontRef idx="minor"/>
        </p:style>
      </p:sp>
      <p:pic>
        <p:nvPicPr>
          <p:cNvPr id="114" name="Google Shape;191;p20" descr=""/>
          <p:cNvPicPr/>
          <p:nvPr/>
        </p:nvPicPr>
        <p:blipFill>
          <a:blip r:embed="rId1"/>
          <a:stretch/>
        </p:blipFill>
        <p:spPr>
          <a:xfrm>
            <a:off x="0" y="350640"/>
            <a:ext cx="4492440" cy="1995840"/>
          </a:xfrm>
          <a:prstGeom prst="rect">
            <a:avLst/>
          </a:prstGeom>
          <a:ln w="0">
            <a:noFill/>
          </a:ln>
          <a:effectLst>
            <a:outerShdw algn="tl" blurRad="291960" dir="2700000" dist="138479" rotWithShape="0">
              <a:srgbClr val="333333">
                <a:alpha val="65000"/>
              </a:srgbClr>
            </a:outerShdw>
          </a:effectLst>
        </p:spPr>
      </p:pic>
      <p:pic>
        <p:nvPicPr>
          <p:cNvPr id="115" name="Google Shape;192;p20" descr=""/>
          <p:cNvPicPr/>
          <p:nvPr/>
        </p:nvPicPr>
        <p:blipFill>
          <a:blip r:embed="rId2"/>
          <a:stretch/>
        </p:blipFill>
        <p:spPr>
          <a:xfrm>
            <a:off x="4493520" y="350640"/>
            <a:ext cx="4649400" cy="1995840"/>
          </a:xfrm>
          <a:prstGeom prst="rect">
            <a:avLst/>
          </a:prstGeom>
          <a:ln w="0">
            <a:noFill/>
          </a:ln>
          <a:effectLst>
            <a:outerShdw algn="tl" blurRad="291960" dir="2700000" dist="138479" rotWithShape="0">
              <a:srgbClr val="333333">
                <a:alpha val="65000"/>
              </a:srgbClr>
            </a:outerShdw>
          </a:effectLst>
        </p:spPr>
      </p:pic>
      <p:pic>
        <p:nvPicPr>
          <p:cNvPr id="116" name="Google Shape;193;p20" descr=""/>
          <p:cNvPicPr/>
          <p:nvPr/>
        </p:nvPicPr>
        <p:blipFill>
          <a:blip r:embed="rId3"/>
          <a:stretch/>
        </p:blipFill>
        <p:spPr>
          <a:xfrm>
            <a:off x="0" y="2347560"/>
            <a:ext cx="4492440" cy="1944360"/>
          </a:xfrm>
          <a:prstGeom prst="rect">
            <a:avLst/>
          </a:prstGeom>
          <a:ln w="0">
            <a:noFill/>
          </a:ln>
        </p:spPr>
      </p:pic>
      <p:pic>
        <p:nvPicPr>
          <p:cNvPr id="117" name="Google Shape;194;p20" descr=""/>
          <p:cNvPicPr/>
          <p:nvPr/>
        </p:nvPicPr>
        <p:blipFill>
          <a:blip r:embed="rId4"/>
          <a:stretch/>
        </p:blipFill>
        <p:spPr>
          <a:xfrm>
            <a:off x="4493520" y="2347560"/>
            <a:ext cx="4649400" cy="1944360"/>
          </a:xfrm>
          <a:prstGeom prst="rect">
            <a:avLst/>
          </a:prstGeom>
          <a:ln w="0">
            <a:noFill/>
          </a:ln>
          <a:effectLst>
            <a:outerShdw algn="tl" blurRad="291960" dir="2700000" dist="138479" rotWithShape="0">
              <a:srgbClr val="333333">
                <a:alpha val="65000"/>
              </a:srgbClr>
            </a:outerShdw>
          </a:effectLst>
        </p:spPr>
      </p:pic>
      <p:sp>
        <p:nvSpPr>
          <p:cNvPr id="118" name="Google Shape;195;p20"/>
          <p:cNvSpPr/>
          <p:nvPr/>
        </p:nvSpPr>
        <p:spPr>
          <a:xfrm>
            <a:off x="58320" y="4383720"/>
            <a:ext cx="9023400" cy="60876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0" lang="en-GB" sz="1400" spc="-1" strike="noStrike">
                <a:solidFill>
                  <a:srgbClr val="ffffff"/>
                </a:solidFill>
                <a:latin typeface="Lato"/>
                <a:ea typeface="Lato"/>
              </a:rPr>
              <a:t>Yearly, Quarterly, monthly, Weekly time series analysis &amp; its trend are been shown. We observed that in Last quarter sales are high as compared to other quarters. There is a seasonality seen.</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Google Shape;200;p21"/>
          <p:cNvSpPr/>
          <p:nvPr/>
        </p:nvSpPr>
        <p:spPr>
          <a:xfrm>
            <a:off x="163440" y="113040"/>
            <a:ext cx="7038000" cy="365040"/>
          </a:xfrm>
          <a:prstGeom prst="rect">
            <a:avLst/>
          </a:prstGeom>
          <a:noFill/>
          <a:ln w="0">
            <a:noFill/>
          </a:ln>
        </p:spPr>
        <p:style>
          <a:lnRef idx="0"/>
          <a:fillRef idx="0"/>
          <a:effectRef idx="0"/>
          <a:fontRef idx="minor"/>
        </p:style>
        <p:txBody>
          <a:bodyPr lIns="90000" rIns="90000" tIns="91440" bIns="91440">
            <a:normAutofit fontScale="70000"/>
          </a:bodyPr>
          <a:p>
            <a:pPr>
              <a:lnSpc>
                <a:spcPct val="100000"/>
              </a:lnSpc>
              <a:tabLst>
                <a:tab algn="l" pos="0"/>
              </a:tabLst>
            </a:pPr>
            <a:r>
              <a:rPr b="0" lang="en-GB" sz="1800" spc="-1" strike="noStrike">
                <a:solidFill>
                  <a:srgbClr val="ffffff"/>
                </a:solidFill>
                <a:latin typeface="Calibri"/>
                <a:ea typeface="Calibri"/>
              </a:rPr>
              <a:t>Country Wise Quantity ordered</a:t>
            </a: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120" name="Google Shape;201;p21"/>
          <p:cNvSpPr/>
          <p:nvPr/>
        </p:nvSpPr>
        <p:spPr>
          <a:xfrm>
            <a:off x="93600" y="690840"/>
            <a:ext cx="7038000" cy="2910240"/>
          </a:xfrm>
          <a:prstGeom prst="rect">
            <a:avLst/>
          </a:prstGeom>
          <a:noFill/>
          <a:ln w="0">
            <a:noFill/>
          </a:ln>
        </p:spPr>
        <p:style>
          <a:lnRef idx="0"/>
          <a:fillRef idx="0"/>
          <a:effectRef idx="0"/>
          <a:fontRef idx="minor"/>
        </p:style>
      </p:sp>
      <p:pic>
        <p:nvPicPr>
          <p:cNvPr id="121" name="Google Shape;202;p21" descr=""/>
          <p:cNvPicPr/>
          <p:nvPr/>
        </p:nvPicPr>
        <p:blipFill>
          <a:blip r:embed="rId1"/>
          <a:stretch/>
        </p:blipFill>
        <p:spPr>
          <a:xfrm>
            <a:off x="0" y="479160"/>
            <a:ext cx="4384800" cy="3971880"/>
          </a:xfrm>
          <a:prstGeom prst="rect">
            <a:avLst/>
          </a:prstGeom>
          <a:ln w="0">
            <a:noFill/>
          </a:ln>
          <a:effectLst>
            <a:outerShdw algn="tl" blurRad="291960" dir="2700000" dist="138479" rotWithShape="0">
              <a:srgbClr val="333333">
                <a:alpha val="65000"/>
              </a:srgbClr>
            </a:outerShdw>
          </a:effectLst>
        </p:spPr>
      </p:pic>
      <p:pic>
        <p:nvPicPr>
          <p:cNvPr id="122" name="Google Shape;203;p21" descr=""/>
          <p:cNvPicPr/>
          <p:nvPr/>
        </p:nvPicPr>
        <p:blipFill>
          <a:blip r:embed="rId2"/>
          <a:stretch/>
        </p:blipFill>
        <p:spPr>
          <a:xfrm>
            <a:off x="4385880" y="479160"/>
            <a:ext cx="4757040" cy="3971880"/>
          </a:xfrm>
          <a:prstGeom prst="rect">
            <a:avLst/>
          </a:prstGeom>
          <a:ln w="0">
            <a:noFill/>
          </a:ln>
          <a:effectLst>
            <a:outerShdw algn="tl" blurRad="291960" dir="2700000" dist="138479" rotWithShape="0">
              <a:srgbClr val="333333">
                <a:alpha val="65000"/>
              </a:srgbClr>
            </a:outerShdw>
          </a:effectLst>
        </p:spPr>
      </p:pic>
      <p:sp>
        <p:nvSpPr>
          <p:cNvPr id="123" name="Google Shape;204;p21"/>
          <p:cNvSpPr/>
          <p:nvPr/>
        </p:nvSpPr>
        <p:spPr>
          <a:xfrm>
            <a:off x="163440" y="4629240"/>
            <a:ext cx="7234920" cy="365040"/>
          </a:xfrm>
          <a:prstGeom prst="rect">
            <a:avLst/>
          </a:prstGeom>
          <a:noFill/>
          <a:ln w="0">
            <a:noFill/>
          </a:ln>
        </p:spPr>
        <p:style>
          <a:lnRef idx="0"/>
          <a:fillRef idx="0"/>
          <a:effectRef idx="0"/>
          <a:fontRef idx="minor"/>
        </p:style>
        <p:txBody>
          <a:bodyPr lIns="90000" rIns="90000" tIns="91440" bIns="91440">
            <a:spAutoFit/>
          </a:bodyPr>
          <a:p>
            <a:pPr marL="285840" indent="-259200">
              <a:lnSpc>
                <a:spcPct val="100000"/>
              </a:lnSpc>
              <a:buClr>
                <a:srgbClr val="ffffff"/>
              </a:buClr>
              <a:buFont typeface="Arial"/>
              <a:buChar char="•"/>
            </a:pPr>
            <a:r>
              <a:rPr b="1" lang="en-GB" sz="1200" spc="-1" strike="noStrike">
                <a:solidFill>
                  <a:srgbClr val="ffffff"/>
                </a:solidFill>
                <a:latin typeface="Calibri"/>
                <a:ea typeface="Calibri"/>
              </a:rPr>
              <a:t>USA has the highest count of customers(32) and Ireland has the least count of customers(1).</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LibreOffice/7.1.4.2$Windows_X86_64 LibreOffice_project/a529a4fab45b75fefc5b6226684193eb000654f6</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2021-09-29T20:14:06Z</dcterms:modified>
  <cp:revision>3</cp:revision>
  <dc:subject/>
  <dc:title/>
</cp:coreProperties>
</file>

<file path=docProps/custom.xml><?xml version="1.0" encoding="utf-8"?>
<Properties xmlns="http://schemas.openxmlformats.org/officeDocument/2006/custom-properties" xmlns:vt="http://schemas.openxmlformats.org/officeDocument/2006/docPropsVTypes"/>
</file>