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219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jpeg" ContentType="image/jpe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</p:sld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<Relationship Id="rId26" Type="http://schemas.openxmlformats.org/officeDocument/2006/relationships/slide" Target="slides/slide6.xml"/><Relationship Id="rId27" Type="http://schemas.openxmlformats.org/officeDocument/2006/relationships/slide" Target="slides/slide7.xml"/><Relationship Id="rId28" Type="http://schemas.openxmlformats.org/officeDocument/2006/relationships/slide" Target="slides/slide8.xml"/><Relationship Id="rId29" Type="http://schemas.openxmlformats.org/officeDocument/2006/relationships/slide" Target="slides/slide9.xml"/><Relationship Id="rId30" Type="http://schemas.openxmlformats.org/officeDocument/2006/relationships/slide" Target="slides/slide10.xml"/><Relationship Id="rId31" Type="http://schemas.openxmlformats.org/officeDocument/2006/relationships/slide" Target="slides/slide11.xml"/><Relationship Id="rId32" Type="http://schemas.openxmlformats.org/officeDocument/2006/relationships/slide" Target="slides/slide12.xml"/><Relationship Id="rId33" Type="http://schemas.openxmlformats.org/officeDocument/2006/relationships/slide" Target="slides/slide13.xml"/><Relationship Id="rId34" Type="http://schemas.openxmlformats.org/officeDocument/2006/relationships/slide" Target="slides/slide14.xml"/><Relationship Id="rId35" Type="http://schemas.openxmlformats.org/officeDocument/2006/relationships/slide" Target="slides/slide15.xml"/><Relationship Id="rId36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7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7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7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8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17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2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23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24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6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6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6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6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5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0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0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1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1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1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3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4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4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5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5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7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8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8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9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9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9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9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9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0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2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25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3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37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4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43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44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6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6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7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8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8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8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8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8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8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9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1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2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2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2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3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3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3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04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  <p:sp>
        <p:nvSpPr>
          <p:cNvPr id="34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15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3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</p:spPr>
        <p:txBody>
          <a:bodyPr lIns="0" rIns="0" tIns="0" bIns="0">
            <a:normAutofit fontScale="62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05FC9FB8-C137-45D6-9264-E8CE825C4153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4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395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38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439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2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483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6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527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0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571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2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4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615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58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659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02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703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6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747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90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791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32B5D10-9C82-4EC0-862E-CA0E58AE8F0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87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0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131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4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175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8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219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2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263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6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307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10;p2"/>
          <p:cNvSpPr/>
          <p:nvPr/>
        </p:nvSpPr>
        <p:spPr>
          <a:xfrm rot="5400000">
            <a:off x="8269200" y="0"/>
            <a:ext cx="1810440" cy="1810440"/>
          </a:xfrm>
          <a:prstGeom prst="diagStripe">
            <a:avLst>
              <a:gd name="adj" fmla="val 0"/>
            </a:avLst>
          </a:prstGeom>
          <a:solidFill>
            <a:srgbClr val="ffffff">
              <a:alpha val="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0" name="Google Shape;11;p2"/>
          <p:cNvGrpSpPr/>
          <p:nvPr/>
        </p:nvGrpSpPr>
        <p:grpSpPr>
          <a:xfrm>
            <a:off x="6120" y="-7920"/>
            <a:ext cx="5663160" cy="5678280"/>
            <a:chOff x="6120" y="-7920"/>
            <a:chExt cx="5663160" cy="5678280"/>
          </a:xfrm>
        </p:grpSpPr>
        <p:sp>
          <p:nvSpPr>
            <p:cNvPr id="351" name="Google Shape;12;p2"/>
            <p:cNvSpPr/>
            <p:nvPr/>
          </p:nvSpPr>
          <p:spPr>
            <a:xfrm rot="16200000">
              <a:off x="360" y="1440"/>
              <a:ext cx="5678280" cy="5659200"/>
            </a:xfrm>
            <a:prstGeom prst="diagStripe">
              <a:avLst>
                <a:gd name="adj" fmla="val 50000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Google Shape;13;p2"/>
            <p:cNvSpPr/>
            <p:nvPr/>
          </p:nvSpPr>
          <p:spPr>
            <a:xfrm rot="16200000">
              <a:off x="0" y="1260360"/>
              <a:ext cx="4404240" cy="4388760"/>
            </a:xfrm>
            <a:prstGeom prst="diagStripe">
              <a:avLst>
                <a:gd name="adj" fmla="val 58774"/>
              </a:avLst>
            </a:prstGeom>
            <a:solidFill>
              <a:srgbClr val="ffffff">
                <a:alpha val="3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Google Shape;14;p2"/>
            <p:cNvSpPr/>
            <p:nvPr/>
          </p:nvSpPr>
          <p:spPr>
            <a:xfrm rot="16200000">
              <a:off x="1800" y="2160"/>
              <a:ext cx="2533320" cy="2524680"/>
            </a:xfrm>
            <a:prstGeom prst="diagStripe">
              <a:avLst>
                <a:gd name="adj" fmla="val 50000"/>
              </a:avLst>
            </a:prstGeom>
            <a:solidFill>
              <a:srgbClr val="0145a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Google Shape;15;p2"/>
            <p:cNvSpPr/>
            <p:nvPr/>
          </p:nvSpPr>
          <p:spPr>
            <a:xfrm flipH="1">
              <a:off x="718200" y="648360"/>
              <a:ext cx="2533680" cy="2524320"/>
            </a:xfrm>
            <a:prstGeom prst="diagStripe">
              <a:avLst>
                <a:gd name="adj" fmla="val 50000"/>
              </a:avLst>
            </a:prstGeom>
            <a:solidFill>
              <a:srgbClr val="82c7a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150" spc="-1" strike="noStrike">
                <a:latin typeface="Arial"/>
              </a:rPr>
              <a:t>Click to edit the title text format</a:t>
            </a:r>
            <a:endParaRPr b="0" lang="en-US" sz="5150" spc="-1" strike="noStrike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55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latin typeface="Arial"/>
              </a:rPr>
              <a:t>Click to edit the outline text format</a:t>
            </a:r>
            <a:endParaRPr b="0" lang="en-US" sz="3530" spc="-1" strike="noStrike">
              <a:latin typeface="Arial"/>
            </a:endParaRPr>
          </a:p>
          <a:p>
            <a:pPr lvl="1" marL="864000" indent="-324000">
              <a:spcBef>
                <a:spcPts val="124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080" spc="-1" strike="noStrike">
                <a:latin typeface="Arial"/>
              </a:rPr>
              <a:t>Second Outline Level</a:t>
            </a:r>
            <a:endParaRPr b="0" lang="en-US" sz="3080" spc="-1" strike="noStrike">
              <a:latin typeface="Arial"/>
            </a:endParaRPr>
          </a:p>
          <a:p>
            <a:pPr lvl="2" marL="1296000" indent="-288000">
              <a:spcBef>
                <a:spcPts val="93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Third Outline Level</a:t>
            </a:r>
            <a:endParaRPr b="0" lang="en-US" sz="2640" spc="-1" strike="noStrike">
              <a:latin typeface="Arial"/>
            </a:endParaRPr>
          </a:p>
          <a:p>
            <a:pPr lvl="3" marL="1728000" indent="-216000">
              <a:spcBef>
                <a:spcPts val="62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210" spc="-1" strike="noStrike">
                <a:latin typeface="Arial"/>
              </a:rPr>
              <a:t>Fourth Outline Level</a:t>
            </a:r>
            <a:endParaRPr b="0" lang="en-US" sz="2210" spc="-1" strike="noStrike">
              <a:latin typeface="Arial"/>
            </a:endParaRPr>
          </a:p>
          <a:p>
            <a:pPr lvl="4" marL="2160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Fifth Outline Level</a:t>
            </a:r>
            <a:endParaRPr b="0" lang="en-US" sz="2210" spc="-1" strike="noStrike">
              <a:latin typeface="Arial"/>
            </a:endParaRPr>
          </a:p>
          <a:p>
            <a:pPr lvl="5" marL="2592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Sixth Outline Level</a:t>
            </a:r>
            <a:endParaRPr b="0" lang="en-US" sz="2210" spc="-1" strike="noStrike">
              <a:latin typeface="Arial"/>
            </a:endParaRPr>
          </a:p>
          <a:p>
            <a:pPr lvl="6" marL="3024000" indent="-216000">
              <a:spcBef>
                <a:spcPts val="3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10" spc="-1" strike="noStrike">
                <a:latin typeface="Arial"/>
              </a:rPr>
              <a:t>Seventh Outline Level</a:t>
            </a:r>
            <a:endParaRPr b="0" lang="en-US" sz="221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4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16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9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8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9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0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2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134;p13"/>
          <p:cNvSpPr/>
          <p:nvPr/>
        </p:nvSpPr>
        <p:spPr>
          <a:xfrm>
            <a:off x="3898800" y="1739520"/>
            <a:ext cx="552960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MARKETING &amp; RETAIL ANALYSIS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4" name="Google Shape;135;p13_1"/>
          <p:cNvSpPr/>
          <p:nvPr/>
        </p:nvSpPr>
        <p:spPr>
          <a:xfrm>
            <a:off x="5604120" y="4326480"/>
            <a:ext cx="3824640" cy="5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300" spc="-1" strike="noStrike">
                <a:solidFill>
                  <a:srgbClr val="ffffff"/>
                </a:solidFill>
                <a:latin typeface="Lato"/>
                <a:ea typeface="Lato"/>
              </a:rPr>
              <a:t>MILESTONE 2 - VAIBHAV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object 3_5"/>
          <p:cNvGrpSpPr/>
          <p:nvPr/>
        </p:nvGrpSpPr>
        <p:grpSpPr>
          <a:xfrm>
            <a:off x="1221480" y="1828800"/>
            <a:ext cx="8858520" cy="3841200"/>
            <a:chOff x="1221480" y="1828800"/>
            <a:chExt cx="8858520" cy="3841200"/>
          </a:xfrm>
        </p:grpSpPr>
        <p:sp>
          <p:nvSpPr>
            <p:cNvPr id="888" name="object 4_4"/>
            <p:cNvSpPr/>
            <p:nvPr/>
          </p:nvSpPr>
          <p:spPr>
            <a:xfrm>
              <a:off x="1221480" y="1828800"/>
              <a:ext cx="8858520" cy="384120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object 5_5"/>
            <p:cNvSpPr/>
            <p:nvPr/>
          </p:nvSpPr>
          <p:spPr>
            <a:xfrm>
              <a:off x="1460880" y="2035800"/>
              <a:ext cx="8389440" cy="343548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object 6_6"/>
            <p:cNvSpPr/>
            <p:nvPr/>
          </p:nvSpPr>
          <p:spPr>
            <a:xfrm>
              <a:off x="1456200" y="2031480"/>
              <a:ext cx="8398800" cy="3444120"/>
            </a:xfrm>
            <a:custGeom>
              <a:avLst/>
              <a:gdLst/>
              <a:ahLst/>
              <a:rect l="l" t="t" r="r" b="b"/>
              <a:pathLst>
                <a:path w="8399145" h="3985895">
                  <a:moveTo>
                    <a:pt x="0" y="3985641"/>
                  </a:moveTo>
                  <a:lnTo>
                    <a:pt x="8399144" y="3985641"/>
                  </a:lnTo>
                  <a:lnTo>
                    <a:pt x="8399144" y="0"/>
                  </a:lnTo>
                  <a:lnTo>
                    <a:pt x="0" y="0"/>
                  </a:lnTo>
                  <a:lnTo>
                    <a:pt x="0" y="3985641"/>
                  </a:lnTo>
                  <a:close/>
                </a:path>
              </a:pathLst>
            </a:custGeom>
            <a:noFill/>
            <a:ln w="9360">
              <a:solidFill>
                <a:srgbClr val="c9b5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1" name=""/>
          <p:cNvSpPr txBox="1"/>
          <p:nvPr/>
        </p:nvSpPr>
        <p:spPr>
          <a:xfrm>
            <a:off x="2556000" y="583560"/>
            <a:ext cx="7045200" cy="5594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The average value for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year </a:t>
            </a:r>
            <a:r>
              <a:rPr b="0" lang="en-US" sz="1600" spc="-1" strike="noStrike">
                <a:solidFill>
                  <a:srgbClr val="ffffff"/>
                </a:solidFill>
                <a:latin typeface="Palladio Uralic"/>
              </a:rPr>
              <a:t>2018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is 59.222. For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year 2019</a:t>
            </a:r>
            <a:r>
              <a:rPr b="0" lang="en-US" sz="1600" spc="63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is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56.333 and for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year 2020 is</a:t>
            </a:r>
            <a:r>
              <a:rPr b="0" lang="en-US" sz="1600" spc="18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49.5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object 2"/>
          <p:cNvSpPr/>
          <p:nvPr/>
        </p:nvSpPr>
        <p:spPr>
          <a:xfrm>
            <a:off x="1371600" y="0"/>
            <a:ext cx="8001000" cy="540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>
            <a:spAutoFit/>
          </a:bodyPr>
          <a:p>
            <a:pPr marL="490320" indent="-338040">
              <a:lnSpc>
                <a:spcPts val="2109"/>
              </a:lnSpc>
              <a:spcBef>
                <a:spcPts val="6"/>
              </a:spcBef>
              <a:buClr>
                <a:srgbClr val="a9aced"/>
              </a:buClr>
              <a:buSzPct val="91000"/>
              <a:buFont typeface="Wingdings" charset="2"/>
              <a:buChar char=""/>
              <a:tabLst>
                <a:tab algn="l" pos="490320"/>
                <a:tab algn="l" pos="490680"/>
              </a:tabLst>
            </a:pP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Market basket analysis is </a:t>
            </a:r>
            <a:r>
              <a:rPr b="1" lang="en-US" sz="1600" spc="-7" strike="noStrike">
                <a:solidFill>
                  <a:srgbClr val="ffffff"/>
                </a:solidFill>
                <a:latin typeface="Palladio Uralic"/>
              </a:rPr>
              <a:t>a data </a:t>
            </a:r>
            <a:r>
              <a:rPr b="1" lang="en-US" sz="1600" spc="-12" strike="noStrike">
                <a:solidFill>
                  <a:srgbClr val="ffffff"/>
                </a:solidFill>
                <a:latin typeface="Palladio Uralic"/>
              </a:rPr>
              <a:t>mining </a:t>
            </a:r>
            <a:r>
              <a:rPr b="1" lang="en-US" sz="1600" spc="-7" strike="noStrike">
                <a:solidFill>
                  <a:srgbClr val="ffffff"/>
                </a:solidFill>
                <a:latin typeface="Palladio Uralic"/>
              </a:rPr>
              <a:t>technique used by retailers to increase sales by better  </a:t>
            </a:r>
            <a:r>
              <a:rPr b="1" lang="en-US" sz="1600" spc="-72" strike="noStrike">
                <a:solidFill>
                  <a:srgbClr val="ffffff"/>
                </a:solidFill>
                <a:latin typeface="Palladio Uralic"/>
              </a:rPr>
              <a:t>understanding </a:t>
            </a:r>
            <a:r>
              <a:rPr b="1" lang="en-US" sz="1600" spc="-12" strike="noStrike">
                <a:solidFill>
                  <a:srgbClr val="ffffff"/>
                </a:solidFill>
                <a:latin typeface="Palladio Uralic"/>
              </a:rPr>
              <a:t>customer purchasing </a:t>
            </a:r>
            <a:r>
              <a:rPr b="1" lang="en-US" sz="1600" spc="-7" strike="noStrike">
                <a:solidFill>
                  <a:srgbClr val="ffffff"/>
                </a:solidFill>
                <a:latin typeface="Palladio Uralic"/>
              </a:rPr>
              <a:t>patterns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. It involves analyzing large data sets, such as 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purchase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history, to reveal product groupings, as well as products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that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are likely to be purchased  together..</a:t>
            </a:r>
            <a:endParaRPr b="0" lang="en-US" sz="1600" spc="-1" strike="noStrike">
              <a:latin typeface="Arial"/>
            </a:endParaRPr>
          </a:p>
          <a:p>
            <a:pPr marL="490320" indent="-338040">
              <a:lnSpc>
                <a:spcPct val="110000"/>
              </a:lnSpc>
              <a:spcBef>
                <a:spcPts val="1094"/>
              </a:spcBef>
              <a:buClr>
                <a:srgbClr val="a9aced"/>
              </a:buClr>
              <a:buSzPct val="91000"/>
              <a:buFont typeface="Wingdings" charset="2"/>
              <a:buChar char=""/>
              <a:tabLst>
                <a:tab algn="l" pos="490320"/>
                <a:tab algn="l" pos="490680"/>
              </a:tabLst>
            </a:pP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Association Rules are widely used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to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analyze retail basket or transaction data, and are intended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to 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identify strong rules discovered in transaction data using measures of interestingness, based on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 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concept of strong</a:t>
            </a:r>
            <a:r>
              <a:rPr b="0" lang="en-US" sz="1600" spc="49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rules.</a:t>
            </a:r>
            <a:endParaRPr b="0" lang="en-US" sz="1600" spc="-1" strike="noStrike">
              <a:latin typeface="Arial"/>
            </a:endParaRPr>
          </a:p>
          <a:p>
            <a:pPr marL="490320" indent="-338040">
              <a:lnSpc>
                <a:spcPct val="100000"/>
              </a:lnSpc>
              <a:spcBef>
                <a:spcPts val="1295"/>
              </a:spcBef>
              <a:buClr>
                <a:srgbClr val="a9aced"/>
              </a:buClr>
              <a:buSzPct val="91000"/>
              <a:buFont typeface="Wingdings" charset="2"/>
              <a:buChar char=""/>
              <a:tabLst>
                <a:tab algn="l" pos="490320"/>
                <a:tab algn="l" pos="490680"/>
              </a:tabLst>
            </a:pPr>
            <a:r>
              <a:rPr b="1" lang="en-US" sz="1600" spc="-12" strike="noStrike">
                <a:solidFill>
                  <a:srgbClr val="ffffff"/>
                </a:solidFill>
                <a:latin typeface="Palladio Uralic"/>
              </a:rPr>
              <a:t>An </a:t>
            </a:r>
            <a:r>
              <a:rPr b="1" lang="en-US" sz="1600" spc="-7" strike="noStrike">
                <a:solidFill>
                  <a:srgbClr val="ffffff"/>
                </a:solidFill>
                <a:latin typeface="Palladio Uralic"/>
              </a:rPr>
              <a:t>example of Association</a:t>
            </a:r>
            <a:r>
              <a:rPr b="1" lang="en-US" sz="1600" spc="69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1" lang="en-US" sz="1600" spc="-12" strike="noStrike">
                <a:solidFill>
                  <a:srgbClr val="ffffff"/>
                </a:solidFill>
                <a:latin typeface="Palladio Uralic"/>
              </a:rPr>
              <a:t>Rules</a:t>
            </a:r>
            <a:endParaRPr b="0" lang="en-US" sz="1600" spc="-1" strike="noStrike">
              <a:latin typeface="Arial"/>
            </a:endParaRPr>
          </a:p>
          <a:p>
            <a:pPr marL="490320" indent="-338040">
              <a:lnSpc>
                <a:spcPct val="100000"/>
              </a:lnSpc>
              <a:spcBef>
                <a:spcPts val="1301"/>
              </a:spcBef>
              <a:buClr>
                <a:srgbClr val="a9aced"/>
              </a:buClr>
              <a:buSzPct val="91000"/>
              <a:buFont typeface="Arial"/>
              <a:buChar char="•"/>
              <a:tabLst>
                <a:tab algn="l" pos="490320"/>
                <a:tab algn="l" pos="490680"/>
              </a:tabLst>
            </a:pP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Assume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there are 100</a:t>
            </a:r>
            <a:r>
              <a:rPr b="0" lang="en-US" sz="1600" spc="29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customers</a:t>
            </a:r>
            <a:endParaRPr b="0" lang="en-US" sz="1600" spc="-1" strike="noStrike">
              <a:latin typeface="Arial"/>
            </a:endParaRPr>
          </a:p>
          <a:p>
            <a:pPr marL="490320" indent="-338040">
              <a:lnSpc>
                <a:spcPct val="100000"/>
              </a:lnSpc>
              <a:spcBef>
                <a:spcPts val="1284"/>
              </a:spcBef>
              <a:buClr>
                <a:srgbClr val="a9aced"/>
              </a:buClr>
              <a:buSzPct val="91000"/>
              <a:buFont typeface="Arial"/>
              <a:buChar char="•"/>
              <a:tabLst>
                <a:tab algn="l" pos="490320"/>
                <a:tab algn="l" pos="490680"/>
              </a:tabLst>
            </a:pP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10 of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them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bought milk, 8 bought butter and 6 bought both of</a:t>
            </a:r>
            <a:r>
              <a:rPr b="0" lang="en-US" sz="1600" spc="137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them.</a:t>
            </a:r>
            <a:endParaRPr b="0" lang="en-US" sz="1600" spc="-1" strike="noStrike">
              <a:latin typeface="Arial"/>
            </a:endParaRPr>
          </a:p>
          <a:p>
            <a:pPr marL="490320" indent="-338040">
              <a:lnSpc>
                <a:spcPct val="100000"/>
              </a:lnSpc>
              <a:spcBef>
                <a:spcPts val="1295"/>
              </a:spcBef>
              <a:buClr>
                <a:srgbClr val="a9aced"/>
              </a:buClr>
              <a:buSzPct val="91000"/>
              <a:buFont typeface="Arial"/>
              <a:buChar char="•"/>
              <a:tabLst>
                <a:tab algn="l" pos="490320"/>
                <a:tab algn="l" pos="490680"/>
              </a:tabLst>
            </a:pP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bought milk =&gt; bought</a:t>
            </a:r>
            <a:r>
              <a:rPr b="0" lang="en-US" sz="1600" spc="32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butter</a:t>
            </a:r>
            <a:endParaRPr b="0" lang="en-US" sz="1600" spc="-1" strike="noStrike">
              <a:latin typeface="Arial"/>
            </a:endParaRPr>
          </a:p>
          <a:p>
            <a:pPr marL="490320" indent="-338040">
              <a:lnSpc>
                <a:spcPct val="100000"/>
              </a:lnSpc>
              <a:spcBef>
                <a:spcPts val="1295"/>
              </a:spcBef>
              <a:buClr>
                <a:srgbClr val="a9aced"/>
              </a:buClr>
              <a:buSzPct val="91000"/>
              <a:buFont typeface="Arial"/>
              <a:buChar char="•"/>
              <a:tabLst>
                <a:tab algn="l" pos="490320"/>
                <a:tab algn="l" pos="490680"/>
              </a:tabLst>
            </a:pP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support = P(Milk &amp; Butter) = 6/100 =</a:t>
            </a:r>
            <a:r>
              <a:rPr b="0" lang="en-US" sz="1600" spc="52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0.06</a:t>
            </a:r>
            <a:endParaRPr b="0" lang="en-US" sz="1600" spc="-1" strike="noStrike">
              <a:latin typeface="Arial"/>
            </a:endParaRPr>
          </a:p>
          <a:p>
            <a:pPr marL="490320" indent="-338040">
              <a:lnSpc>
                <a:spcPct val="100000"/>
              </a:lnSpc>
              <a:spcBef>
                <a:spcPts val="1284"/>
              </a:spcBef>
              <a:buClr>
                <a:srgbClr val="a9aced"/>
              </a:buClr>
              <a:buSzPct val="91000"/>
              <a:buFont typeface="Arial"/>
              <a:buChar char="•"/>
              <a:tabLst>
                <a:tab algn="l" pos="490320"/>
                <a:tab algn="l" pos="490680"/>
              </a:tabLst>
            </a:pP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confidence = support/P(Butter) = 0.06/0.08 =</a:t>
            </a:r>
            <a:r>
              <a:rPr b="0" lang="en-US" sz="1600" spc="89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0.75</a:t>
            </a:r>
            <a:endParaRPr b="0" lang="en-US" sz="1600" spc="-1" strike="noStrike">
              <a:latin typeface="Arial"/>
            </a:endParaRPr>
          </a:p>
          <a:p>
            <a:pPr marL="490320" indent="-338040">
              <a:lnSpc>
                <a:spcPct val="100000"/>
              </a:lnSpc>
              <a:spcBef>
                <a:spcPts val="1301"/>
              </a:spcBef>
              <a:buClr>
                <a:srgbClr val="a9aced"/>
              </a:buClr>
              <a:buSzPct val="91000"/>
              <a:buFont typeface="Arial"/>
              <a:buChar char="•"/>
              <a:tabLst>
                <a:tab algn="l" pos="490320"/>
                <a:tab algn="l" pos="490680"/>
              </a:tabLst>
            </a:pP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lift = confidence/P(Milk) = 0.75/0.10 =</a:t>
            </a:r>
            <a:r>
              <a:rPr b="0" lang="en-US" sz="1600" spc="58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7.5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object 3_6"/>
          <p:cNvGrpSpPr/>
          <p:nvPr/>
        </p:nvGrpSpPr>
        <p:grpSpPr>
          <a:xfrm>
            <a:off x="914400" y="0"/>
            <a:ext cx="8239680" cy="5486400"/>
            <a:chOff x="914400" y="0"/>
            <a:chExt cx="8239680" cy="5486400"/>
          </a:xfrm>
        </p:grpSpPr>
        <p:sp>
          <p:nvSpPr>
            <p:cNvPr id="894" name="object 4_5"/>
            <p:cNvSpPr/>
            <p:nvPr/>
          </p:nvSpPr>
          <p:spPr>
            <a:xfrm>
              <a:off x="1550880" y="0"/>
              <a:ext cx="6723000" cy="264816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object 5_6"/>
            <p:cNvSpPr/>
            <p:nvPr/>
          </p:nvSpPr>
          <p:spPr>
            <a:xfrm>
              <a:off x="1734120" y="181800"/>
              <a:ext cx="6363360" cy="22820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6" name="object 6_7"/>
            <p:cNvSpPr/>
            <p:nvPr/>
          </p:nvSpPr>
          <p:spPr>
            <a:xfrm>
              <a:off x="914400" y="2551680"/>
              <a:ext cx="4199760" cy="293472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7" name="object 7_4"/>
            <p:cNvSpPr/>
            <p:nvPr/>
          </p:nvSpPr>
          <p:spPr>
            <a:xfrm>
              <a:off x="1097280" y="2743200"/>
              <a:ext cx="3840480" cy="263952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object 8_4"/>
            <p:cNvSpPr/>
            <p:nvPr/>
          </p:nvSpPr>
          <p:spPr>
            <a:xfrm>
              <a:off x="1094040" y="2739600"/>
              <a:ext cx="3847680" cy="2647440"/>
            </a:xfrm>
            <a:custGeom>
              <a:avLst/>
              <a:gdLst/>
              <a:ahLst/>
              <a:rect l="l" t="t" r="r" b="b"/>
              <a:pathLst>
                <a:path w="5022215" h="3308984">
                  <a:moveTo>
                    <a:pt x="0" y="3308985"/>
                  </a:moveTo>
                  <a:lnTo>
                    <a:pt x="5021960" y="3308985"/>
                  </a:lnTo>
                  <a:lnTo>
                    <a:pt x="5021960" y="0"/>
                  </a:lnTo>
                  <a:lnTo>
                    <a:pt x="0" y="0"/>
                  </a:lnTo>
                  <a:lnTo>
                    <a:pt x="0" y="3308985"/>
                  </a:lnTo>
                  <a:close/>
                </a:path>
              </a:pathLst>
            </a:custGeom>
            <a:noFill/>
            <a:ln w="9360">
              <a:solidFill>
                <a:srgbClr val="c9b5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object 9_3"/>
            <p:cNvSpPr/>
            <p:nvPr/>
          </p:nvSpPr>
          <p:spPr>
            <a:xfrm>
              <a:off x="4935600" y="2531160"/>
              <a:ext cx="4218480" cy="295524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0" name="object 10_3"/>
            <p:cNvSpPr/>
            <p:nvPr/>
          </p:nvSpPr>
          <p:spPr>
            <a:xfrm>
              <a:off x="5119200" y="2722680"/>
              <a:ext cx="3858480" cy="266004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135;p13_14"/>
          <p:cNvSpPr/>
          <p:nvPr/>
        </p:nvSpPr>
        <p:spPr>
          <a:xfrm>
            <a:off x="5604120" y="4326480"/>
            <a:ext cx="3824640" cy="5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300" spc="-1" strike="noStrike">
                <a:solidFill>
                  <a:srgbClr val="ffffff"/>
                </a:solidFill>
                <a:latin typeface="Lato"/>
                <a:ea typeface="Lato"/>
              </a:rPr>
              <a:t>MILESTONE 1 - VAIBHAV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02" name=""/>
          <p:cNvSpPr txBox="1"/>
          <p:nvPr/>
        </p:nvSpPr>
        <p:spPr>
          <a:xfrm>
            <a:off x="1600200" y="1143000"/>
            <a:ext cx="8458200" cy="45720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So as we can see in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the previous slide the table shows 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610572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records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in which each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row contains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a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different 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rules.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It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has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created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multiple rules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on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the basis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of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threshold  limit that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we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have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set earlier in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the Association Rule 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Learner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Node and whichever has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a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higher lift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value  we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recommend that product to the</a:t>
            </a:r>
            <a:r>
              <a:rPr b="0" lang="en-US" sz="2400" spc="4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customer.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Consequent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column contains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recommended </a:t>
            </a:r>
            <a:r>
              <a:rPr b="0" lang="en-US" sz="2400" spc="-12" strike="noStrike">
                <a:solidFill>
                  <a:srgbClr val="ffffff"/>
                </a:solidFill>
                <a:latin typeface="Palladio Uralic"/>
              </a:rPr>
              <a:t>products 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and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we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have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sorted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the lift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values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from higher to  lower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for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the better</a:t>
            </a:r>
            <a:r>
              <a:rPr b="0" lang="en-US" sz="2400" spc="4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recommendations.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135;p13_15"/>
          <p:cNvSpPr/>
          <p:nvPr/>
        </p:nvSpPr>
        <p:spPr>
          <a:xfrm>
            <a:off x="5604120" y="4326480"/>
            <a:ext cx="3824640" cy="5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300" spc="-1" strike="noStrike">
                <a:solidFill>
                  <a:srgbClr val="ffffff"/>
                </a:solidFill>
                <a:latin typeface="Lato"/>
                <a:ea typeface="Lato"/>
              </a:rPr>
              <a:t>MILESTONE 1 - VAIBHAV</a:t>
            </a:r>
            <a:endParaRPr b="0" lang="en-US" sz="1300" spc="-1" strike="noStrike">
              <a:latin typeface="Arial"/>
            </a:endParaRPr>
          </a:p>
        </p:txBody>
      </p:sp>
      <p:grpSp>
        <p:nvGrpSpPr>
          <p:cNvPr id="904" name="object 3_7"/>
          <p:cNvGrpSpPr/>
          <p:nvPr/>
        </p:nvGrpSpPr>
        <p:grpSpPr>
          <a:xfrm>
            <a:off x="1191960" y="1143000"/>
            <a:ext cx="8180640" cy="4492440"/>
            <a:chOff x="1191960" y="1143000"/>
            <a:chExt cx="8180640" cy="4492440"/>
          </a:xfrm>
        </p:grpSpPr>
        <p:sp>
          <p:nvSpPr>
            <p:cNvPr id="905" name="object 4_6"/>
            <p:cNvSpPr/>
            <p:nvPr/>
          </p:nvSpPr>
          <p:spPr>
            <a:xfrm>
              <a:off x="1191960" y="1143000"/>
              <a:ext cx="8180640" cy="449244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6" name="object 5_7"/>
            <p:cNvSpPr/>
            <p:nvPr/>
          </p:nvSpPr>
          <p:spPr>
            <a:xfrm>
              <a:off x="1392120" y="1319400"/>
              <a:ext cx="7788240" cy="414648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7" name="object 6_8"/>
            <p:cNvSpPr/>
            <p:nvPr/>
          </p:nvSpPr>
          <p:spPr>
            <a:xfrm>
              <a:off x="1388160" y="1315800"/>
              <a:ext cx="7795800" cy="4153320"/>
            </a:xfrm>
            <a:custGeom>
              <a:avLst/>
              <a:gdLst/>
              <a:ahLst/>
              <a:rect l="l" t="t" r="r" b="b"/>
              <a:pathLst>
                <a:path w="9321165" h="5633085">
                  <a:moveTo>
                    <a:pt x="0" y="5633085"/>
                  </a:moveTo>
                  <a:lnTo>
                    <a:pt x="9321165" y="5633085"/>
                  </a:lnTo>
                  <a:lnTo>
                    <a:pt x="9321165" y="0"/>
                  </a:lnTo>
                  <a:lnTo>
                    <a:pt x="0" y="0"/>
                  </a:lnTo>
                  <a:lnTo>
                    <a:pt x="0" y="5633085"/>
                  </a:lnTo>
                  <a:close/>
                </a:path>
              </a:pathLst>
            </a:custGeom>
            <a:noFill/>
            <a:ln w="9360">
              <a:solidFill>
                <a:srgbClr val="c9b5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"/>
          <p:cNvSpPr txBox="1"/>
          <p:nvPr/>
        </p:nvSpPr>
        <p:spPr>
          <a:xfrm>
            <a:off x="112680" y="685800"/>
            <a:ext cx="10174320" cy="43434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From the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above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slide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we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see that the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store can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provide some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combo  offers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for these products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(sandwich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bags, ketchup, sugar,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all- 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purpose)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and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(laundry detergent,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soap, flour)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as they have good</a:t>
            </a:r>
            <a:r>
              <a:rPr b="0" lang="en-US" sz="2400" spc="4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lift.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Same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way for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(laundry detergent,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soap, flour) and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(sandwich bags,  ketchup, sugar,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all-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purpose).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can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also provide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few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discounts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offers on</a:t>
            </a:r>
            <a:r>
              <a:rPr b="0" lang="en-US" sz="2400" spc="-21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combos.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The store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can design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discount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offers and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combos.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above  discount </a:t>
            </a:r>
            <a:r>
              <a:rPr b="0" lang="en-US" sz="2400" spc="-7" strike="noStrike">
                <a:solidFill>
                  <a:srgbClr val="ffffff"/>
                </a:solidFill>
                <a:latin typeface="Palladio Uralic"/>
              </a:rPr>
              <a:t>%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are just an</a:t>
            </a:r>
            <a:r>
              <a:rPr b="0" lang="en-US" sz="2400" spc="-32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Palladio Uralic"/>
              </a:rPr>
              <a:t>example.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"/>
          <p:cNvSpPr txBox="1"/>
          <p:nvPr/>
        </p:nvSpPr>
        <p:spPr>
          <a:xfrm>
            <a:off x="3657600" y="543600"/>
            <a:ext cx="4533120" cy="10566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800" spc="-1" strike="noStrike">
                <a:solidFill>
                  <a:srgbClr val="ffffff"/>
                </a:solidFill>
                <a:latin typeface="Calibri"/>
                <a:ea typeface="Calibri"/>
              </a:rPr>
              <a:t>Jupyter Notebook-</a:t>
            </a:r>
            <a:endParaRPr b="0" lang="en-US" sz="2800" spc="-1" strike="noStrike">
              <a:latin typeface="Arial"/>
            </a:endParaRPr>
          </a:p>
          <a:p>
            <a:br/>
            <a:r>
              <a:rPr b="0" lang="en-GB" sz="2800" spc="-1" strike="noStrike">
                <a:solidFill>
                  <a:srgbClr val="ffffff"/>
                </a:solidFill>
                <a:latin typeface="Calibri"/>
                <a:ea typeface="Calibri"/>
              </a:rPr>
              <a:t>Vaibhav_MRA _Project2.ipynb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10" name=""/>
          <p:cNvSpPr txBox="1"/>
          <p:nvPr/>
        </p:nvSpPr>
        <p:spPr>
          <a:xfrm>
            <a:off x="452520" y="2235600"/>
            <a:ext cx="9227160" cy="12225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800" spc="-1" strike="noStrike">
                <a:solidFill>
                  <a:srgbClr val="ffffff"/>
                </a:solidFill>
                <a:latin typeface="Calibri"/>
                <a:ea typeface="Calibri"/>
              </a:rPr>
              <a:t>Tableau Workbook-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https://public.tableau.com/views/MRA_Project_2_16332837128560/productacrossorder_id?:language=en-US&amp;:display_count=n&amp;:origin=viz_share_link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134;p13_1"/>
          <p:cNvSpPr/>
          <p:nvPr/>
        </p:nvSpPr>
        <p:spPr>
          <a:xfrm>
            <a:off x="3898800" y="1739520"/>
            <a:ext cx="5529600" cy="30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47000"/>
          </a:bodyPr>
          <a:p>
            <a:pPr>
              <a:lnSpc>
                <a:spcPct val="120000"/>
              </a:lnSpc>
              <a:spcBef>
                <a:spcPts val="79"/>
              </a:spcBef>
              <a:tabLst>
                <a:tab algn="l" pos="478800"/>
                <a:tab algn="l" pos="479520"/>
              </a:tabLst>
            </a:pPr>
            <a:r>
              <a:rPr b="0" lang="en-GB" sz="2400" spc="-7" strike="noStrike">
                <a:solidFill>
                  <a:srgbClr val="ffffff"/>
                </a:solidFill>
                <a:latin typeface="Palladio Uralic"/>
                <a:ea typeface="Montserrat"/>
              </a:rPr>
              <a:t>A Grocery </a:t>
            </a:r>
            <a:r>
              <a:rPr b="0" lang="en-GB" sz="2400" spc="-1" strike="noStrike">
                <a:solidFill>
                  <a:srgbClr val="ffffff"/>
                </a:solidFill>
                <a:latin typeface="Palladio Uralic"/>
                <a:ea typeface="Montserrat"/>
              </a:rPr>
              <a:t>Store shared </a:t>
            </a:r>
            <a:r>
              <a:rPr b="0" lang="en-GB" sz="2400" spc="-7" strike="noStrike">
                <a:solidFill>
                  <a:srgbClr val="ffffff"/>
                </a:solidFill>
                <a:latin typeface="Palladio Uralic"/>
                <a:ea typeface="Montserrat"/>
              </a:rPr>
              <a:t>the transactional data </a:t>
            </a:r>
            <a:r>
              <a:rPr b="0" lang="en-GB" sz="2400" spc="-1" strike="noStrike">
                <a:solidFill>
                  <a:srgbClr val="ffffff"/>
                </a:solidFill>
                <a:latin typeface="Palladio Uralic"/>
                <a:ea typeface="Montserrat"/>
              </a:rPr>
              <a:t>with  </a:t>
            </a:r>
            <a:r>
              <a:rPr b="0" lang="en-GB" sz="2400" spc="-7" strike="noStrike">
                <a:solidFill>
                  <a:srgbClr val="ffffff"/>
                </a:solidFill>
                <a:latin typeface="Palladio Uralic"/>
                <a:ea typeface="Montserrat"/>
              </a:rPr>
              <a:t>you. Your </a:t>
            </a:r>
            <a:r>
              <a:rPr b="0" lang="en-GB" sz="2400" spc="-1" strike="noStrike">
                <a:solidFill>
                  <a:srgbClr val="ffffff"/>
                </a:solidFill>
                <a:latin typeface="Palladio Uralic"/>
                <a:ea typeface="Montserrat"/>
              </a:rPr>
              <a:t>job </a:t>
            </a:r>
            <a:r>
              <a:rPr b="0" lang="en-GB" sz="2400" spc="-7" strike="noStrike">
                <a:solidFill>
                  <a:srgbClr val="ffffff"/>
                </a:solidFill>
                <a:latin typeface="Palladio Uralic"/>
                <a:ea typeface="Montserrat"/>
              </a:rPr>
              <a:t>is to identify the most popular </a:t>
            </a:r>
            <a:r>
              <a:rPr b="0" lang="en-GB" sz="2400" spc="-1" strike="noStrike">
                <a:solidFill>
                  <a:srgbClr val="ffffff"/>
                </a:solidFill>
                <a:latin typeface="Palladio Uralic"/>
                <a:ea typeface="Montserrat"/>
              </a:rPr>
              <a:t>combos  </a:t>
            </a:r>
            <a:r>
              <a:rPr b="0" lang="en-GB" sz="2400" spc="-7" strike="noStrike">
                <a:solidFill>
                  <a:srgbClr val="ffffff"/>
                </a:solidFill>
                <a:latin typeface="Palladio Uralic"/>
                <a:ea typeface="Montserrat"/>
              </a:rPr>
              <a:t>that </a:t>
            </a:r>
            <a:r>
              <a:rPr b="0" lang="en-GB" sz="2400" spc="-1" strike="noStrike">
                <a:solidFill>
                  <a:srgbClr val="ffffff"/>
                </a:solidFill>
                <a:latin typeface="Palladio Uralic"/>
                <a:ea typeface="Montserrat"/>
              </a:rPr>
              <a:t>can </a:t>
            </a:r>
            <a:r>
              <a:rPr b="0" lang="en-GB" sz="2400" spc="-7" strike="noStrike">
                <a:solidFill>
                  <a:srgbClr val="ffffff"/>
                </a:solidFill>
                <a:latin typeface="Palladio Uralic"/>
                <a:ea typeface="Montserrat"/>
              </a:rPr>
              <a:t>be suggested to the Grocery </a:t>
            </a:r>
            <a:r>
              <a:rPr b="0" lang="en-GB" sz="2400" spc="-1" strike="noStrike">
                <a:solidFill>
                  <a:srgbClr val="ffffff"/>
                </a:solidFill>
                <a:latin typeface="Palladio Uralic"/>
                <a:ea typeface="Montserrat"/>
              </a:rPr>
              <a:t>Store chain after  a </a:t>
            </a:r>
            <a:r>
              <a:rPr b="0" lang="en-GB" sz="2400" spc="-7" strike="noStrike">
                <a:solidFill>
                  <a:srgbClr val="ffffff"/>
                </a:solidFill>
                <a:latin typeface="Palladio Uralic"/>
                <a:ea typeface="Montserrat"/>
              </a:rPr>
              <a:t>thorough analysis </a:t>
            </a:r>
            <a:r>
              <a:rPr b="0" lang="en-GB" sz="2400" spc="-1" strike="noStrike">
                <a:solidFill>
                  <a:srgbClr val="ffffff"/>
                </a:solidFill>
                <a:latin typeface="Palladio Uralic"/>
                <a:ea typeface="Montserrat"/>
              </a:rPr>
              <a:t>of </a:t>
            </a:r>
            <a:r>
              <a:rPr b="0" lang="en-GB" sz="2400" spc="-7" strike="noStrike">
                <a:solidFill>
                  <a:srgbClr val="ffffff"/>
                </a:solidFill>
                <a:latin typeface="Palladio Uralic"/>
                <a:ea typeface="Montserrat"/>
              </a:rPr>
              <a:t>the </a:t>
            </a:r>
            <a:r>
              <a:rPr b="0" lang="en-GB" sz="2400" spc="-1" strike="noStrike">
                <a:solidFill>
                  <a:srgbClr val="ffffff"/>
                </a:solidFill>
                <a:latin typeface="Palladio Uralic"/>
                <a:ea typeface="Montserrat"/>
              </a:rPr>
              <a:t>most </a:t>
            </a:r>
            <a:r>
              <a:rPr b="0" lang="en-GB" sz="2400" spc="-7" strike="noStrike">
                <a:solidFill>
                  <a:srgbClr val="ffffff"/>
                </a:solidFill>
                <a:latin typeface="Palladio Uralic"/>
                <a:ea typeface="Montserrat"/>
              </a:rPr>
              <a:t>commonly </a:t>
            </a:r>
            <a:r>
              <a:rPr b="0" lang="en-GB" sz="2400" spc="-1" strike="noStrike">
                <a:solidFill>
                  <a:srgbClr val="ffffff"/>
                </a:solidFill>
                <a:latin typeface="Palladio Uralic"/>
                <a:ea typeface="Montserrat"/>
              </a:rPr>
              <a:t>occurring  </a:t>
            </a:r>
            <a:r>
              <a:rPr b="0" lang="en-GB" sz="2400" spc="-7" strike="noStrike">
                <a:solidFill>
                  <a:srgbClr val="ffffff"/>
                </a:solidFill>
                <a:latin typeface="Palladio Uralic"/>
                <a:ea typeface="Montserrat"/>
              </a:rPr>
              <a:t>sets of </a:t>
            </a:r>
            <a:r>
              <a:rPr b="0" lang="en-GB" sz="2400" spc="-1" strike="noStrike">
                <a:solidFill>
                  <a:srgbClr val="ffffff"/>
                </a:solidFill>
                <a:latin typeface="Palladio Uralic"/>
                <a:ea typeface="Montserrat"/>
              </a:rPr>
              <a:t>items in </a:t>
            </a:r>
            <a:r>
              <a:rPr b="0" lang="en-GB" sz="2400" spc="-7" strike="noStrike">
                <a:solidFill>
                  <a:srgbClr val="ffffff"/>
                </a:solidFill>
                <a:latin typeface="Palladio Uralic"/>
                <a:ea typeface="Montserrat"/>
              </a:rPr>
              <a:t>the </a:t>
            </a:r>
            <a:r>
              <a:rPr b="0" lang="en-GB" sz="2400" spc="-1" strike="noStrike">
                <a:solidFill>
                  <a:srgbClr val="ffffff"/>
                </a:solidFill>
                <a:latin typeface="Palladio Uralic"/>
                <a:ea typeface="Montserrat"/>
              </a:rPr>
              <a:t>customer </a:t>
            </a:r>
            <a:r>
              <a:rPr b="0" lang="en-GB" sz="2400" spc="-7" strike="noStrike">
                <a:solidFill>
                  <a:srgbClr val="ffffff"/>
                </a:solidFill>
                <a:latin typeface="Palladio Uralic"/>
                <a:ea typeface="Montserrat"/>
              </a:rPr>
              <a:t>orders. The </a:t>
            </a:r>
            <a:r>
              <a:rPr b="0" lang="en-GB" sz="2400" spc="-1" strike="noStrike">
                <a:solidFill>
                  <a:srgbClr val="ffffff"/>
                </a:solidFill>
                <a:latin typeface="Palladio Uralic"/>
                <a:ea typeface="Montserrat"/>
              </a:rPr>
              <a:t>Store  </a:t>
            </a:r>
            <a:r>
              <a:rPr b="0" lang="en-GB" sz="2400" spc="-7" strike="noStrike">
                <a:solidFill>
                  <a:srgbClr val="ffffff"/>
                </a:solidFill>
                <a:latin typeface="Palladio Uralic"/>
                <a:ea typeface="Montserrat"/>
              </a:rPr>
              <a:t>doesn’t have </a:t>
            </a:r>
            <a:r>
              <a:rPr b="0" lang="en-GB" sz="2400" spc="-1" strike="noStrike">
                <a:solidFill>
                  <a:srgbClr val="ffffff"/>
                </a:solidFill>
                <a:latin typeface="Palladio Uralic"/>
                <a:ea typeface="Montserrat"/>
              </a:rPr>
              <a:t>any combo </a:t>
            </a:r>
            <a:r>
              <a:rPr b="0" lang="en-GB" sz="2400" spc="-7" strike="noStrike">
                <a:solidFill>
                  <a:srgbClr val="ffffff"/>
                </a:solidFill>
                <a:latin typeface="Palladio Uralic"/>
                <a:ea typeface="Montserrat"/>
              </a:rPr>
              <a:t>offers. </a:t>
            </a:r>
            <a:r>
              <a:rPr b="0" lang="en-GB" sz="2400" spc="-1" strike="noStrike">
                <a:solidFill>
                  <a:srgbClr val="ffffff"/>
                </a:solidFill>
                <a:latin typeface="Palladio Uralic"/>
                <a:ea typeface="Montserrat"/>
              </a:rPr>
              <a:t>Can </a:t>
            </a:r>
            <a:r>
              <a:rPr b="0" lang="en-GB" sz="2400" spc="-7" strike="noStrike">
                <a:solidFill>
                  <a:srgbClr val="ffffff"/>
                </a:solidFill>
                <a:latin typeface="Palladio Uralic"/>
                <a:ea typeface="Montserrat"/>
              </a:rPr>
              <a:t>you suggest the  best </a:t>
            </a:r>
            <a:r>
              <a:rPr b="0" lang="en-GB" sz="2400" spc="-1" strike="noStrike">
                <a:solidFill>
                  <a:srgbClr val="ffffff"/>
                </a:solidFill>
                <a:latin typeface="Palladio Uralic"/>
                <a:ea typeface="Montserrat"/>
              </a:rPr>
              <a:t>combos &amp;</a:t>
            </a:r>
            <a:r>
              <a:rPr b="0" lang="en-GB" sz="2400" spc="-35" strike="noStrike">
                <a:solidFill>
                  <a:srgbClr val="ffffff"/>
                </a:solidFill>
                <a:latin typeface="Palladio Uralic"/>
                <a:ea typeface="Montserrat"/>
              </a:rPr>
              <a:t> </a:t>
            </a:r>
            <a:r>
              <a:rPr b="0" lang="en-GB" sz="2400" spc="-1" strike="noStrike">
                <a:solidFill>
                  <a:srgbClr val="ffffff"/>
                </a:solidFill>
                <a:latin typeface="Palladio Uralic"/>
                <a:ea typeface="Montserrat"/>
              </a:rPr>
              <a:t>offers?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object 3"/>
          <p:cNvSpPr txBox="1"/>
          <p:nvPr/>
        </p:nvSpPr>
        <p:spPr>
          <a:xfrm>
            <a:off x="3846960" y="774360"/>
            <a:ext cx="44974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>
            <a:noAutofit/>
          </a:bodyPr>
          <a:p>
            <a:pPr marL="221040">
              <a:lnSpc>
                <a:spcPct val="100000"/>
              </a:lnSpc>
              <a:spcBef>
                <a:spcPts val="96"/>
              </a:spcBef>
            </a:pPr>
            <a:r>
              <a:rPr b="0" lang="en-US" sz="2800" spc="-7" strike="noStrike">
                <a:solidFill>
                  <a:srgbClr val="ffffff"/>
                </a:solidFill>
                <a:latin typeface="Palladio Uralic"/>
              </a:rPr>
              <a:t>READING THE</a:t>
            </a:r>
            <a:r>
              <a:rPr b="0" lang="en-US" sz="2800" spc="-52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2800" spc="-12" strike="noStrike">
                <a:solidFill>
                  <a:srgbClr val="ffffff"/>
                </a:solidFill>
                <a:latin typeface="Palladio Uralic"/>
              </a:rPr>
              <a:t>DATASET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7" name="object 11"/>
          <p:cNvSpPr/>
          <p:nvPr/>
        </p:nvSpPr>
        <p:spPr>
          <a:xfrm>
            <a:off x="5695200" y="1481760"/>
            <a:ext cx="3373920" cy="37760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8" name="object 5"/>
          <p:cNvGrpSpPr/>
          <p:nvPr/>
        </p:nvGrpSpPr>
        <p:grpSpPr>
          <a:xfrm>
            <a:off x="228600" y="1242360"/>
            <a:ext cx="4675320" cy="3344760"/>
            <a:chOff x="228600" y="1242360"/>
            <a:chExt cx="4675320" cy="3344760"/>
          </a:xfrm>
        </p:grpSpPr>
        <p:sp>
          <p:nvSpPr>
            <p:cNvPr id="839" name="object 6"/>
            <p:cNvSpPr/>
            <p:nvPr/>
          </p:nvSpPr>
          <p:spPr>
            <a:xfrm>
              <a:off x="228600" y="1242360"/>
              <a:ext cx="4675320" cy="334476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object 7"/>
            <p:cNvSpPr/>
            <p:nvPr/>
          </p:nvSpPr>
          <p:spPr>
            <a:xfrm>
              <a:off x="468000" y="1481760"/>
              <a:ext cx="4205880" cy="287532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object 8"/>
            <p:cNvSpPr/>
            <p:nvPr/>
          </p:nvSpPr>
          <p:spPr>
            <a:xfrm>
              <a:off x="463320" y="1477080"/>
              <a:ext cx="4215240" cy="2885040"/>
            </a:xfrm>
            <a:custGeom>
              <a:avLst/>
              <a:gdLst/>
              <a:ahLst/>
              <a:rect l="l" t="t" r="r" b="b"/>
              <a:pathLst>
                <a:path w="4215765" h="2885440">
                  <a:moveTo>
                    <a:pt x="0" y="2885313"/>
                  </a:moveTo>
                  <a:lnTo>
                    <a:pt x="4215765" y="2885313"/>
                  </a:lnTo>
                  <a:lnTo>
                    <a:pt x="4215765" y="0"/>
                  </a:lnTo>
                  <a:lnTo>
                    <a:pt x="0" y="0"/>
                  </a:lnTo>
                  <a:lnTo>
                    <a:pt x="0" y="2885313"/>
                  </a:lnTo>
                  <a:close/>
                </a:path>
              </a:pathLst>
            </a:custGeom>
            <a:noFill/>
            <a:ln w="9360">
              <a:solidFill>
                <a:srgbClr val="c9b5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object 3_0"/>
          <p:cNvSpPr/>
          <p:nvPr/>
        </p:nvSpPr>
        <p:spPr>
          <a:xfrm>
            <a:off x="307080" y="685800"/>
            <a:ext cx="40363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99160" indent="-286560">
              <a:lnSpc>
                <a:spcPct val="120000"/>
              </a:lnSpc>
              <a:spcBef>
                <a:spcPts val="99"/>
              </a:spcBef>
              <a:buClr>
                <a:srgbClr val="a9aced"/>
              </a:buClr>
              <a:buSzPct val="91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The dataset is measured using central  measures for all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columns with</a:t>
            </a:r>
            <a:r>
              <a:rPr b="0" lang="en-US" sz="1600" spc="38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integer values.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object 4"/>
          <p:cNvSpPr/>
          <p:nvPr/>
        </p:nvSpPr>
        <p:spPr>
          <a:xfrm>
            <a:off x="228600" y="1851840"/>
            <a:ext cx="3657600" cy="13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299160">
              <a:lnSpc>
                <a:spcPct val="100000"/>
              </a:lnSpc>
              <a:spcBef>
                <a:spcPts val="96"/>
              </a:spcBef>
            </a:pPr>
            <a:endParaRPr b="0" lang="en-US" sz="1800" spc="-1" strike="noStrike">
              <a:latin typeface="Arial"/>
            </a:endParaRPr>
          </a:p>
          <a:p>
            <a:pPr marL="299160" indent="-286560">
              <a:lnSpc>
                <a:spcPct val="121000"/>
              </a:lnSpc>
              <a:spcBef>
                <a:spcPts val="1074"/>
              </a:spcBef>
              <a:buClr>
                <a:srgbClr val="a9aced"/>
              </a:buClr>
              <a:buSzPct val="91000"/>
              <a:buFont typeface="Wingdings" charset="2"/>
              <a:buChar char=""/>
              <a:tabLst>
                <a:tab algn="l" pos="299160"/>
                <a:tab algn="l" pos="299880"/>
              </a:tabLst>
            </a:pP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It tells how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data is been distributed,  deviated or centrally</a:t>
            </a:r>
            <a:r>
              <a:rPr b="0" lang="en-US" sz="1600" spc="-1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aligned</a:t>
            </a:r>
            <a:r>
              <a:rPr b="0" lang="en-US" sz="2000" spc="-7" strike="noStrike">
                <a:solidFill>
                  <a:srgbClr val="ffffff"/>
                </a:solidFill>
                <a:latin typeface="Palladio Uralic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4" name="object 5_0"/>
          <p:cNvSpPr/>
          <p:nvPr/>
        </p:nvSpPr>
        <p:spPr>
          <a:xfrm>
            <a:off x="5499360" y="457200"/>
            <a:ext cx="422100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0640" indent="-338040">
              <a:lnSpc>
                <a:spcPct val="120000"/>
              </a:lnSpc>
              <a:spcBef>
                <a:spcPts val="99"/>
              </a:spcBef>
              <a:buClr>
                <a:srgbClr val="a9aced"/>
              </a:buClr>
              <a:buSzPct val="91000"/>
              <a:buFont typeface="Wingdings" charset="2"/>
              <a:buChar char=""/>
              <a:tabLst>
                <a:tab algn="l" pos="350640"/>
                <a:tab algn="l" pos="351000"/>
              </a:tabLst>
            </a:pP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This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gives the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info of all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columns of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 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dataset.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object 6_0"/>
          <p:cNvSpPr/>
          <p:nvPr/>
        </p:nvSpPr>
        <p:spPr>
          <a:xfrm>
            <a:off x="5499360" y="1181880"/>
            <a:ext cx="4330440" cy="8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2280" bIns="0">
            <a:spAutoFit/>
          </a:bodyPr>
          <a:p>
            <a:pPr marL="350640" indent="-338040">
              <a:lnSpc>
                <a:spcPct val="100000"/>
              </a:lnSpc>
              <a:spcBef>
                <a:spcPts val="490"/>
              </a:spcBef>
              <a:buClr>
                <a:srgbClr val="a9aced"/>
              </a:buClr>
              <a:buSzPct val="91000"/>
              <a:buFont typeface="Wingdings" charset="2"/>
              <a:buChar char=""/>
              <a:tabLst>
                <a:tab algn="l" pos="350640"/>
                <a:tab algn="l" pos="351000"/>
              </a:tabLst>
            </a:pP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Two columns are of object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type,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and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</a:t>
            </a:r>
            <a:r>
              <a:rPr b="0" lang="en-US" sz="1600" spc="49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rest</a:t>
            </a:r>
            <a:endParaRPr b="0" lang="en-US" sz="1600" spc="-1" strike="noStrike">
              <a:latin typeface="Arial"/>
            </a:endParaRPr>
          </a:p>
          <a:p>
            <a:pPr marL="350640">
              <a:lnSpc>
                <a:spcPct val="100000"/>
              </a:lnSpc>
              <a:spcBef>
                <a:spcPts val="386"/>
              </a:spcBef>
              <a:tabLst>
                <a:tab algn="l" pos="350640"/>
                <a:tab algn="l" pos="351000"/>
              </a:tabLst>
            </a:pP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is of int</a:t>
            </a:r>
            <a:r>
              <a:rPr b="0" lang="en-US" sz="1600" spc="9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type.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846" name="object 7_0"/>
          <p:cNvGrpSpPr/>
          <p:nvPr/>
        </p:nvGrpSpPr>
        <p:grpSpPr>
          <a:xfrm>
            <a:off x="0" y="3143880"/>
            <a:ext cx="5133960" cy="1918440"/>
            <a:chOff x="0" y="3143880"/>
            <a:chExt cx="5133960" cy="1918440"/>
          </a:xfrm>
        </p:grpSpPr>
        <p:sp>
          <p:nvSpPr>
            <p:cNvPr id="847" name="object 8_0"/>
            <p:cNvSpPr/>
            <p:nvPr/>
          </p:nvSpPr>
          <p:spPr>
            <a:xfrm>
              <a:off x="0" y="3143880"/>
              <a:ext cx="5133960" cy="191844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object 9_0"/>
            <p:cNvSpPr/>
            <p:nvPr/>
          </p:nvSpPr>
          <p:spPr>
            <a:xfrm>
              <a:off x="239040" y="3382920"/>
              <a:ext cx="4664520" cy="144900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object 10_0"/>
            <p:cNvSpPr/>
            <p:nvPr/>
          </p:nvSpPr>
          <p:spPr>
            <a:xfrm>
              <a:off x="234360" y="3378240"/>
              <a:ext cx="4674600" cy="1458720"/>
            </a:xfrm>
            <a:custGeom>
              <a:avLst/>
              <a:gdLst/>
              <a:ahLst/>
              <a:rect l="l" t="t" r="r" b="b"/>
              <a:pathLst>
                <a:path w="4674870" h="1459229">
                  <a:moveTo>
                    <a:pt x="0" y="1458849"/>
                  </a:moveTo>
                  <a:lnTo>
                    <a:pt x="4674489" y="1458849"/>
                  </a:lnTo>
                  <a:lnTo>
                    <a:pt x="4674489" y="0"/>
                  </a:lnTo>
                  <a:lnTo>
                    <a:pt x="0" y="0"/>
                  </a:lnTo>
                  <a:lnTo>
                    <a:pt x="0" y="1458849"/>
                  </a:lnTo>
                  <a:close/>
                </a:path>
              </a:pathLst>
            </a:custGeom>
            <a:noFill/>
            <a:ln w="9360">
              <a:solidFill>
                <a:srgbClr val="c9b5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0" name="object 13"/>
          <p:cNvSpPr/>
          <p:nvPr/>
        </p:nvSpPr>
        <p:spPr>
          <a:xfrm>
            <a:off x="6030360" y="3382920"/>
            <a:ext cx="3675600" cy="228708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object 6_1"/>
          <p:cNvGrpSpPr/>
          <p:nvPr/>
        </p:nvGrpSpPr>
        <p:grpSpPr>
          <a:xfrm>
            <a:off x="750240" y="3088080"/>
            <a:ext cx="2421360" cy="1761480"/>
            <a:chOff x="750240" y="3088080"/>
            <a:chExt cx="2421360" cy="1761480"/>
          </a:xfrm>
        </p:grpSpPr>
        <p:sp>
          <p:nvSpPr>
            <p:cNvPr id="852" name="object 7_1"/>
            <p:cNvSpPr/>
            <p:nvPr/>
          </p:nvSpPr>
          <p:spPr>
            <a:xfrm>
              <a:off x="750240" y="3088080"/>
              <a:ext cx="2421360" cy="176148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object 8_1"/>
            <p:cNvSpPr/>
            <p:nvPr/>
          </p:nvSpPr>
          <p:spPr>
            <a:xfrm>
              <a:off x="989280" y="3327480"/>
              <a:ext cx="1951920" cy="12920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object 9_1"/>
            <p:cNvSpPr/>
            <p:nvPr/>
          </p:nvSpPr>
          <p:spPr>
            <a:xfrm>
              <a:off x="984600" y="3322800"/>
              <a:ext cx="1961640" cy="1302120"/>
            </a:xfrm>
            <a:custGeom>
              <a:avLst/>
              <a:gdLst/>
              <a:ahLst/>
              <a:rect l="l" t="t" r="r" b="b"/>
              <a:pathLst>
                <a:path w="1962150" h="1302385">
                  <a:moveTo>
                    <a:pt x="0" y="1301877"/>
                  </a:moveTo>
                  <a:lnTo>
                    <a:pt x="1961769" y="1301877"/>
                  </a:lnTo>
                  <a:lnTo>
                    <a:pt x="1961769" y="0"/>
                  </a:lnTo>
                  <a:lnTo>
                    <a:pt x="0" y="0"/>
                  </a:lnTo>
                  <a:lnTo>
                    <a:pt x="0" y="1301877"/>
                  </a:lnTo>
                  <a:close/>
                </a:path>
              </a:pathLst>
            </a:custGeom>
            <a:noFill/>
            <a:ln w="9360">
              <a:solidFill>
                <a:srgbClr val="c9b5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5" name="object 10"/>
          <p:cNvGrpSpPr/>
          <p:nvPr/>
        </p:nvGrpSpPr>
        <p:grpSpPr>
          <a:xfrm>
            <a:off x="6573240" y="3459960"/>
            <a:ext cx="2342160" cy="1797840"/>
            <a:chOff x="6573240" y="3459960"/>
            <a:chExt cx="2342160" cy="1797840"/>
          </a:xfrm>
        </p:grpSpPr>
        <p:sp>
          <p:nvSpPr>
            <p:cNvPr id="856" name="object 11_0"/>
            <p:cNvSpPr/>
            <p:nvPr/>
          </p:nvSpPr>
          <p:spPr>
            <a:xfrm>
              <a:off x="6573240" y="3459960"/>
              <a:ext cx="2342160" cy="17978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7" name="object 12"/>
            <p:cNvSpPr/>
            <p:nvPr/>
          </p:nvSpPr>
          <p:spPr>
            <a:xfrm>
              <a:off x="6812640" y="3699360"/>
              <a:ext cx="1872720" cy="132840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8" name="object 13_0"/>
            <p:cNvSpPr/>
            <p:nvPr/>
          </p:nvSpPr>
          <p:spPr>
            <a:xfrm>
              <a:off x="6807600" y="3694680"/>
              <a:ext cx="1882440" cy="1338120"/>
            </a:xfrm>
            <a:custGeom>
              <a:avLst/>
              <a:gdLst/>
              <a:ahLst/>
              <a:rect l="l" t="t" r="r" b="b"/>
              <a:pathLst>
                <a:path w="1882775" h="1338579">
                  <a:moveTo>
                    <a:pt x="0" y="1338452"/>
                  </a:moveTo>
                  <a:lnTo>
                    <a:pt x="1882521" y="1338452"/>
                  </a:lnTo>
                  <a:lnTo>
                    <a:pt x="1882521" y="0"/>
                  </a:lnTo>
                  <a:lnTo>
                    <a:pt x="0" y="0"/>
                  </a:lnTo>
                  <a:lnTo>
                    <a:pt x="0" y="1338452"/>
                  </a:lnTo>
                  <a:close/>
                </a:path>
              </a:pathLst>
            </a:custGeom>
            <a:noFill/>
            <a:ln w="9360">
              <a:solidFill>
                <a:srgbClr val="c9b5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9" name="object 3_1"/>
          <p:cNvSpPr/>
          <p:nvPr/>
        </p:nvSpPr>
        <p:spPr>
          <a:xfrm>
            <a:off x="457200" y="547920"/>
            <a:ext cx="4496760" cy="19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0640" indent="-338040">
              <a:lnSpc>
                <a:spcPct val="120000"/>
              </a:lnSpc>
              <a:spcBef>
                <a:spcPts val="99"/>
              </a:spcBef>
              <a:buClr>
                <a:srgbClr val="a9aced"/>
              </a:buClr>
              <a:buSzPct val="88000"/>
              <a:buFont typeface="Wingdings" charset="2"/>
              <a:buChar char=""/>
              <a:tabLst>
                <a:tab algn="l" pos="350640"/>
                <a:tab algn="l" pos="351000"/>
              </a:tabLst>
            </a:pPr>
            <a:r>
              <a:rPr b="0" lang="en-US" sz="1700" spc="-1" strike="noStrike">
                <a:solidFill>
                  <a:srgbClr val="ffffff"/>
                </a:solidFill>
                <a:latin typeface="Palladio Uralic"/>
              </a:rPr>
              <a:t>Df.shape </a:t>
            </a:r>
            <a:r>
              <a:rPr b="0" lang="en-US" sz="1700" spc="-7" strike="noStrike">
                <a:solidFill>
                  <a:srgbClr val="ffffff"/>
                </a:solidFill>
                <a:latin typeface="Palladio Uralic"/>
              </a:rPr>
              <a:t>gives the </a:t>
            </a:r>
            <a:r>
              <a:rPr b="0" lang="en-US" sz="1700" spc="-1" strike="noStrike">
                <a:solidFill>
                  <a:srgbClr val="ffffff"/>
                </a:solidFill>
                <a:latin typeface="Palladio Uralic"/>
              </a:rPr>
              <a:t>shape of </a:t>
            </a:r>
            <a:r>
              <a:rPr b="0" lang="en-US" sz="1700" spc="-7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1700" spc="-1" strike="noStrike">
                <a:solidFill>
                  <a:srgbClr val="ffffff"/>
                </a:solidFill>
                <a:latin typeface="Palladio Uralic"/>
              </a:rPr>
              <a:t>dataset</a:t>
            </a:r>
            <a:r>
              <a:rPr b="0" lang="en-US" sz="1700" spc="-106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700" spc="-7" strike="noStrike">
                <a:solidFill>
                  <a:srgbClr val="ffffff"/>
                </a:solidFill>
                <a:latin typeface="Palladio Uralic"/>
              </a:rPr>
              <a:t>that  </a:t>
            </a:r>
            <a:r>
              <a:rPr b="0" lang="en-US" sz="1700" spc="-1" strike="noStrike">
                <a:solidFill>
                  <a:srgbClr val="ffffff"/>
                </a:solidFill>
                <a:latin typeface="Palladio Uralic"/>
              </a:rPr>
              <a:t>is it </a:t>
            </a:r>
            <a:r>
              <a:rPr b="0" lang="en-US" sz="1700" spc="-7" strike="noStrike">
                <a:solidFill>
                  <a:srgbClr val="ffffff"/>
                </a:solidFill>
                <a:latin typeface="Palladio Uralic"/>
              </a:rPr>
              <a:t>gives the total </a:t>
            </a:r>
            <a:r>
              <a:rPr b="0" lang="en-US" sz="1700" spc="-1" strike="noStrike">
                <a:solidFill>
                  <a:srgbClr val="ffffff"/>
                </a:solidFill>
                <a:latin typeface="Palladio Uralic"/>
              </a:rPr>
              <a:t>number of </a:t>
            </a:r>
            <a:r>
              <a:rPr b="0" lang="en-US" sz="1700" spc="-7" strike="noStrike">
                <a:solidFill>
                  <a:srgbClr val="ffffff"/>
                </a:solidFill>
                <a:latin typeface="Palladio Uralic"/>
              </a:rPr>
              <a:t>rows </a:t>
            </a:r>
            <a:r>
              <a:rPr b="0" lang="en-US" sz="1700" spc="-1" strike="noStrike">
                <a:solidFill>
                  <a:srgbClr val="ffffff"/>
                </a:solidFill>
                <a:latin typeface="Palladio Uralic"/>
              </a:rPr>
              <a:t>and  columns in </a:t>
            </a:r>
            <a:r>
              <a:rPr b="0" lang="en-US" sz="1700" spc="-7" strike="noStrike">
                <a:solidFill>
                  <a:srgbClr val="ffffff"/>
                </a:solidFill>
                <a:latin typeface="Palladio Uralic"/>
              </a:rPr>
              <a:t>the</a:t>
            </a:r>
            <a:r>
              <a:rPr b="0" lang="en-US" sz="1700" spc="-60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Palladio Uralic"/>
              </a:rPr>
              <a:t>dataset.</a:t>
            </a:r>
            <a:endParaRPr b="0" lang="en-US" sz="1700" spc="-1" strike="noStrike">
              <a:latin typeface="Arial"/>
            </a:endParaRPr>
          </a:p>
          <a:p>
            <a:pPr marL="350640" indent="-338040">
              <a:lnSpc>
                <a:spcPct val="100000"/>
              </a:lnSpc>
              <a:spcBef>
                <a:spcPts val="1511"/>
              </a:spcBef>
              <a:buClr>
                <a:srgbClr val="a9aced"/>
              </a:buClr>
              <a:buSzPct val="88000"/>
              <a:buFont typeface="Wingdings" charset="2"/>
              <a:buChar char=""/>
              <a:tabLst>
                <a:tab algn="l" pos="350640"/>
                <a:tab algn="l" pos="351000"/>
              </a:tabLst>
            </a:pPr>
            <a:r>
              <a:rPr b="0" lang="en-US" sz="1700" spc="-1" strike="noStrike">
                <a:solidFill>
                  <a:srgbClr val="ffffff"/>
                </a:solidFill>
                <a:latin typeface="Palladio Uralic"/>
              </a:rPr>
              <a:t>The dataset </a:t>
            </a:r>
            <a:r>
              <a:rPr b="0" lang="en-US" sz="1700" spc="-7" strike="noStrike">
                <a:solidFill>
                  <a:srgbClr val="ffffff"/>
                </a:solidFill>
                <a:latin typeface="Palladio Uralic"/>
              </a:rPr>
              <a:t>has </a:t>
            </a:r>
            <a:r>
              <a:rPr b="0" lang="en-US" sz="1700" spc="-1" strike="noStrike">
                <a:solidFill>
                  <a:srgbClr val="ffffff"/>
                </a:solidFill>
                <a:latin typeface="Palladio Uralic"/>
              </a:rPr>
              <a:t>20641 </a:t>
            </a:r>
            <a:r>
              <a:rPr b="0" lang="en-US" sz="1700" spc="-7" strike="noStrike">
                <a:solidFill>
                  <a:srgbClr val="ffffff"/>
                </a:solidFill>
                <a:latin typeface="Palladio Uralic"/>
              </a:rPr>
              <a:t>rows </a:t>
            </a:r>
            <a:r>
              <a:rPr b="0" lang="en-US" sz="1700" spc="-1" strike="noStrike">
                <a:solidFill>
                  <a:srgbClr val="ffffff"/>
                </a:solidFill>
                <a:latin typeface="Palladio Uralic"/>
              </a:rPr>
              <a:t>and 3</a:t>
            </a:r>
            <a:r>
              <a:rPr b="0" lang="en-US" sz="1700" spc="-120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700" spc="-1" strike="noStrike">
                <a:solidFill>
                  <a:srgbClr val="ffffff"/>
                </a:solidFill>
                <a:latin typeface="Palladio Uralic"/>
              </a:rPr>
              <a:t>columns.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860" name="object 4_0"/>
          <p:cNvSpPr/>
          <p:nvPr/>
        </p:nvSpPr>
        <p:spPr>
          <a:xfrm>
            <a:off x="5929200" y="549720"/>
            <a:ext cx="370044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1000" indent="-338760">
              <a:lnSpc>
                <a:spcPct val="120000"/>
              </a:lnSpc>
              <a:spcBef>
                <a:spcPts val="99"/>
              </a:spcBef>
              <a:buClr>
                <a:srgbClr val="a9aced"/>
              </a:buClr>
              <a:buSzPct val="91000"/>
              <a:buFont typeface="Wingdings" charset="2"/>
              <a:buChar char=""/>
              <a:tabLst>
                <a:tab algn="l" pos="351000"/>
                <a:tab algn="l" pos="351720"/>
              </a:tabLst>
            </a:pP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Here we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see that the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dataset does not  have any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null</a:t>
            </a:r>
            <a:r>
              <a:rPr b="0" lang="en-US" sz="1600" spc="4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values.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1" name="object 5_1"/>
          <p:cNvSpPr/>
          <p:nvPr/>
        </p:nvSpPr>
        <p:spPr>
          <a:xfrm>
            <a:off x="5943600" y="1728360"/>
            <a:ext cx="3548520" cy="14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351000" indent="-338760">
              <a:lnSpc>
                <a:spcPct val="120000"/>
              </a:lnSpc>
              <a:spcBef>
                <a:spcPts val="99"/>
              </a:spcBef>
              <a:buClr>
                <a:srgbClr val="a9aced"/>
              </a:buClr>
              <a:buSzPct val="91000"/>
              <a:buFont typeface="Wingdings" charset="2"/>
              <a:buChar char=""/>
              <a:tabLst>
                <a:tab algn="l" pos="351000"/>
                <a:tab algn="l" pos="351720"/>
              </a:tabLst>
            </a:pP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If there was any missing values  present or any duplicate values, we  would have treated it before  performing any</a:t>
            </a:r>
            <a:r>
              <a:rPr b="0" lang="en-US" sz="1600" spc="9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calculations.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object 4_1"/>
          <p:cNvGrpSpPr/>
          <p:nvPr/>
        </p:nvGrpSpPr>
        <p:grpSpPr>
          <a:xfrm>
            <a:off x="2239200" y="3781440"/>
            <a:ext cx="2561400" cy="1704960"/>
            <a:chOff x="2239200" y="3781440"/>
            <a:chExt cx="2561400" cy="1704960"/>
          </a:xfrm>
        </p:grpSpPr>
        <p:sp>
          <p:nvSpPr>
            <p:cNvPr id="863" name="object 5_2"/>
            <p:cNvSpPr/>
            <p:nvPr/>
          </p:nvSpPr>
          <p:spPr>
            <a:xfrm>
              <a:off x="2239200" y="3781440"/>
              <a:ext cx="2561400" cy="170496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object 6_2"/>
            <p:cNvSpPr/>
            <p:nvPr/>
          </p:nvSpPr>
          <p:spPr>
            <a:xfrm>
              <a:off x="2478600" y="4020480"/>
              <a:ext cx="2091960" cy="12355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object 7_2"/>
            <p:cNvSpPr/>
            <p:nvPr/>
          </p:nvSpPr>
          <p:spPr>
            <a:xfrm>
              <a:off x="2473920" y="4015800"/>
              <a:ext cx="2102040" cy="1245600"/>
            </a:xfrm>
            <a:custGeom>
              <a:avLst/>
              <a:gdLst/>
              <a:ahLst/>
              <a:rect l="l" t="t" r="r" b="b"/>
              <a:pathLst>
                <a:path w="2102485" h="1245870">
                  <a:moveTo>
                    <a:pt x="0" y="1245489"/>
                  </a:moveTo>
                  <a:lnTo>
                    <a:pt x="2101977" y="1245489"/>
                  </a:lnTo>
                  <a:lnTo>
                    <a:pt x="2101977" y="0"/>
                  </a:lnTo>
                  <a:lnTo>
                    <a:pt x="0" y="0"/>
                  </a:lnTo>
                  <a:lnTo>
                    <a:pt x="0" y="1245489"/>
                  </a:lnTo>
                  <a:close/>
                </a:path>
              </a:pathLst>
            </a:custGeom>
            <a:noFill/>
            <a:ln w="9360">
              <a:solidFill>
                <a:srgbClr val="c9b5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6" name="object 8_2"/>
          <p:cNvGrpSpPr/>
          <p:nvPr/>
        </p:nvGrpSpPr>
        <p:grpSpPr>
          <a:xfrm>
            <a:off x="5669280" y="1600200"/>
            <a:ext cx="3789720" cy="4289760"/>
            <a:chOff x="5669280" y="1600200"/>
            <a:chExt cx="3789720" cy="4289760"/>
          </a:xfrm>
        </p:grpSpPr>
        <p:sp>
          <p:nvSpPr>
            <p:cNvPr id="867" name="object 9"/>
            <p:cNvSpPr/>
            <p:nvPr/>
          </p:nvSpPr>
          <p:spPr>
            <a:xfrm>
              <a:off x="5669280" y="1600200"/>
              <a:ext cx="3789720" cy="428976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object 10_1"/>
            <p:cNvSpPr/>
            <p:nvPr/>
          </p:nvSpPr>
          <p:spPr>
            <a:xfrm>
              <a:off x="5908680" y="1839600"/>
              <a:ext cx="3320280" cy="383256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object 11_1"/>
            <p:cNvSpPr/>
            <p:nvPr/>
          </p:nvSpPr>
          <p:spPr>
            <a:xfrm>
              <a:off x="5904000" y="1834920"/>
              <a:ext cx="3330360" cy="3841920"/>
            </a:xfrm>
            <a:custGeom>
              <a:avLst/>
              <a:gdLst/>
              <a:ahLst/>
              <a:rect l="l" t="t" r="r" b="b"/>
              <a:pathLst>
                <a:path w="3330575" h="3842384">
                  <a:moveTo>
                    <a:pt x="0" y="3842385"/>
                  </a:moveTo>
                  <a:lnTo>
                    <a:pt x="3330321" y="3842385"/>
                  </a:lnTo>
                  <a:lnTo>
                    <a:pt x="3330321" y="0"/>
                  </a:lnTo>
                  <a:lnTo>
                    <a:pt x="0" y="0"/>
                  </a:lnTo>
                  <a:lnTo>
                    <a:pt x="0" y="3842385"/>
                  </a:lnTo>
                  <a:close/>
                </a:path>
              </a:pathLst>
            </a:custGeom>
            <a:noFill/>
            <a:ln w="9360">
              <a:solidFill>
                <a:srgbClr val="c9b5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70" name="object 3_2"/>
          <p:cNvSpPr/>
          <p:nvPr/>
        </p:nvSpPr>
        <p:spPr>
          <a:xfrm>
            <a:off x="228600" y="865080"/>
            <a:ext cx="5980680" cy="93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>
            <a:spAutoFit/>
          </a:bodyPr>
          <a:p>
            <a:pPr marL="351000" indent="-338760">
              <a:lnSpc>
                <a:spcPct val="100000"/>
              </a:lnSpc>
              <a:spcBef>
                <a:spcPts val="96"/>
              </a:spcBef>
              <a:buClr>
                <a:srgbClr val="a9aced"/>
              </a:buClr>
              <a:buSzPct val="91000"/>
              <a:buFont typeface="Wingdings" charset="2"/>
              <a:buChar char=""/>
              <a:tabLst>
                <a:tab algn="l" pos="351000"/>
                <a:tab algn="l" pos="351720"/>
              </a:tabLst>
            </a:pP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We find there </a:t>
            </a:r>
            <a:r>
              <a:rPr b="0" lang="en-US" sz="1600" spc="-1" strike="noStrike">
                <a:solidFill>
                  <a:srgbClr val="ffffff"/>
                </a:solidFill>
                <a:latin typeface="Palladio Uralic"/>
              </a:rPr>
              <a:t>are 4730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duplicate values present in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data</a:t>
            </a:r>
            <a:r>
              <a:rPr b="0" lang="en-US" sz="1600" spc="63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set.</a:t>
            </a:r>
            <a:endParaRPr b="0" lang="en-US" sz="1600" spc="-1" strike="noStrike">
              <a:latin typeface="Arial"/>
            </a:endParaRPr>
          </a:p>
          <a:p>
            <a:pPr marL="351000" indent="-338760">
              <a:lnSpc>
                <a:spcPct val="100000"/>
              </a:lnSpc>
              <a:spcBef>
                <a:spcPts val="1485"/>
              </a:spcBef>
              <a:buClr>
                <a:srgbClr val="a9aced"/>
              </a:buClr>
              <a:buSzPct val="91000"/>
              <a:buFont typeface="Wingdings" charset="2"/>
              <a:buChar char=""/>
              <a:tabLst>
                <a:tab algn="l" pos="351000"/>
                <a:tab algn="l" pos="351720"/>
              </a:tabLst>
            </a:pP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The duplicate values </a:t>
            </a:r>
            <a:r>
              <a:rPr b="0" lang="en-US" sz="1600" spc="-1" strike="noStrike">
                <a:solidFill>
                  <a:srgbClr val="ffffff"/>
                </a:solidFill>
                <a:latin typeface="Palladio Uralic"/>
              </a:rPr>
              <a:t>are</a:t>
            </a:r>
            <a:r>
              <a:rPr b="0" lang="en-US" sz="1600" spc="-21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removed.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object 6_3"/>
          <p:cNvSpPr txBox="1"/>
          <p:nvPr/>
        </p:nvSpPr>
        <p:spPr>
          <a:xfrm>
            <a:off x="480600" y="-71640"/>
            <a:ext cx="774900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>
            <a:noAutofit/>
          </a:bodyPr>
          <a:p>
            <a:pPr marL="95400">
              <a:lnSpc>
                <a:spcPct val="100000"/>
              </a:lnSpc>
              <a:spcBef>
                <a:spcPts val="99"/>
              </a:spcBef>
              <a:tabLst>
                <a:tab algn="l" pos="522000"/>
              </a:tabLst>
            </a:pPr>
            <a:r>
              <a:rPr b="0" lang="en-US" sz="2700" spc="148" strike="noStrike" baseline="-26000">
                <a:solidFill>
                  <a:srgbClr val="a9aced"/>
                </a:solidFill>
                <a:latin typeface="Arial"/>
              </a:rPr>
              <a:t> </a:t>
            </a:r>
            <a:r>
              <a:rPr b="0" lang="en-US" sz="1400" spc="97" strike="noStrike">
                <a:solidFill>
                  <a:srgbClr val="ffffff"/>
                </a:solidFill>
                <a:latin typeface="Wingdings"/>
              </a:rPr>
              <a:t></a:t>
            </a:r>
            <a:r>
              <a:rPr b="0" lang="en-US" sz="1400" spc="97" strike="noStrike">
                <a:solidFill>
                  <a:srgbClr val="ffffff"/>
                </a:solidFill>
                <a:latin typeface="Times New Roman"/>
              </a:rPr>
              <a:t> </a:t>
            </a:r>
            <a:r>
              <a:rPr b="0" lang="en-US" sz="1400" spc="-7" strike="noStrike">
                <a:solidFill>
                  <a:srgbClr val="ffffff"/>
                </a:solidFill>
                <a:latin typeface="Palladio Uralic"/>
              </a:rPr>
              <a:t>From the </a:t>
            </a:r>
            <a:r>
              <a:rPr b="0" lang="en-US" sz="1400" spc="-1" strike="noStrike">
                <a:solidFill>
                  <a:srgbClr val="ffffff"/>
                </a:solidFill>
                <a:latin typeface="Palladio Uralic"/>
              </a:rPr>
              <a:t>chart </a:t>
            </a:r>
            <a:r>
              <a:rPr b="0" lang="en-US" sz="1400" spc="-7" strike="noStrike">
                <a:solidFill>
                  <a:srgbClr val="ffffff"/>
                </a:solidFill>
                <a:latin typeface="Palladio Uralic"/>
              </a:rPr>
              <a:t>below </a:t>
            </a:r>
            <a:r>
              <a:rPr b="0" lang="en-US" sz="1400" spc="-1" strike="noStrike">
                <a:solidFill>
                  <a:srgbClr val="ffffff"/>
                </a:solidFill>
                <a:latin typeface="Palladio Uralic"/>
              </a:rPr>
              <a:t>we see </a:t>
            </a:r>
            <a:r>
              <a:rPr b="0" lang="en-US" sz="1400" spc="-7" strike="noStrike">
                <a:solidFill>
                  <a:srgbClr val="ffffff"/>
                </a:solidFill>
                <a:latin typeface="Palladio Uralic"/>
              </a:rPr>
              <a:t>that </a:t>
            </a:r>
            <a:r>
              <a:rPr b="0" lang="en-US" sz="1400" spc="-1" strike="noStrike">
                <a:solidFill>
                  <a:srgbClr val="ffffff"/>
                </a:solidFill>
                <a:latin typeface="Palladio Uralic"/>
              </a:rPr>
              <a:t>Poultry has </a:t>
            </a:r>
            <a:r>
              <a:rPr b="0" lang="en-US" sz="1400" spc="-7" strike="noStrike">
                <a:solidFill>
                  <a:srgbClr val="ffffff"/>
                </a:solidFill>
                <a:latin typeface="Palladio Uralic"/>
              </a:rPr>
              <a:t>highest </a:t>
            </a:r>
            <a:r>
              <a:rPr b="0" lang="en-US" sz="1400" spc="-1" strike="noStrike">
                <a:solidFill>
                  <a:srgbClr val="ffffff"/>
                </a:solidFill>
                <a:latin typeface="Palladio Uralic"/>
              </a:rPr>
              <a:t>count of orders and followed by</a:t>
            </a:r>
            <a:r>
              <a:rPr b="0" lang="en-US" sz="1400" spc="-171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Palladio Uralic"/>
              </a:rPr>
              <a:t>soda.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2" name="object 7_3"/>
          <p:cNvSpPr/>
          <p:nvPr/>
        </p:nvSpPr>
        <p:spPr>
          <a:xfrm>
            <a:off x="765000" y="793080"/>
            <a:ext cx="655020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0" lang="en-US" sz="1400" spc="-1" strike="noStrike">
                <a:solidFill>
                  <a:srgbClr val="ffffff"/>
                </a:solidFill>
                <a:latin typeface="Palladio Uralic"/>
              </a:rPr>
              <a:t>The lowest count of orders is hand soap and second lowest count is sandwich</a:t>
            </a:r>
            <a:r>
              <a:rPr b="0" lang="en-US" sz="1400" spc="-256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Palladio Uralic"/>
              </a:rPr>
              <a:t>loaves.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873" name="object 8_3"/>
          <p:cNvGrpSpPr/>
          <p:nvPr/>
        </p:nvGrpSpPr>
        <p:grpSpPr>
          <a:xfrm>
            <a:off x="1095480" y="1178280"/>
            <a:ext cx="7007040" cy="4765320"/>
            <a:chOff x="1095480" y="1178280"/>
            <a:chExt cx="7007040" cy="4765320"/>
          </a:xfrm>
        </p:grpSpPr>
        <p:sp>
          <p:nvSpPr>
            <p:cNvPr id="874" name="object 9_2"/>
            <p:cNvSpPr/>
            <p:nvPr/>
          </p:nvSpPr>
          <p:spPr>
            <a:xfrm>
              <a:off x="1095480" y="1178280"/>
              <a:ext cx="7007040" cy="476532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object 10_2"/>
            <p:cNvSpPr/>
            <p:nvPr/>
          </p:nvSpPr>
          <p:spPr>
            <a:xfrm>
              <a:off x="1334880" y="1417680"/>
              <a:ext cx="6537600" cy="429588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object 11_2"/>
            <p:cNvSpPr/>
            <p:nvPr/>
          </p:nvSpPr>
          <p:spPr>
            <a:xfrm>
              <a:off x="1330200" y="1413000"/>
              <a:ext cx="6546960" cy="4305600"/>
            </a:xfrm>
            <a:custGeom>
              <a:avLst/>
              <a:gdLst/>
              <a:ahLst/>
              <a:rect l="l" t="t" r="r" b="b"/>
              <a:pathLst>
                <a:path w="6547484" h="4305935">
                  <a:moveTo>
                    <a:pt x="0" y="4305681"/>
                  </a:moveTo>
                  <a:lnTo>
                    <a:pt x="6547484" y="4305681"/>
                  </a:lnTo>
                  <a:lnTo>
                    <a:pt x="6547484" y="0"/>
                  </a:lnTo>
                  <a:lnTo>
                    <a:pt x="0" y="0"/>
                  </a:lnTo>
                  <a:lnTo>
                    <a:pt x="0" y="4305681"/>
                  </a:lnTo>
                  <a:close/>
                </a:path>
              </a:pathLst>
            </a:custGeom>
            <a:noFill/>
            <a:ln w="9360">
              <a:solidFill>
                <a:srgbClr val="c9b5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object 3_3"/>
          <p:cNvGrpSpPr/>
          <p:nvPr/>
        </p:nvGrpSpPr>
        <p:grpSpPr>
          <a:xfrm>
            <a:off x="2223000" y="1888200"/>
            <a:ext cx="7651800" cy="3930120"/>
            <a:chOff x="2223000" y="1888200"/>
            <a:chExt cx="7651800" cy="3930120"/>
          </a:xfrm>
        </p:grpSpPr>
        <p:sp>
          <p:nvSpPr>
            <p:cNvPr id="878" name="object 4_2"/>
            <p:cNvSpPr/>
            <p:nvPr/>
          </p:nvSpPr>
          <p:spPr>
            <a:xfrm>
              <a:off x="2223000" y="1888200"/>
              <a:ext cx="7651800" cy="393012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object 5_3"/>
            <p:cNvSpPr/>
            <p:nvPr/>
          </p:nvSpPr>
          <p:spPr>
            <a:xfrm>
              <a:off x="2462400" y="2127600"/>
              <a:ext cx="7182360" cy="346068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object 6_4"/>
            <p:cNvSpPr/>
            <p:nvPr/>
          </p:nvSpPr>
          <p:spPr>
            <a:xfrm>
              <a:off x="2457720" y="2122920"/>
              <a:ext cx="7192440" cy="3470400"/>
            </a:xfrm>
            <a:custGeom>
              <a:avLst/>
              <a:gdLst/>
              <a:ahLst/>
              <a:rect l="l" t="t" r="r" b="b"/>
              <a:pathLst>
                <a:path w="7192645" h="3470910">
                  <a:moveTo>
                    <a:pt x="0" y="3470529"/>
                  </a:moveTo>
                  <a:lnTo>
                    <a:pt x="7192136" y="3470529"/>
                  </a:lnTo>
                  <a:lnTo>
                    <a:pt x="7192136" y="0"/>
                  </a:lnTo>
                  <a:lnTo>
                    <a:pt x="0" y="0"/>
                  </a:lnTo>
                  <a:lnTo>
                    <a:pt x="0" y="3470529"/>
                  </a:lnTo>
                  <a:close/>
                </a:path>
              </a:pathLst>
            </a:custGeom>
            <a:noFill/>
            <a:ln w="9360">
              <a:solidFill>
                <a:srgbClr val="c9b5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1" name=""/>
          <p:cNvSpPr txBox="1"/>
          <p:nvPr/>
        </p:nvSpPr>
        <p:spPr>
          <a:xfrm>
            <a:off x="246240" y="228600"/>
            <a:ext cx="9833760" cy="8200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From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chart we see that January month has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highest count of 3227,  followed by February</a:t>
            </a:r>
            <a:r>
              <a:rPr b="0" lang="en-US" sz="1600" spc="-15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2815.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June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month has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lowest count </a:t>
            </a:r>
            <a:r>
              <a:rPr b="0" lang="en-US" sz="1600" spc="-1" strike="noStrike">
                <a:solidFill>
                  <a:srgbClr val="ffffff"/>
                </a:solidFill>
                <a:latin typeface="Palladio Uralic"/>
              </a:rPr>
              <a:t>1827,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and second lowest is April</a:t>
            </a:r>
            <a:r>
              <a:rPr b="0" lang="en-US" sz="1600" spc="182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latin typeface="Palladio Uralic"/>
              </a:rPr>
              <a:t>1397.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object 3_4"/>
          <p:cNvGrpSpPr/>
          <p:nvPr/>
        </p:nvGrpSpPr>
        <p:grpSpPr>
          <a:xfrm>
            <a:off x="2059560" y="1436400"/>
            <a:ext cx="8020440" cy="4278600"/>
            <a:chOff x="2059560" y="1436400"/>
            <a:chExt cx="8020440" cy="4278600"/>
          </a:xfrm>
        </p:grpSpPr>
        <p:sp>
          <p:nvSpPr>
            <p:cNvPr id="883" name="object 4_3"/>
            <p:cNvSpPr/>
            <p:nvPr/>
          </p:nvSpPr>
          <p:spPr>
            <a:xfrm>
              <a:off x="2059560" y="1436400"/>
              <a:ext cx="7900200" cy="427860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object 5_4"/>
            <p:cNvSpPr/>
            <p:nvPr/>
          </p:nvSpPr>
          <p:spPr>
            <a:xfrm>
              <a:off x="2305800" y="1675440"/>
              <a:ext cx="7430760" cy="380988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object 6_5"/>
            <p:cNvSpPr/>
            <p:nvPr/>
          </p:nvSpPr>
          <p:spPr>
            <a:xfrm>
              <a:off x="2300760" y="1670760"/>
              <a:ext cx="7440480" cy="3819600"/>
            </a:xfrm>
            <a:custGeom>
              <a:avLst/>
              <a:gdLst/>
              <a:ahLst/>
              <a:rect l="l" t="t" r="r" b="b"/>
              <a:pathLst>
                <a:path w="7440930" h="3821429">
                  <a:moveTo>
                    <a:pt x="0" y="3821049"/>
                  </a:moveTo>
                  <a:lnTo>
                    <a:pt x="7440549" y="3821049"/>
                  </a:lnTo>
                  <a:lnTo>
                    <a:pt x="7440549" y="0"/>
                  </a:lnTo>
                  <a:lnTo>
                    <a:pt x="0" y="0"/>
                  </a:lnTo>
                  <a:lnTo>
                    <a:pt x="0" y="3821049"/>
                  </a:lnTo>
                  <a:close/>
                </a:path>
              </a:pathLst>
            </a:custGeom>
            <a:noFill/>
            <a:ln w="9360">
              <a:solidFill>
                <a:srgbClr val="c9b5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6" name=""/>
          <p:cNvSpPr txBox="1"/>
          <p:nvPr/>
        </p:nvSpPr>
        <p:spPr>
          <a:xfrm>
            <a:off x="249840" y="228600"/>
            <a:ext cx="9579960" cy="967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From </a:t>
            </a:r>
            <a:r>
              <a:rPr b="0" lang="en-US" sz="1600" spc="-236" strike="noStrike">
                <a:solidFill>
                  <a:srgbClr val="ffffff"/>
                </a:solidFill>
                <a:latin typeface="Palladio Uralic"/>
              </a:rPr>
              <a:t>the</a:t>
            </a:r>
            <a:r>
              <a:rPr b="0" lang="en-US" sz="1600" spc="-72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chart we see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that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for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year 2018, </a:t>
            </a:r>
            <a:r>
              <a:rPr b="0" lang="en-US" sz="1600" spc="12" strike="noStrike">
                <a:solidFill>
                  <a:srgbClr val="ffffff"/>
                </a:solidFill>
                <a:latin typeface="Palladio Uralic"/>
              </a:rPr>
              <a:t>3</a:t>
            </a:r>
            <a:r>
              <a:rPr b="0" lang="en-US" sz="1579" spc="21" strike="noStrike" baseline="26000">
                <a:solidFill>
                  <a:srgbClr val="ffffff"/>
                </a:solidFill>
                <a:latin typeface="Palladio Uralic"/>
              </a:rPr>
              <a:t>rd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Quarter has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highest</a:t>
            </a:r>
            <a:r>
              <a:rPr b="0" lang="en-US" sz="1600" spc="-66" strike="noStrike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count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followed by </a:t>
            </a:r>
            <a:r>
              <a:rPr b="0" lang="en-US" sz="1600" spc="4" strike="noStrike">
                <a:solidFill>
                  <a:srgbClr val="ffffff"/>
                </a:solidFill>
                <a:latin typeface="Palladio Uralic"/>
              </a:rPr>
              <a:t>1</a:t>
            </a:r>
            <a:r>
              <a:rPr b="0" lang="en-US" sz="1579" spc="4" strike="noStrike" baseline="26000">
                <a:solidFill>
                  <a:srgbClr val="ffffff"/>
                </a:solidFill>
                <a:latin typeface="Palladio Uralic"/>
              </a:rPr>
              <a:t>st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Quarter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then </a:t>
            </a:r>
            <a:r>
              <a:rPr b="0" lang="en-US" sz="1600" spc="9" strike="noStrike">
                <a:solidFill>
                  <a:srgbClr val="ffffff"/>
                </a:solidFill>
                <a:latin typeface="Palladio Uralic"/>
              </a:rPr>
              <a:t>2</a:t>
            </a:r>
            <a:r>
              <a:rPr b="0" lang="en-US" sz="1579" spc="12" strike="noStrike" baseline="26000">
                <a:solidFill>
                  <a:srgbClr val="ffffff"/>
                </a:solidFill>
                <a:latin typeface="Palladio Uralic"/>
              </a:rPr>
              <a:t>nd</a:t>
            </a:r>
            <a:r>
              <a:rPr b="0" lang="en-US" sz="1579" spc="29" strike="noStrike" baseline="26000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Quarter.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For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year </a:t>
            </a:r>
            <a:r>
              <a:rPr b="0" lang="en-US" sz="1600" spc="-1" strike="noStrike">
                <a:solidFill>
                  <a:srgbClr val="ffffff"/>
                </a:solidFill>
                <a:latin typeface="Palladio Uralic"/>
              </a:rPr>
              <a:t>2019, </a:t>
            </a:r>
            <a:r>
              <a:rPr b="0" lang="en-US" sz="1600" spc="4" strike="noStrike">
                <a:solidFill>
                  <a:srgbClr val="ffffff"/>
                </a:solidFill>
                <a:latin typeface="Palladio Uralic"/>
              </a:rPr>
              <a:t>1</a:t>
            </a:r>
            <a:r>
              <a:rPr b="0" lang="en-US" sz="1579" spc="4" strike="noStrike" baseline="26000">
                <a:solidFill>
                  <a:srgbClr val="ffffff"/>
                </a:solidFill>
                <a:latin typeface="Palladio Uralic"/>
              </a:rPr>
              <a:t>st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Quarter has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highest count followed </a:t>
            </a:r>
            <a:r>
              <a:rPr b="0" lang="en-US" sz="1600" spc="-1" strike="noStrike">
                <a:solidFill>
                  <a:srgbClr val="ffffff"/>
                </a:solidFill>
                <a:latin typeface="Palladio Uralic"/>
              </a:rPr>
              <a:t>by </a:t>
            </a:r>
            <a:r>
              <a:rPr b="0" lang="en-US" sz="1600" spc="4" strike="noStrike">
                <a:solidFill>
                  <a:srgbClr val="ffffff"/>
                </a:solidFill>
                <a:latin typeface="Palladio Uralic"/>
              </a:rPr>
              <a:t>2</a:t>
            </a:r>
            <a:r>
              <a:rPr b="0" lang="en-US" sz="1579" spc="4" strike="noStrike" baseline="26000">
                <a:solidFill>
                  <a:srgbClr val="ffffff"/>
                </a:solidFill>
                <a:latin typeface="Palladio Uralic"/>
              </a:rPr>
              <a:t>nd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Quarter </a:t>
            </a:r>
            <a:r>
              <a:rPr b="0" lang="en-US" sz="1600" spc="-12" strike="noStrike">
                <a:solidFill>
                  <a:srgbClr val="ffffff"/>
                </a:solidFill>
                <a:latin typeface="Palladio Uralic"/>
              </a:rPr>
              <a:t>then  </a:t>
            </a:r>
            <a:r>
              <a:rPr b="0" lang="en-US" sz="1600" spc="4" strike="noStrike">
                <a:solidFill>
                  <a:srgbClr val="ffffff"/>
                </a:solidFill>
                <a:latin typeface="Palladio Uralic"/>
              </a:rPr>
              <a:t>3</a:t>
            </a:r>
            <a:r>
              <a:rPr b="0" lang="en-US" sz="1579" spc="4" strike="noStrike" baseline="26000">
                <a:solidFill>
                  <a:srgbClr val="ffffff"/>
                </a:solidFill>
                <a:latin typeface="Palladio Uralic"/>
              </a:rPr>
              <a:t>rd</a:t>
            </a:r>
            <a:r>
              <a:rPr b="0" lang="en-US" sz="1579" spc="199" strike="noStrike" baseline="26000">
                <a:solidFill>
                  <a:srgbClr val="ffffff"/>
                </a:solidFill>
                <a:latin typeface="Palladio Uralic"/>
              </a:rPr>
              <a:t> </a:t>
            </a:r>
            <a:r>
              <a:rPr b="0" lang="en-US" sz="1600" spc="-7" strike="noStrike">
                <a:solidFill>
                  <a:srgbClr val="ffffff"/>
                </a:solidFill>
                <a:latin typeface="Palladio Uralic"/>
              </a:rPr>
              <a:t>Quarter.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LibreOffice/7.1.4.2$Windows_X86_64 LibreOffice_project/a529a4fab45b75fefc5b6226684193eb000654f6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2021-10-03T23:27:41Z</dcterms:created>
  <dc:creator/>
  <dc:description/>
  <dc:language>en-US</dc:language>
  <cp:lastModifiedBy/>
  <dcterms:modified xsi:type="dcterms:W3CDTF">2021-10-03T23:57:18Z</dcterms:modified>
  <cp:revision>3</cp:revision>
  <dc:subject/>
  <dc:title>Blue Curve</dc:title>
</cp:coreProperties>
</file>