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Anton"/>
      <p:regular r:id="rId16"/>
    </p:embeddedFont>
    <p:embeddedFont>
      <p:font typeface="Inter"/>
      <p:regular r:id="rId17"/>
      <p:bold r:id="rId18"/>
      <p:italic r:id="rId19"/>
      <p:boldItalic r:id="rId20"/>
    </p:embeddedFont>
    <p:embeddedFont>
      <p:font typeface="Special Elit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hPthetqma615GfZAHtoOVFeHJo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SpecialElit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-regular.fntdata"/><Relationship Id="rId16" Type="http://schemas.openxmlformats.org/officeDocument/2006/relationships/font" Target="fonts/Anto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nter-italic.fntdata"/><Relationship Id="rId6" Type="http://schemas.openxmlformats.org/officeDocument/2006/relationships/slide" Target="slides/slide1.xml"/><Relationship Id="rId18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82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299526">
            <a:off x="-1005568" y="1619159"/>
            <a:ext cx="20666348" cy="5885343"/>
          </a:xfrm>
          <a:custGeom>
            <a:rect b="b" l="l" r="r" t="t"/>
            <a:pathLst>
              <a:path extrusionOk="0" h="5885343" w="20666348">
                <a:moveTo>
                  <a:pt x="0" y="0"/>
                </a:moveTo>
                <a:lnTo>
                  <a:pt x="20666348" y="0"/>
                </a:lnTo>
                <a:lnTo>
                  <a:pt x="20666348" y="5885343"/>
                </a:lnTo>
                <a:lnTo>
                  <a:pt x="0" y="58853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3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2673842" y="3829050"/>
            <a:ext cx="1294031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86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OBJECT </a:t>
            </a:r>
            <a:endParaRPr/>
          </a:p>
          <a:p>
            <a:pPr indent="0" lvl="0" marL="0" marR="0" rtl="0" algn="ctr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686" u="none" cap="none" strike="noStrike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DETECTION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3238028" y="971550"/>
            <a:ext cx="11811944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MINI PROJECT ON 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619014" y="8776970"/>
            <a:ext cx="15049972" cy="481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6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Overview and Code Analysis</a:t>
            </a:r>
            <a:endParaRPr/>
          </a:p>
        </p:txBody>
      </p:sp>
      <p:grpSp>
        <p:nvGrpSpPr>
          <p:cNvPr id="88" name="Google Shape;88;p1"/>
          <p:cNvGrpSpPr/>
          <p:nvPr/>
        </p:nvGrpSpPr>
        <p:grpSpPr>
          <a:xfrm>
            <a:off x="15072263" y="472356"/>
            <a:ext cx="2849061" cy="1241275"/>
            <a:chOff x="0" y="171450"/>
            <a:chExt cx="3798747" cy="1655033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0" y="171450"/>
              <a:ext cx="3798747" cy="81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2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82" u="none" cap="none" strike="noStrike">
                  <a:solidFill>
                    <a:srgbClr val="D4CECE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1216330" y="888315"/>
              <a:ext cx="2028225" cy="938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2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608" u="none" cap="none" strike="noStrike">
                  <a:solidFill>
                    <a:srgbClr val="D4CECE"/>
                  </a:solidFill>
                  <a:latin typeface="Anton"/>
                  <a:ea typeface="Anton"/>
                  <a:cs typeface="Anton"/>
                  <a:sym typeface="Anton"/>
                </a:rPr>
                <a:t>404</a:t>
              </a:r>
              <a:endParaRPr/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2690014" y="709681"/>
              <a:ext cx="487592" cy="968144"/>
              <a:chOff x="0" y="-19050"/>
              <a:chExt cx="165219" cy="328053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0" y="0"/>
                <a:ext cx="165219" cy="309003"/>
              </a:xfrm>
              <a:custGeom>
                <a:rect b="b" l="l" r="r" t="t"/>
                <a:pathLst>
                  <a:path extrusionOk="0" h="309003" w="165219">
                    <a:moveTo>
                      <a:pt x="0" y="0"/>
                    </a:moveTo>
                    <a:lnTo>
                      <a:pt x="165219" y="0"/>
                    </a:lnTo>
                    <a:lnTo>
                      <a:pt x="165219" y="309003"/>
                    </a:lnTo>
                    <a:lnTo>
                      <a:pt x="0" y="309003"/>
                    </a:lnTo>
                    <a:close/>
                  </a:path>
                </a:pathLst>
              </a:custGeom>
              <a:solidFill>
                <a:srgbClr val="D4CECE"/>
              </a:solidFill>
              <a:ln>
                <a:noFill/>
              </a:ln>
            </p:spPr>
          </p:sp>
          <p:sp>
            <p:nvSpPr>
              <p:cNvPr id="93" name="Google Shape;93;p1"/>
              <p:cNvSpPr txBox="1"/>
              <p:nvPr/>
            </p:nvSpPr>
            <p:spPr>
              <a:xfrm>
                <a:off x="0" y="-19050"/>
                <a:ext cx="165219" cy="328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2828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"/>
          <p:cNvSpPr/>
          <p:nvPr/>
        </p:nvSpPr>
        <p:spPr>
          <a:xfrm rot="299526">
            <a:off x="-1005568" y="1619159"/>
            <a:ext cx="20666348" cy="5885343"/>
          </a:xfrm>
          <a:custGeom>
            <a:rect b="b" l="l" r="r" t="t"/>
            <a:pathLst>
              <a:path extrusionOk="0" h="5885343" w="20666348">
                <a:moveTo>
                  <a:pt x="0" y="0"/>
                </a:moveTo>
                <a:lnTo>
                  <a:pt x="20666348" y="0"/>
                </a:lnTo>
                <a:lnTo>
                  <a:pt x="20666348" y="5885343"/>
                </a:lnTo>
                <a:lnTo>
                  <a:pt x="0" y="58853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3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10"/>
          <p:cNvSpPr txBox="1"/>
          <p:nvPr/>
        </p:nvSpPr>
        <p:spPr>
          <a:xfrm>
            <a:off x="2323698" y="4599077"/>
            <a:ext cx="14007816" cy="22225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81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631" u="none" cap="none" strike="noStrike">
                <a:solidFill>
                  <a:srgbClr val="00D9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  <p:sp>
        <p:nvSpPr>
          <p:cNvPr id="243" name="Google Shape;243;p10"/>
          <p:cNvSpPr/>
          <p:nvPr/>
        </p:nvSpPr>
        <p:spPr>
          <a:xfrm>
            <a:off x="4698132" y="6122370"/>
            <a:ext cx="8891736" cy="4678186"/>
          </a:xfrm>
          <a:custGeom>
            <a:rect b="b" l="l" r="r" t="t"/>
            <a:pathLst>
              <a:path extrusionOk="0" h="4678186" w="8891736">
                <a:moveTo>
                  <a:pt x="0" y="0"/>
                </a:moveTo>
                <a:lnTo>
                  <a:pt x="8891736" y="0"/>
                </a:lnTo>
                <a:lnTo>
                  <a:pt x="8891736" y="4678186"/>
                </a:lnTo>
                <a:lnTo>
                  <a:pt x="0" y="4678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8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4" name="Google Shape;244;p10"/>
          <p:cNvGrpSpPr/>
          <p:nvPr/>
        </p:nvGrpSpPr>
        <p:grpSpPr>
          <a:xfrm>
            <a:off x="15072263" y="472356"/>
            <a:ext cx="2849061" cy="1241275"/>
            <a:chOff x="0" y="171450"/>
            <a:chExt cx="3798747" cy="1655033"/>
          </a:xfrm>
        </p:grpSpPr>
        <p:sp>
          <p:nvSpPr>
            <p:cNvPr id="245" name="Google Shape;245;p10"/>
            <p:cNvSpPr txBox="1"/>
            <p:nvPr/>
          </p:nvSpPr>
          <p:spPr>
            <a:xfrm>
              <a:off x="0" y="171450"/>
              <a:ext cx="3798747" cy="81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2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82" u="none" cap="none" strike="noStrike">
                  <a:solidFill>
                    <a:srgbClr val="D4CECE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  <p:sp>
          <p:nvSpPr>
            <p:cNvPr id="246" name="Google Shape;246;p10"/>
            <p:cNvSpPr txBox="1"/>
            <p:nvPr/>
          </p:nvSpPr>
          <p:spPr>
            <a:xfrm>
              <a:off x="1216330" y="888315"/>
              <a:ext cx="2028225" cy="938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2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608" u="none" cap="none" strike="noStrike">
                  <a:solidFill>
                    <a:srgbClr val="D4CECE"/>
                  </a:solidFill>
                  <a:latin typeface="Anton"/>
                  <a:ea typeface="Anton"/>
                  <a:cs typeface="Anton"/>
                  <a:sym typeface="Anton"/>
                </a:rPr>
                <a:t>404</a:t>
              </a:r>
              <a:endParaRPr/>
            </a:p>
          </p:txBody>
        </p:sp>
        <p:grpSp>
          <p:nvGrpSpPr>
            <p:cNvPr id="247" name="Google Shape;247;p10"/>
            <p:cNvGrpSpPr/>
            <p:nvPr/>
          </p:nvGrpSpPr>
          <p:grpSpPr>
            <a:xfrm>
              <a:off x="2690014" y="709681"/>
              <a:ext cx="487592" cy="968144"/>
              <a:chOff x="0" y="-19050"/>
              <a:chExt cx="165219" cy="328053"/>
            </a:xfrm>
          </p:grpSpPr>
          <p:sp>
            <p:nvSpPr>
              <p:cNvPr id="248" name="Google Shape;248;p10"/>
              <p:cNvSpPr/>
              <p:nvPr/>
            </p:nvSpPr>
            <p:spPr>
              <a:xfrm>
                <a:off x="0" y="0"/>
                <a:ext cx="165219" cy="309003"/>
              </a:xfrm>
              <a:custGeom>
                <a:rect b="b" l="l" r="r" t="t"/>
                <a:pathLst>
                  <a:path extrusionOk="0" h="309003" w="165219">
                    <a:moveTo>
                      <a:pt x="0" y="0"/>
                    </a:moveTo>
                    <a:lnTo>
                      <a:pt x="165219" y="0"/>
                    </a:lnTo>
                    <a:lnTo>
                      <a:pt x="165219" y="309003"/>
                    </a:lnTo>
                    <a:lnTo>
                      <a:pt x="0" y="309003"/>
                    </a:lnTo>
                    <a:close/>
                  </a:path>
                </a:pathLst>
              </a:custGeom>
              <a:solidFill>
                <a:srgbClr val="D4CECE">
                  <a:alpha val="34901"/>
                </a:srgbClr>
              </a:solidFill>
              <a:ln>
                <a:noFill/>
              </a:ln>
            </p:spPr>
          </p:sp>
          <p:sp>
            <p:nvSpPr>
              <p:cNvPr id="249" name="Google Shape;249;p10"/>
              <p:cNvSpPr txBox="1"/>
              <p:nvPr/>
            </p:nvSpPr>
            <p:spPr>
              <a:xfrm>
                <a:off x="0" y="-19050"/>
                <a:ext cx="165219" cy="328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0" name="Google Shape;250;p10"/>
          <p:cNvSpPr txBox="1"/>
          <p:nvPr/>
        </p:nvSpPr>
        <p:spPr>
          <a:xfrm>
            <a:off x="6254915" y="8623168"/>
            <a:ext cx="5328862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FFFFFF"/>
                </a:solidFill>
                <a:latin typeface="Special Elite"/>
                <a:ea typeface="Special Elite"/>
                <a:cs typeface="Special Elite"/>
                <a:sym typeface="Special Elite"/>
              </a:rPr>
              <a:t>⁓TEAM 404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1358554" y="5622793"/>
            <a:ext cx="11617974" cy="208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Inter"/>
              <a:buAutoNum type="arabicPeriod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Load and filter dataset annotations.</a:t>
            </a:r>
            <a:endParaRPr/>
          </a:p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Inter"/>
              <a:buAutoNum type="arabicPeriod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Preprocess images and handle missing data.</a:t>
            </a:r>
            <a:endParaRPr/>
          </a:p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Inter"/>
              <a:buAutoNum type="arabicPeriod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Design a CNN for multi-label classification.</a:t>
            </a:r>
            <a:endParaRPr/>
          </a:p>
          <a:p>
            <a:pPr indent="-269876" lvl="1" marL="539751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500"/>
              <a:buFont typeface="Inter"/>
              <a:buAutoNum type="arabicPeriod"/>
            </a:pPr>
            <a:r>
              <a:rPr b="0" i="0" lang="en-US" sz="2500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Train and evaluate the model on 25,000 images.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028700" y="587028"/>
            <a:ext cx="1485187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 Project Overview and Objectives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1193627" y="2998076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OBJECTIVE</a:t>
            </a:r>
            <a:endParaRPr/>
          </a:p>
        </p:txBody>
      </p:sp>
      <p:cxnSp>
        <p:nvCxnSpPr>
          <p:cNvPr id="101" name="Google Shape;101;p2"/>
          <p:cNvCxnSpPr/>
          <p:nvPr/>
        </p:nvCxnSpPr>
        <p:spPr>
          <a:xfrm>
            <a:off x="147143" y="2115959"/>
            <a:ext cx="19313131" cy="0"/>
          </a:xfrm>
          <a:prstGeom prst="straightConnector1">
            <a:avLst/>
          </a:prstGeom>
          <a:noFill/>
          <a:ln cap="rnd" cmpd="sng" w="9525">
            <a:solidFill>
              <a:srgbClr val="292828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2"/>
          <p:cNvSpPr txBox="1"/>
          <p:nvPr/>
        </p:nvSpPr>
        <p:spPr>
          <a:xfrm>
            <a:off x="1908311" y="3827768"/>
            <a:ext cx="15350989" cy="489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Develop a CNN-based model to detect objects in images using the COCO dataset.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193627" y="4832218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METHODOLOGY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193627" y="8083418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OUTCOME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908311" y="8769218"/>
            <a:ext cx="15350989" cy="489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Efficiently classify 80 object categories with the trained model.</a:t>
            </a:r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16045498" y="529017"/>
            <a:ext cx="2242502" cy="972411"/>
            <a:chOff x="0" y="142875"/>
            <a:chExt cx="2990003" cy="1296548"/>
          </a:xfrm>
        </p:grpSpPr>
        <p:sp>
          <p:nvSpPr>
            <p:cNvPr id="107" name="Google Shape;107;p2"/>
            <p:cNvSpPr txBox="1"/>
            <p:nvPr/>
          </p:nvSpPr>
          <p:spPr>
            <a:xfrm>
              <a:off x="0" y="142875"/>
              <a:ext cx="2990003" cy="637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3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843" u="none" cap="none" strike="noStrike">
                  <a:solidFill>
                    <a:srgbClr val="292828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957376" y="705474"/>
              <a:ext cx="1596421" cy="733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2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4" u="none" cap="none" strike="noStrike">
                  <a:solidFill>
                    <a:srgbClr val="292828"/>
                  </a:solidFill>
                  <a:latin typeface="Anton"/>
                  <a:ea typeface="Anton"/>
                  <a:cs typeface="Anton"/>
                  <a:sym typeface="Anton"/>
                </a:rPr>
                <a:t>404</a:t>
              </a:r>
              <a:endParaRPr/>
            </a:p>
          </p:txBody>
        </p:sp>
        <p:grpSp>
          <p:nvGrpSpPr>
            <p:cNvPr id="109" name="Google Shape;109;p2"/>
            <p:cNvGrpSpPr/>
            <p:nvPr/>
          </p:nvGrpSpPr>
          <p:grpSpPr>
            <a:xfrm>
              <a:off x="2117316" y="560386"/>
              <a:ext cx="383785" cy="762029"/>
              <a:chOff x="0" y="-19050"/>
              <a:chExt cx="165219" cy="328053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0" y="0"/>
                <a:ext cx="165219" cy="309003"/>
              </a:xfrm>
              <a:custGeom>
                <a:rect b="b" l="l" r="r" t="t"/>
                <a:pathLst>
                  <a:path extrusionOk="0" h="309003" w="165219">
                    <a:moveTo>
                      <a:pt x="0" y="0"/>
                    </a:moveTo>
                    <a:lnTo>
                      <a:pt x="165219" y="0"/>
                    </a:lnTo>
                    <a:lnTo>
                      <a:pt x="165219" y="309003"/>
                    </a:lnTo>
                    <a:lnTo>
                      <a:pt x="0" y="309003"/>
                    </a:lnTo>
                    <a:close/>
                  </a:path>
                </a:pathLst>
              </a:custGeom>
              <a:solidFill>
                <a:srgbClr val="292828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111" name="Google Shape;111;p2"/>
              <p:cNvSpPr txBox="1"/>
              <p:nvPr/>
            </p:nvSpPr>
            <p:spPr>
              <a:xfrm>
                <a:off x="0" y="-19050"/>
                <a:ext cx="165219" cy="328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12" name="Google Shape;112;p2"/>
          <p:cNvPicPr preferRelativeResize="0"/>
          <p:nvPr/>
        </p:nvPicPr>
        <p:blipFill rotWithShape="1">
          <a:blip r:embed="rId3">
            <a:alphaModFix/>
          </a:blip>
          <a:srcRect b="0" l="14888" r="9268" t="0"/>
          <a:stretch/>
        </p:blipFill>
        <p:spPr>
          <a:xfrm>
            <a:off x="12021850" y="4708399"/>
            <a:ext cx="5237450" cy="51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/>
        </p:nvSpPr>
        <p:spPr>
          <a:xfrm>
            <a:off x="1358554" y="756228"/>
            <a:ext cx="1485187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Data Loading and Filtering Annotations</a:t>
            </a:r>
            <a:endParaRPr/>
          </a:p>
        </p:txBody>
      </p:sp>
      <p:cxnSp>
        <p:nvCxnSpPr>
          <p:cNvPr id="118" name="Google Shape;118;p3"/>
          <p:cNvCxnSpPr/>
          <p:nvPr/>
        </p:nvCxnSpPr>
        <p:spPr>
          <a:xfrm>
            <a:off x="0" y="2445260"/>
            <a:ext cx="19313131" cy="0"/>
          </a:xfrm>
          <a:prstGeom prst="straightConnector1">
            <a:avLst/>
          </a:prstGeom>
          <a:noFill/>
          <a:ln cap="rnd" cmpd="sng" w="9525">
            <a:solidFill>
              <a:srgbClr val="292828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3"/>
          <p:cNvSpPr txBox="1"/>
          <p:nvPr/>
        </p:nvSpPr>
        <p:spPr>
          <a:xfrm>
            <a:off x="1815760" y="6603023"/>
            <a:ext cx="116181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Inter"/>
              <a:buAutoNum type="arabicPeriod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Exclude missing images by using a </a:t>
            </a:r>
            <a:r>
              <a:rPr lang="en-US" sz="2499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predefined</a:t>
            </a: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 list of IDs to skip.</a:t>
            </a:r>
            <a:endParaRPr/>
          </a:p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Inter"/>
              <a:buAutoNum type="arabicPeriod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Keep only valid images for training to ensure model accuracy.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1345582" y="3402522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LOADING ANNOTATIONS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1815760" y="4267099"/>
            <a:ext cx="15350989" cy="102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Import COCO dataset annotations from JSON.</a:t>
            </a:r>
            <a:endParaRPr/>
          </a:p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Define valid categories (IDs 1 to 80) to filter out irrelevant classes.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1345582" y="5964848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DATA FILTERING</a:t>
            </a:r>
            <a:endParaRPr/>
          </a:p>
        </p:txBody>
      </p:sp>
      <p:grpSp>
        <p:nvGrpSpPr>
          <p:cNvPr id="123" name="Google Shape;123;p3"/>
          <p:cNvGrpSpPr/>
          <p:nvPr/>
        </p:nvGrpSpPr>
        <p:grpSpPr>
          <a:xfrm>
            <a:off x="16045498" y="529017"/>
            <a:ext cx="2242502" cy="972411"/>
            <a:chOff x="0" y="142875"/>
            <a:chExt cx="2990003" cy="1296548"/>
          </a:xfrm>
        </p:grpSpPr>
        <p:sp>
          <p:nvSpPr>
            <p:cNvPr id="124" name="Google Shape;124;p3"/>
            <p:cNvSpPr txBox="1"/>
            <p:nvPr/>
          </p:nvSpPr>
          <p:spPr>
            <a:xfrm>
              <a:off x="0" y="142875"/>
              <a:ext cx="2990003" cy="637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3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843" u="none" cap="none" strike="noStrike">
                  <a:solidFill>
                    <a:srgbClr val="292828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957376" y="705474"/>
              <a:ext cx="1596421" cy="733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2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4" u="none" cap="none" strike="noStrike">
                  <a:solidFill>
                    <a:srgbClr val="292828"/>
                  </a:solidFill>
                  <a:latin typeface="Anton"/>
                  <a:ea typeface="Anton"/>
                  <a:cs typeface="Anton"/>
                  <a:sym typeface="Anton"/>
                </a:rPr>
                <a:t>404</a:t>
              </a:r>
              <a:endParaRPr/>
            </a:p>
          </p:txBody>
        </p:sp>
        <p:grpSp>
          <p:nvGrpSpPr>
            <p:cNvPr id="126" name="Google Shape;126;p3"/>
            <p:cNvGrpSpPr/>
            <p:nvPr/>
          </p:nvGrpSpPr>
          <p:grpSpPr>
            <a:xfrm>
              <a:off x="2117316" y="560386"/>
              <a:ext cx="383785" cy="762029"/>
              <a:chOff x="0" y="-19050"/>
              <a:chExt cx="165219" cy="328053"/>
            </a:xfrm>
          </p:grpSpPr>
          <p:sp>
            <p:nvSpPr>
              <p:cNvPr id="127" name="Google Shape;127;p3"/>
              <p:cNvSpPr/>
              <p:nvPr/>
            </p:nvSpPr>
            <p:spPr>
              <a:xfrm>
                <a:off x="0" y="0"/>
                <a:ext cx="165219" cy="309003"/>
              </a:xfrm>
              <a:custGeom>
                <a:rect b="b" l="l" r="r" t="t"/>
                <a:pathLst>
                  <a:path extrusionOk="0" h="309003" w="165219">
                    <a:moveTo>
                      <a:pt x="0" y="0"/>
                    </a:moveTo>
                    <a:lnTo>
                      <a:pt x="165219" y="0"/>
                    </a:lnTo>
                    <a:lnTo>
                      <a:pt x="165219" y="309003"/>
                    </a:lnTo>
                    <a:lnTo>
                      <a:pt x="0" y="309003"/>
                    </a:lnTo>
                    <a:close/>
                  </a:path>
                </a:pathLst>
              </a:custGeom>
              <a:solidFill>
                <a:srgbClr val="292828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128" name="Google Shape;128;p3"/>
              <p:cNvSpPr txBox="1"/>
              <p:nvPr/>
            </p:nvSpPr>
            <p:spPr>
              <a:xfrm>
                <a:off x="0" y="-19050"/>
                <a:ext cx="165219" cy="328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29" name="Google Shape;129;p3"/>
          <p:cNvPicPr preferRelativeResize="0"/>
          <p:nvPr/>
        </p:nvPicPr>
        <p:blipFill rotWithShape="1">
          <a:blip r:embed="rId3">
            <a:alphaModFix/>
          </a:blip>
          <a:srcRect b="0" l="8417" r="10334" t="0"/>
          <a:stretch/>
        </p:blipFill>
        <p:spPr>
          <a:xfrm>
            <a:off x="12335025" y="3219875"/>
            <a:ext cx="5331374" cy="49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1358554" y="756228"/>
            <a:ext cx="1485187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Preprocessing and Data Generator</a:t>
            </a:r>
            <a:endParaRPr/>
          </a:p>
        </p:txBody>
      </p:sp>
      <p:cxnSp>
        <p:nvCxnSpPr>
          <p:cNvPr id="135" name="Google Shape;135;p4"/>
          <p:cNvCxnSpPr/>
          <p:nvPr/>
        </p:nvCxnSpPr>
        <p:spPr>
          <a:xfrm>
            <a:off x="0" y="2445260"/>
            <a:ext cx="19313131" cy="0"/>
          </a:xfrm>
          <a:prstGeom prst="straightConnector1">
            <a:avLst/>
          </a:prstGeom>
          <a:noFill/>
          <a:ln cap="rnd" cmpd="sng" w="9525">
            <a:solidFill>
              <a:srgbClr val="292828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6" name="Google Shape;136;p4"/>
          <p:cNvSpPr txBox="1"/>
          <p:nvPr/>
        </p:nvSpPr>
        <p:spPr>
          <a:xfrm>
            <a:off x="1703594" y="6603023"/>
            <a:ext cx="11617974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Inter"/>
              <a:buAutoNum type="arabicPeriod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Load images in batches using a generator to reduce memory usage.</a:t>
            </a:r>
            <a:endParaRPr/>
          </a:p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Inter"/>
              <a:buAutoNum type="arabicPeriod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Efficiently labels images with valid category IDs for multi-label classification.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1233417" y="3402522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IMAGE PREPROCESSING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1703594" y="4267099"/>
            <a:ext cx="15350989" cy="102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Resize images to (128x128) and normalize pixel values to the [0, 1] range.</a:t>
            </a:r>
            <a:endParaRPr/>
          </a:p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Simplifies data for consistent model input and faster computation.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1233417" y="5842031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DATA GENERATOR</a:t>
            </a:r>
            <a:endParaRPr/>
          </a:p>
        </p:txBody>
      </p:sp>
      <p:grpSp>
        <p:nvGrpSpPr>
          <p:cNvPr id="140" name="Google Shape;140;p4"/>
          <p:cNvGrpSpPr/>
          <p:nvPr/>
        </p:nvGrpSpPr>
        <p:grpSpPr>
          <a:xfrm>
            <a:off x="16045498" y="529017"/>
            <a:ext cx="2242502" cy="972411"/>
            <a:chOff x="0" y="142875"/>
            <a:chExt cx="2990003" cy="1296548"/>
          </a:xfrm>
        </p:grpSpPr>
        <p:sp>
          <p:nvSpPr>
            <p:cNvPr id="141" name="Google Shape;141;p4"/>
            <p:cNvSpPr txBox="1"/>
            <p:nvPr/>
          </p:nvSpPr>
          <p:spPr>
            <a:xfrm>
              <a:off x="0" y="142875"/>
              <a:ext cx="2990003" cy="637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3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843" u="none" cap="none" strike="noStrike">
                  <a:solidFill>
                    <a:srgbClr val="292828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957376" y="705474"/>
              <a:ext cx="1596421" cy="733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2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4" u="none" cap="none" strike="noStrike">
                  <a:solidFill>
                    <a:srgbClr val="292828"/>
                  </a:solidFill>
                  <a:latin typeface="Anton"/>
                  <a:ea typeface="Anton"/>
                  <a:cs typeface="Anton"/>
                  <a:sym typeface="Anton"/>
                </a:rPr>
                <a:t>404</a:t>
              </a:r>
              <a:endParaRPr/>
            </a:p>
          </p:txBody>
        </p:sp>
        <p:grpSp>
          <p:nvGrpSpPr>
            <p:cNvPr id="143" name="Google Shape;143;p4"/>
            <p:cNvGrpSpPr/>
            <p:nvPr/>
          </p:nvGrpSpPr>
          <p:grpSpPr>
            <a:xfrm>
              <a:off x="2117316" y="560386"/>
              <a:ext cx="383785" cy="762029"/>
              <a:chOff x="0" y="-19050"/>
              <a:chExt cx="165219" cy="328053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0" y="0"/>
                <a:ext cx="165219" cy="309003"/>
              </a:xfrm>
              <a:custGeom>
                <a:rect b="b" l="l" r="r" t="t"/>
                <a:pathLst>
                  <a:path extrusionOk="0" h="309003" w="165219">
                    <a:moveTo>
                      <a:pt x="0" y="0"/>
                    </a:moveTo>
                    <a:lnTo>
                      <a:pt x="165219" y="0"/>
                    </a:lnTo>
                    <a:lnTo>
                      <a:pt x="165219" y="309003"/>
                    </a:lnTo>
                    <a:lnTo>
                      <a:pt x="0" y="309003"/>
                    </a:lnTo>
                    <a:close/>
                  </a:path>
                </a:pathLst>
              </a:custGeom>
              <a:solidFill>
                <a:srgbClr val="292828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145" name="Google Shape;145;p4"/>
              <p:cNvSpPr txBox="1"/>
              <p:nvPr/>
            </p:nvSpPr>
            <p:spPr>
              <a:xfrm>
                <a:off x="0" y="-19050"/>
                <a:ext cx="165219" cy="328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1358554" y="756228"/>
            <a:ext cx="1485187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 CNN Model Architecture</a:t>
            </a:r>
            <a:endParaRPr/>
          </a:p>
        </p:txBody>
      </p:sp>
      <p:cxnSp>
        <p:nvCxnSpPr>
          <p:cNvPr id="151" name="Google Shape;151;p5"/>
          <p:cNvCxnSpPr/>
          <p:nvPr/>
        </p:nvCxnSpPr>
        <p:spPr>
          <a:xfrm>
            <a:off x="0" y="2445260"/>
            <a:ext cx="19313131" cy="0"/>
          </a:xfrm>
          <a:prstGeom prst="straightConnector1">
            <a:avLst/>
          </a:prstGeom>
          <a:noFill/>
          <a:ln cap="rnd" cmpd="sng" w="9525">
            <a:solidFill>
              <a:srgbClr val="292828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2" name="Google Shape;152;p5"/>
          <p:cNvSpPr txBox="1"/>
          <p:nvPr/>
        </p:nvSpPr>
        <p:spPr>
          <a:xfrm>
            <a:off x="1703594" y="6627036"/>
            <a:ext cx="12538529" cy="1022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Inter"/>
              <a:buAutoNum type="arabicPeriod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Sigmoid activation for multi-label classification across 80 object categories.</a:t>
            </a:r>
            <a:endParaRPr/>
          </a:p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Inter"/>
              <a:buAutoNum type="arabicPeriod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Uses binary cross-entropy loss to handle independent class probabilities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1233417" y="3426534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MODEL DESIGN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1703594" y="4240418"/>
            <a:ext cx="15350989" cy="102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Uses convolutional and pooling layers for feature extraction.</a:t>
            </a:r>
            <a:endParaRPr/>
          </a:p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Flatten layer followed by Dense layers for classification.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1233417" y="5866043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OUTPUT LAYER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/>
        </p:nvSpPr>
        <p:spPr>
          <a:xfrm>
            <a:off x="1358554" y="756228"/>
            <a:ext cx="1485187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Training and Evaluation</a:t>
            </a:r>
            <a:endParaRPr/>
          </a:p>
        </p:txBody>
      </p:sp>
      <p:cxnSp>
        <p:nvCxnSpPr>
          <p:cNvPr id="161" name="Google Shape;161;p6"/>
          <p:cNvCxnSpPr/>
          <p:nvPr/>
        </p:nvCxnSpPr>
        <p:spPr>
          <a:xfrm>
            <a:off x="0" y="2445260"/>
            <a:ext cx="19313131" cy="0"/>
          </a:xfrm>
          <a:prstGeom prst="straightConnector1">
            <a:avLst/>
          </a:prstGeom>
          <a:noFill/>
          <a:ln cap="rnd" cmpd="sng" w="9525">
            <a:solidFill>
              <a:srgbClr val="292828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6"/>
          <p:cNvSpPr txBox="1"/>
          <p:nvPr/>
        </p:nvSpPr>
        <p:spPr>
          <a:xfrm>
            <a:off x="1703594" y="6603023"/>
            <a:ext cx="12538529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Performance evaluated on validation data for accuracy and loss metrics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1233417" y="3402522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TRAINING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1703594" y="4216406"/>
            <a:ext cx="15350989" cy="102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Model compiled with the Adam optimizer and binary cross-entropy loss.</a:t>
            </a:r>
            <a:endParaRPr/>
          </a:p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Trained with a validation split to monitor accuracy and loss over epochs.</a:t>
            </a:r>
            <a:endParaRPr/>
          </a:p>
        </p:txBody>
      </p:sp>
      <p:sp>
        <p:nvSpPr>
          <p:cNvPr id="165" name="Google Shape;165;p6"/>
          <p:cNvSpPr txBox="1"/>
          <p:nvPr/>
        </p:nvSpPr>
        <p:spPr>
          <a:xfrm>
            <a:off x="1233417" y="5842031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EVALUATION</a:t>
            </a: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>
            <a:off x="16045498" y="529017"/>
            <a:ext cx="2242502" cy="972411"/>
            <a:chOff x="0" y="142875"/>
            <a:chExt cx="2990003" cy="1296548"/>
          </a:xfrm>
        </p:grpSpPr>
        <p:sp>
          <p:nvSpPr>
            <p:cNvPr id="167" name="Google Shape;167;p6"/>
            <p:cNvSpPr txBox="1"/>
            <p:nvPr/>
          </p:nvSpPr>
          <p:spPr>
            <a:xfrm>
              <a:off x="0" y="142875"/>
              <a:ext cx="2990003" cy="637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3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843" u="none" cap="none" strike="noStrike">
                  <a:solidFill>
                    <a:srgbClr val="292828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  <p:sp>
          <p:nvSpPr>
            <p:cNvPr id="168" name="Google Shape;168;p6"/>
            <p:cNvSpPr txBox="1"/>
            <p:nvPr/>
          </p:nvSpPr>
          <p:spPr>
            <a:xfrm>
              <a:off x="957376" y="705474"/>
              <a:ext cx="1596421" cy="733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2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4" u="none" cap="none" strike="noStrike">
                  <a:solidFill>
                    <a:srgbClr val="292828"/>
                  </a:solidFill>
                  <a:latin typeface="Anton"/>
                  <a:ea typeface="Anton"/>
                  <a:cs typeface="Anton"/>
                  <a:sym typeface="Anton"/>
                </a:rPr>
                <a:t>404</a:t>
              </a:r>
              <a:endParaRPr/>
            </a:p>
          </p:txBody>
        </p:sp>
        <p:grpSp>
          <p:nvGrpSpPr>
            <p:cNvPr id="169" name="Google Shape;169;p6"/>
            <p:cNvGrpSpPr/>
            <p:nvPr/>
          </p:nvGrpSpPr>
          <p:grpSpPr>
            <a:xfrm>
              <a:off x="2117316" y="560386"/>
              <a:ext cx="383785" cy="762029"/>
              <a:chOff x="0" y="-19050"/>
              <a:chExt cx="165219" cy="328053"/>
            </a:xfrm>
          </p:grpSpPr>
          <p:sp>
            <p:nvSpPr>
              <p:cNvPr id="170" name="Google Shape;170;p6"/>
              <p:cNvSpPr/>
              <p:nvPr/>
            </p:nvSpPr>
            <p:spPr>
              <a:xfrm>
                <a:off x="0" y="0"/>
                <a:ext cx="165219" cy="309003"/>
              </a:xfrm>
              <a:custGeom>
                <a:rect b="b" l="l" r="r" t="t"/>
                <a:pathLst>
                  <a:path extrusionOk="0" h="309003" w="165219">
                    <a:moveTo>
                      <a:pt x="0" y="0"/>
                    </a:moveTo>
                    <a:lnTo>
                      <a:pt x="165219" y="0"/>
                    </a:lnTo>
                    <a:lnTo>
                      <a:pt x="165219" y="309003"/>
                    </a:lnTo>
                    <a:lnTo>
                      <a:pt x="0" y="309003"/>
                    </a:lnTo>
                    <a:close/>
                  </a:path>
                </a:pathLst>
              </a:custGeom>
              <a:solidFill>
                <a:srgbClr val="292828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171" name="Google Shape;171;p6"/>
              <p:cNvSpPr txBox="1"/>
              <p:nvPr/>
            </p:nvSpPr>
            <p:spPr>
              <a:xfrm>
                <a:off x="0" y="-19050"/>
                <a:ext cx="165219" cy="328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1358554" y="756228"/>
            <a:ext cx="1485187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Results and Analysis</a:t>
            </a:r>
            <a:endParaRPr/>
          </a:p>
        </p:txBody>
      </p:sp>
      <p:cxnSp>
        <p:nvCxnSpPr>
          <p:cNvPr id="177" name="Google Shape;177;p7"/>
          <p:cNvCxnSpPr/>
          <p:nvPr/>
        </p:nvCxnSpPr>
        <p:spPr>
          <a:xfrm>
            <a:off x="0" y="2445260"/>
            <a:ext cx="19313131" cy="0"/>
          </a:xfrm>
          <a:prstGeom prst="straightConnector1">
            <a:avLst/>
          </a:prstGeom>
          <a:noFill/>
          <a:ln cap="rnd" cmpd="sng" w="9525">
            <a:solidFill>
              <a:srgbClr val="292828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8" name="Google Shape;178;p7"/>
          <p:cNvGrpSpPr/>
          <p:nvPr/>
        </p:nvGrpSpPr>
        <p:grpSpPr>
          <a:xfrm>
            <a:off x="16045498" y="529017"/>
            <a:ext cx="2242502" cy="972411"/>
            <a:chOff x="0" y="142875"/>
            <a:chExt cx="2990003" cy="1296548"/>
          </a:xfrm>
        </p:grpSpPr>
        <p:sp>
          <p:nvSpPr>
            <p:cNvPr id="179" name="Google Shape;179;p7"/>
            <p:cNvSpPr txBox="1"/>
            <p:nvPr/>
          </p:nvSpPr>
          <p:spPr>
            <a:xfrm>
              <a:off x="0" y="142875"/>
              <a:ext cx="2990003" cy="637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3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843" u="none" cap="none" strike="noStrike">
                  <a:solidFill>
                    <a:srgbClr val="292828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  <p:sp>
          <p:nvSpPr>
            <p:cNvPr id="180" name="Google Shape;180;p7"/>
            <p:cNvSpPr txBox="1"/>
            <p:nvPr/>
          </p:nvSpPr>
          <p:spPr>
            <a:xfrm>
              <a:off x="957376" y="705474"/>
              <a:ext cx="1596421" cy="733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2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4" u="none" cap="none" strike="noStrike">
                  <a:solidFill>
                    <a:srgbClr val="292828"/>
                  </a:solidFill>
                  <a:latin typeface="Anton"/>
                  <a:ea typeface="Anton"/>
                  <a:cs typeface="Anton"/>
                  <a:sym typeface="Anton"/>
                </a:rPr>
                <a:t>404</a:t>
              </a:r>
              <a:endParaRPr/>
            </a:p>
          </p:txBody>
        </p:sp>
        <p:grpSp>
          <p:nvGrpSpPr>
            <p:cNvPr id="181" name="Google Shape;181;p7"/>
            <p:cNvGrpSpPr/>
            <p:nvPr/>
          </p:nvGrpSpPr>
          <p:grpSpPr>
            <a:xfrm>
              <a:off x="2117316" y="560386"/>
              <a:ext cx="383785" cy="762029"/>
              <a:chOff x="0" y="-19050"/>
              <a:chExt cx="165219" cy="328053"/>
            </a:xfrm>
          </p:grpSpPr>
          <p:sp>
            <p:nvSpPr>
              <p:cNvPr id="182" name="Google Shape;182;p7"/>
              <p:cNvSpPr/>
              <p:nvPr/>
            </p:nvSpPr>
            <p:spPr>
              <a:xfrm>
                <a:off x="0" y="0"/>
                <a:ext cx="165219" cy="309003"/>
              </a:xfrm>
              <a:custGeom>
                <a:rect b="b" l="l" r="r" t="t"/>
                <a:pathLst>
                  <a:path extrusionOk="0" h="309003" w="165219">
                    <a:moveTo>
                      <a:pt x="0" y="0"/>
                    </a:moveTo>
                    <a:lnTo>
                      <a:pt x="165219" y="0"/>
                    </a:lnTo>
                    <a:lnTo>
                      <a:pt x="165219" y="309003"/>
                    </a:lnTo>
                    <a:lnTo>
                      <a:pt x="0" y="309003"/>
                    </a:lnTo>
                    <a:close/>
                  </a:path>
                </a:pathLst>
              </a:custGeom>
              <a:solidFill>
                <a:srgbClr val="292828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183" name="Google Shape;183;p7"/>
              <p:cNvSpPr txBox="1"/>
              <p:nvPr/>
            </p:nvSpPr>
            <p:spPr>
              <a:xfrm>
                <a:off x="0" y="-19050"/>
                <a:ext cx="165219" cy="328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84" name="Google Shape;184;p7"/>
          <p:cNvSpPr/>
          <p:nvPr/>
        </p:nvSpPr>
        <p:spPr>
          <a:xfrm>
            <a:off x="2160186" y="8648075"/>
            <a:ext cx="14358226" cy="1220449"/>
          </a:xfrm>
          <a:custGeom>
            <a:rect b="b" l="l" r="r" t="t"/>
            <a:pathLst>
              <a:path extrusionOk="0" h="1220449" w="14358226">
                <a:moveTo>
                  <a:pt x="0" y="0"/>
                </a:moveTo>
                <a:lnTo>
                  <a:pt x="14358226" y="0"/>
                </a:lnTo>
                <a:lnTo>
                  <a:pt x="14358226" y="1220450"/>
                </a:lnTo>
                <a:lnTo>
                  <a:pt x="0" y="12204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7"/>
          <p:cNvSpPr txBox="1"/>
          <p:nvPr/>
        </p:nvSpPr>
        <p:spPr>
          <a:xfrm>
            <a:off x="859426" y="6261400"/>
            <a:ext cx="107946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Observing the accuracy and loss curves helps evaluate the effectiveness of the CNN and guides further improvements.</a:t>
            </a:r>
            <a:endParaRPr/>
          </a:p>
        </p:txBody>
      </p:sp>
      <p:sp>
        <p:nvSpPr>
          <p:cNvPr id="186" name="Google Shape;186;p7"/>
          <p:cNvSpPr txBox="1"/>
          <p:nvPr/>
        </p:nvSpPr>
        <p:spPr>
          <a:xfrm>
            <a:off x="389252" y="3060899"/>
            <a:ext cx="148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ACCURACY AND LOSS PLOTS</a:t>
            </a:r>
            <a:endParaRPr/>
          </a:p>
        </p:txBody>
      </p:sp>
      <p:sp>
        <p:nvSpPr>
          <p:cNvPr id="187" name="Google Shape;187;p7"/>
          <p:cNvSpPr txBox="1"/>
          <p:nvPr/>
        </p:nvSpPr>
        <p:spPr>
          <a:xfrm>
            <a:off x="859430" y="3874782"/>
            <a:ext cx="153510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Training vs validation accuracy and loss plotted over epochs.</a:t>
            </a:r>
            <a:endParaRPr/>
          </a:p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Analyzes model’s performance and identifies any overfitting</a:t>
            </a:r>
            <a:r>
              <a:rPr lang="en-US" sz="2497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/>
          </a:p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1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Accuracy</a:t>
            </a: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: Our model achieved 59.50% accuracy.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389252" y="5688870"/>
            <a:ext cx="1485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INSIGHTS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1193627" y="7899400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CODE SNIPPET</a:t>
            </a:r>
            <a:endParaRPr/>
          </a:p>
        </p:txBody>
      </p:sp>
      <p:pic>
        <p:nvPicPr>
          <p:cNvPr id="190" name="Google Shape;190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1000" y="2781038"/>
            <a:ext cx="4380800" cy="553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/>
          <p:nvPr/>
        </p:nvSpPr>
        <p:spPr>
          <a:xfrm>
            <a:off x="1358554" y="756228"/>
            <a:ext cx="14851871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00" u="none" cap="none" strike="noStrike">
                <a:solidFill>
                  <a:srgbClr val="9988FF"/>
                </a:solidFill>
                <a:latin typeface="Inter"/>
                <a:ea typeface="Inter"/>
                <a:cs typeface="Inter"/>
                <a:sym typeface="Inter"/>
              </a:rPr>
              <a:t>Conclusion and Future Enhancements</a:t>
            </a:r>
            <a:endParaRPr/>
          </a:p>
        </p:txBody>
      </p:sp>
      <p:cxnSp>
        <p:nvCxnSpPr>
          <p:cNvPr id="196" name="Google Shape;196;p8"/>
          <p:cNvCxnSpPr/>
          <p:nvPr/>
        </p:nvCxnSpPr>
        <p:spPr>
          <a:xfrm>
            <a:off x="0" y="2445260"/>
            <a:ext cx="19313131" cy="0"/>
          </a:xfrm>
          <a:prstGeom prst="straightConnector1">
            <a:avLst/>
          </a:prstGeom>
          <a:noFill/>
          <a:ln cap="rnd" cmpd="sng" w="9525">
            <a:solidFill>
              <a:srgbClr val="292828">
                <a:alpha val="4745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8"/>
          <p:cNvSpPr txBox="1"/>
          <p:nvPr/>
        </p:nvSpPr>
        <p:spPr>
          <a:xfrm>
            <a:off x="1703594" y="6603023"/>
            <a:ext cx="12538529" cy="15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Explore deeper CNN architectures for enhanced accuracy.</a:t>
            </a:r>
            <a:endParaRPr/>
          </a:p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Fine-tune with a larger dataset or implement transfer learning.</a:t>
            </a:r>
            <a:endParaRPr/>
          </a:p>
          <a:p>
            <a:pPr indent="-269874" lvl="1" marL="539749" marR="0" rtl="0" algn="l">
              <a:lnSpc>
                <a:spcPct val="170028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9"/>
              <a:buFont typeface="Arial"/>
              <a:buChar char="•"/>
            </a:pPr>
            <a:r>
              <a:rPr b="0" i="0" lang="en-US" sz="24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Test the model on real-world images and deploy as an application.</a:t>
            </a:r>
            <a:endParaRPr/>
          </a:p>
        </p:txBody>
      </p:sp>
      <p:sp>
        <p:nvSpPr>
          <p:cNvPr id="198" name="Google Shape;198;p8"/>
          <p:cNvSpPr txBox="1"/>
          <p:nvPr/>
        </p:nvSpPr>
        <p:spPr>
          <a:xfrm>
            <a:off x="1233417" y="3402522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PROJECT SUMMARY</a:t>
            </a:r>
            <a:endParaRPr/>
          </a:p>
        </p:txBody>
      </p:sp>
      <p:sp>
        <p:nvSpPr>
          <p:cNvPr id="199" name="Google Shape;199;p8"/>
          <p:cNvSpPr txBox="1"/>
          <p:nvPr/>
        </p:nvSpPr>
        <p:spPr>
          <a:xfrm>
            <a:off x="1703594" y="4216406"/>
            <a:ext cx="15350989" cy="10224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Developed an object detection model on the COCO dataset with a multi-label CNN.</a:t>
            </a:r>
            <a:endParaRPr/>
          </a:p>
          <a:p>
            <a:pPr indent="-269650" lvl="1" marL="539301" marR="0" rtl="0" algn="l">
              <a:lnSpc>
                <a:spcPct val="170044"/>
              </a:lnSpc>
              <a:spcBef>
                <a:spcPts val="0"/>
              </a:spcBef>
              <a:spcAft>
                <a:spcPts val="0"/>
              </a:spcAft>
              <a:buClr>
                <a:srgbClr val="292828"/>
              </a:buClr>
              <a:buSzPts val="2497"/>
              <a:buFont typeface="Arial"/>
              <a:buChar char="•"/>
            </a:pPr>
            <a:r>
              <a:rPr b="0" i="0" lang="en-US" sz="2497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Achieved a validation accuracy suitable for real-world applications.</a:t>
            </a:r>
            <a:endParaRPr/>
          </a:p>
        </p:txBody>
      </p:sp>
      <p:sp>
        <p:nvSpPr>
          <p:cNvPr id="200" name="Google Shape;200;p8"/>
          <p:cNvSpPr txBox="1"/>
          <p:nvPr/>
        </p:nvSpPr>
        <p:spPr>
          <a:xfrm>
            <a:off x="1233417" y="5842031"/>
            <a:ext cx="14851871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99" u="none" cap="none" strike="noStrike">
                <a:solidFill>
                  <a:srgbClr val="292828"/>
                </a:solidFill>
                <a:latin typeface="Inter"/>
                <a:ea typeface="Inter"/>
                <a:cs typeface="Inter"/>
                <a:sym typeface="Inter"/>
              </a:rPr>
              <a:t>FUTURE SCOPE</a:t>
            </a:r>
            <a:endParaRPr/>
          </a:p>
        </p:txBody>
      </p:sp>
      <p:grpSp>
        <p:nvGrpSpPr>
          <p:cNvPr id="201" name="Google Shape;201;p8"/>
          <p:cNvGrpSpPr/>
          <p:nvPr/>
        </p:nvGrpSpPr>
        <p:grpSpPr>
          <a:xfrm>
            <a:off x="16045498" y="529017"/>
            <a:ext cx="2242502" cy="972411"/>
            <a:chOff x="0" y="142875"/>
            <a:chExt cx="2990003" cy="1296548"/>
          </a:xfrm>
        </p:grpSpPr>
        <p:sp>
          <p:nvSpPr>
            <p:cNvPr id="202" name="Google Shape;202;p8"/>
            <p:cNvSpPr txBox="1"/>
            <p:nvPr/>
          </p:nvSpPr>
          <p:spPr>
            <a:xfrm>
              <a:off x="0" y="142875"/>
              <a:ext cx="2990003" cy="6377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3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843" u="none" cap="none" strike="noStrike">
                  <a:solidFill>
                    <a:srgbClr val="292828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  <p:sp>
          <p:nvSpPr>
            <p:cNvPr id="203" name="Google Shape;203;p8"/>
            <p:cNvSpPr txBox="1"/>
            <p:nvPr/>
          </p:nvSpPr>
          <p:spPr>
            <a:xfrm>
              <a:off x="957376" y="705474"/>
              <a:ext cx="1596421" cy="733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298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414" u="none" cap="none" strike="noStrike">
                  <a:solidFill>
                    <a:srgbClr val="292828"/>
                  </a:solidFill>
                  <a:latin typeface="Anton"/>
                  <a:ea typeface="Anton"/>
                  <a:cs typeface="Anton"/>
                  <a:sym typeface="Anton"/>
                </a:rPr>
                <a:t>404</a:t>
              </a:r>
              <a:endParaRPr/>
            </a:p>
          </p:txBody>
        </p:sp>
        <p:grpSp>
          <p:nvGrpSpPr>
            <p:cNvPr id="204" name="Google Shape;204;p8"/>
            <p:cNvGrpSpPr/>
            <p:nvPr/>
          </p:nvGrpSpPr>
          <p:grpSpPr>
            <a:xfrm>
              <a:off x="2117316" y="560386"/>
              <a:ext cx="383785" cy="762029"/>
              <a:chOff x="0" y="-19050"/>
              <a:chExt cx="165219" cy="328053"/>
            </a:xfrm>
          </p:grpSpPr>
          <p:sp>
            <p:nvSpPr>
              <p:cNvPr id="205" name="Google Shape;205;p8"/>
              <p:cNvSpPr/>
              <p:nvPr/>
            </p:nvSpPr>
            <p:spPr>
              <a:xfrm>
                <a:off x="0" y="0"/>
                <a:ext cx="165219" cy="309003"/>
              </a:xfrm>
              <a:custGeom>
                <a:rect b="b" l="l" r="r" t="t"/>
                <a:pathLst>
                  <a:path extrusionOk="0" h="309003" w="165219">
                    <a:moveTo>
                      <a:pt x="0" y="0"/>
                    </a:moveTo>
                    <a:lnTo>
                      <a:pt x="165219" y="0"/>
                    </a:lnTo>
                    <a:lnTo>
                      <a:pt x="165219" y="309003"/>
                    </a:lnTo>
                    <a:lnTo>
                      <a:pt x="0" y="309003"/>
                    </a:lnTo>
                    <a:close/>
                  </a:path>
                </a:pathLst>
              </a:custGeom>
              <a:solidFill>
                <a:srgbClr val="292828">
                  <a:alpha val="64705"/>
                </a:srgbClr>
              </a:solidFill>
              <a:ln>
                <a:noFill/>
              </a:ln>
            </p:spPr>
          </p:sp>
          <p:sp>
            <p:nvSpPr>
              <p:cNvPr id="206" name="Google Shape;206;p8"/>
              <p:cNvSpPr txBox="1"/>
              <p:nvPr/>
            </p:nvSpPr>
            <p:spPr>
              <a:xfrm>
                <a:off x="0" y="-19050"/>
                <a:ext cx="165219" cy="328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010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" name="Google Shape;211;p9"/>
          <p:cNvCxnSpPr/>
          <p:nvPr/>
        </p:nvCxnSpPr>
        <p:spPr>
          <a:xfrm flipH="1" rot="10800000">
            <a:off x="710589" y="9079613"/>
            <a:ext cx="16866811" cy="9525"/>
          </a:xfrm>
          <a:prstGeom prst="straightConnector1">
            <a:avLst/>
          </a:prstGeom>
          <a:noFill/>
          <a:ln cap="rnd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2" name="Google Shape;212;p9"/>
          <p:cNvSpPr txBox="1"/>
          <p:nvPr/>
        </p:nvSpPr>
        <p:spPr>
          <a:xfrm>
            <a:off x="1028700" y="949563"/>
            <a:ext cx="16230600" cy="14350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Team Members</a:t>
            </a:r>
            <a:endParaRPr/>
          </a:p>
        </p:txBody>
      </p:sp>
      <p:grpSp>
        <p:nvGrpSpPr>
          <p:cNvPr id="213" name="Google Shape;213;p9"/>
          <p:cNvGrpSpPr/>
          <p:nvPr/>
        </p:nvGrpSpPr>
        <p:grpSpPr>
          <a:xfrm>
            <a:off x="1854770" y="3248415"/>
            <a:ext cx="5633917" cy="933609"/>
            <a:chOff x="0" y="28575"/>
            <a:chExt cx="7511889" cy="1244812"/>
          </a:xfrm>
        </p:grpSpPr>
        <p:sp>
          <p:nvSpPr>
            <p:cNvPr id="214" name="Google Shape;214;p9"/>
            <p:cNvSpPr txBox="1"/>
            <p:nvPr/>
          </p:nvSpPr>
          <p:spPr>
            <a:xfrm>
              <a:off x="0" y="28575"/>
              <a:ext cx="7511889" cy="779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999" u="none" cap="none" strike="noStrike">
                  <a:solidFill>
                    <a:srgbClr val="F878CD"/>
                  </a:solidFill>
                  <a:latin typeface="Arial"/>
                  <a:ea typeface="Arial"/>
                  <a:cs typeface="Arial"/>
                  <a:sym typeface="Arial"/>
                </a:rPr>
                <a:t>Vaibhav Sakharwade</a:t>
              </a:r>
              <a:endParaRPr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0" y="877147"/>
              <a:ext cx="7511889" cy="39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ugmr20230012@ihub-data.iiit.ac.in</a:t>
              </a:r>
              <a:endParaRPr/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10054276" y="3248415"/>
            <a:ext cx="5551161" cy="933559"/>
            <a:chOff x="0" y="28575"/>
            <a:chExt cx="7401548" cy="1244745"/>
          </a:xfrm>
        </p:grpSpPr>
        <p:sp>
          <p:nvSpPr>
            <p:cNvPr id="217" name="Google Shape;217;p9"/>
            <p:cNvSpPr txBox="1"/>
            <p:nvPr/>
          </p:nvSpPr>
          <p:spPr>
            <a:xfrm>
              <a:off x="0" y="28575"/>
              <a:ext cx="7401548" cy="779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999" u="none" cap="none" strike="noStrike">
                  <a:solidFill>
                    <a:srgbClr val="C7C804"/>
                  </a:solidFill>
                  <a:latin typeface="Arial"/>
                  <a:ea typeface="Arial"/>
                  <a:cs typeface="Arial"/>
                  <a:sym typeface="Arial"/>
                </a:rPr>
                <a:t>Rohit Bisen </a:t>
              </a:r>
              <a:endParaRPr/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0" y="877080"/>
              <a:ext cx="7401548" cy="39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ugmr20230017@ihub-data.iiit.ac.in</a:t>
              </a:r>
              <a:endParaRPr/>
            </a:p>
          </p:txBody>
        </p:sp>
      </p:grpSp>
      <p:grpSp>
        <p:nvGrpSpPr>
          <p:cNvPr id="219" name="Google Shape;219;p9"/>
          <p:cNvGrpSpPr/>
          <p:nvPr/>
        </p:nvGrpSpPr>
        <p:grpSpPr>
          <a:xfrm>
            <a:off x="3982789" y="7293077"/>
            <a:ext cx="5635367" cy="933559"/>
            <a:chOff x="0" y="28575"/>
            <a:chExt cx="7513823" cy="1244745"/>
          </a:xfrm>
        </p:grpSpPr>
        <p:sp>
          <p:nvSpPr>
            <p:cNvPr id="220" name="Google Shape;220;p9"/>
            <p:cNvSpPr txBox="1"/>
            <p:nvPr/>
          </p:nvSpPr>
          <p:spPr>
            <a:xfrm>
              <a:off x="0" y="28575"/>
              <a:ext cx="7513823" cy="779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999" u="none" cap="none" strike="noStrike">
                  <a:solidFill>
                    <a:srgbClr val="74B0BF"/>
                  </a:solidFill>
                  <a:latin typeface="Arial"/>
                  <a:ea typeface="Arial"/>
                  <a:cs typeface="Arial"/>
                  <a:sym typeface="Arial"/>
                </a:rPr>
                <a:t>Akanksha Raut</a:t>
              </a:r>
              <a:endParaRPr/>
            </a:p>
          </p:txBody>
        </p:sp>
        <p:sp>
          <p:nvSpPr>
            <p:cNvPr id="221" name="Google Shape;221;p9"/>
            <p:cNvSpPr txBox="1"/>
            <p:nvPr/>
          </p:nvSpPr>
          <p:spPr>
            <a:xfrm>
              <a:off x="0" y="877080"/>
              <a:ext cx="7513823" cy="39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ugmr20230021@ihub-data.iiit.ac.in</a:t>
              </a:r>
              <a:endParaRPr/>
            </a:p>
          </p:txBody>
        </p:sp>
      </p:grpSp>
      <p:grpSp>
        <p:nvGrpSpPr>
          <p:cNvPr id="222" name="Google Shape;222;p9"/>
          <p:cNvGrpSpPr/>
          <p:nvPr/>
        </p:nvGrpSpPr>
        <p:grpSpPr>
          <a:xfrm>
            <a:off x="2968006" y="5271386"/>
            <a:ext cx="5635373" cy="933559"/>
            <a:chOff x="0" y="28575"/>
            <a:chExt cx="7513830" cy="1244745"/>
          </a:xfrm>
        </p:grpSpPr>
        <p:sp>
          <p:nvSpPr>
            <p:cNvPr id="223" name="Google Shape;223;p9"/>
            <p:cNvSpPr txBox="1"/>
            <p:nvPr/>
          </p:nvSpPr>
          <p:spPr>
            <a:xfrm>
              <a:off x="0" y="28575"/>
              <a:ext cx="7513830" cy="779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999" u="none" cap="none" strike="noStrike">
                  <a:solidFill>
                    <a:srgbClr val="F8C954"/>
                  </a:solidFill>
                  <a:latin typeface="Arial"/>
                  <a:ea typeface="Arial"/>
                  <a:cs typeface="Arial"/>
                  <a:sym typeface="Arial"/>
                </a:rPr>
                <a:t>Sarang Walke</a:t>
              </a:r>
              <a:endParaRPr/>
            </a:p>
          </p:txBody>
        </p:sp>
        <p:sp>
          <p:nvSpPr>
            <p:cNvPr id="224" name="Google Shape;224;p9"/>
            <p:cNvSpPr txBox="1"/>
            <p:nvPr/>
          </p:nvSpPr>
          <p:spPr>
            <a:xfrm>
              <a:off x="0" y="877080"/>
              <a:ext cx="7513830" cy="39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ugmr20230022 @ihub-data.iiit.ac.in</a:t>
              </a:r>
              <a:endParaRPr/>
            </a:p>
          </p:txBody>
        </p:sp>
      </p:grpSp>
      <p:grpSp>
        <p:nvGrpSpPr>
          <p:cNvPr id="225" name="Google Shape;225;p9"/>
          <p:cNvGrpSpPr/>
          <p:nvPr/>
        </p:nvGrpSpPr>
        <p:grpSpPr>
          <a:xfrm>
            <a:off x="11103822" y="5271386"/>
            <a:ext cx="5551161" cy="933559"/>
            <a:chOff x="0" y="28575"/>
            <a:chExt cx="7401548" cy="1244745"/>
          </a:xfrm>
        </p:grpSpPr>
        <p:sp>
          <p:nvSpPr>
            <p:cNvPr id="226" name="Google Shape;226;p9"/>
            <p:cNvSpPr txBox="1"/>
            <p:nvPr/>
          </p:nvSpPr>
          <p:spPr>
            <a:xfrm>
              <a:off x="0" y="28575"/>
              <a:ext cx="7401548" cy="779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999" u="none" cap="none" strike="noStrike">
                  <a:solidFill>
                    <a:srgbClr val="FE696E"/>
                  </a:solidFill>
                  <a:latin typeface="Arial"/>
                  <a:ea typeface="Arial"/>
                  <a:cs typeface="Arial"/>
                  <a:sym typeface="Arial"/>
                </a:rPr>
                <a:t>Ansh Agraval</a:t>
              </a:r>
              <a:endParaRPr/>
            </a:p>
          </p:txBody>
        </p:sp>
        <p:sp>
          <p:nvSpPr>
            <p:cNvPr id="227" name="Google Shape;227;p9"/>
            <p:cNvSpPr txBox="1"/>
            <p:nvPr/>
          </p:nvSpPr>
          <p:spPr>
            <a:xfrm>
              <a:off x="0" y="877080"/>
              <a:ext cx="7401548" cy="39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ugmr20230043@ihub-data.iiit.ac.in</a:t>
              </a:r>
              <a:endParaRPr/>
            </a:p>
          </p:txBody>
        </p:sp>
      </p:grpSp>
      <p:grpSp>
        <p:nvGrpSpPr>
          <p:cNvPr id="228" name="Google Shape;228;p9"/>
          <p:cNvGrpSpPr/>
          <p:nvPr/>
        </p:nvGrpSpPr>
        <p:grpSpPr>
          <a:xfrm>
            <a:off x="12296683" y="7293077"/>
            <a:ext cx="5551161" cy="933559"/>
            <a:chOff x="0" y="28575"/>
            <a:chExt cx="7401548" cy="1244745"/>
          </a:xfrm>
        </p:grpSpPr>
        <p:sp>
          <p:nvSpPr>
            <p:cNvPr id="229" name="Google Shape;229;p9"/>
            <p:cNvSpPr txBox="1"/>
            <p:nvPr/>
          </p:nvSpPr>
          <p:spPr>
            <a:xfrm>
              <a:off x="0" y="28575"/>
              <a:ext cx="7401548" cy="779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999" u="none" cap="none" strike="noStrike">
                  <a:solidFill>
                    <a:srgbClr val="38B6FF"/>
                  </a:solidFill>
                  <a:latin typeface="Arial"/>
                  <a:ea typeface="Arial"/>
                  <a:cs typeface="Arial"/>
                  <a:sym typeface="Arial"/>
                </a:rPr>
                <a:t>Aakarsh B</a:t>
              </a:r>
              <a:endParaRPr/>
            </a:p>
          </p:txBody>
        </p:sp>
        <p:sp>
          <p:nvSpPr>
            <p:cNvPr id="230" name="Google Shape;230;p9"/>
            <p:cNvSpPr txBox="1"/>
            <p:nvPr/>
          </p:nvSpPr>
          <p:spPr>
            <a:xfrm>
              <a:off x="0" y="877080"/>
              <a:ext cx="7401548" cy="3962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ugmr20230045@ihub-data.iiit.ac.in</a:t>
              </a:r>
              <a:endParaRPr/>
            </a:p>
          </p:txBody>
        </p:sp>
      </p:grpSp>
      <p:grpSp>
        <p:nvGrpSpPr>
          <p:cNvPr id="231" name="Google Shape;231;p9"/>
          <p:cNvGrpSpPr/>
          <p:nvPr/>
        </p:nvGrpSpPr>
        <p:grpSpPr>
          <a:xfrm>
            <a:off x="15072263" y="472356"/>
            <a:ext cx="2849061" cy="1241275"/>
            <a:chOff x="0" y="171450"/>
            <a:chExt cx="3798747" cy="1655033"/>
          </a:xfrm>
        </p:grpSpPr>
        <p:sp>
          <p:nvSpPr>
            <p:cNvPr id="232" name="Google Shape;232;p9"/>
            <p:cNvSpPr txBox="1"/>
            <p:nvPr/>
          </p:nvSpPr>
          <p:spPr>
            <a:xfrm>
              <a:off x="0" y="171450"/>
              <a:ext cx="3798747" cy="815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8299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82" u="none" cap="none" strike="noStrike">
                  <a:solidFill>
                    <a:srgbClr val="D4CECE"/>
                  </a:solidFill>
                  <a:latin typeface="Arial"/>
                  <a:ea typeface="Arial"/>
                  <a:cs typeface="Arial"/>
                  <a:sym typeface="Arial"/>
                </a:rPr>
                <a:t>TEam</a:t>
              </a:r>
              <a:endParaRPr/>
            </a:p>
          </p:txBody>
        </p:sp>
        <p:sp>
          <p:nvSpPr>
            <p:cNvPr id="233" name="Google Shape;233;p9"/>
            <p:cNvSpPr txBox="1"/>
            <p:nvPr/>
          </p:nvSpPr>
          <p:spPr>
            <a:xfrm>
              <a:off x="1216330" y="888315"/>
              <a:ext cx="2028225" cy="9381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82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5608" u="none" cap="none" strike="noStrike">
                  <a:solidFill>
                    <a:srgbClr val="D4CECE"/>
                  </a:solidFill>
                  <a:latin typeface="Anton"/>
                  <a:ea typeface="Anton"/>
                  <a:cs typeface="Anton"/>
                  <a:sym typeface="Anton"/>
                </a:rPr>
                <a:t>404</a:t>
              </a:r>
              <a:endParaRPr/>
            </a:p>
          </p:txBody>
        </p:sp>
        <p:grpSp>
          <p:nvGrpSpPr>
            <p:cNvPr id="234" name="Google Shape;234;p9"/>
            <p:cNvGrpSpPr/>
            <p:nvPr/>
          </p:nvGrpSpPr>
          <p:grpSpPr>
            <a:xfrm>
              <a:off x="2690014" y="709681"/>
              <a:ext cx="487592" cy="968144"/>
              <a:chOff x="0" y="-19050"/>
              <a:chExt cx="165219" cy="328053"/>
            </a:xfrm>
          </p:grpSpPr>
          <p:sp>
            <p:nvSpPr>
              <p:cNvPr id="235" name="Google Shape;235;p9"/>
              <p:cNvSpPr/>
              <p:nvPr/>
            </p:nvSpPr>
            <p:spPr>
              <a:xfrm>
                <a:off x="0" y="0"/>
                <a:ext cx="165219" cy="309003"/>
              </a:xfrm>
              <a:custGeom>
                <a:rect b="b" l="l" r="r" t="t"/>
                <a:pathLst>
                  <a:path extrusionOk="0" h="309003" w="165219">
                    <a:moveTo>
                      <a:pt x="0" y="0"/>
                    </a:moveTo>
                    <a:lnTo>
                      <a:pt x="165219" y="0"/>
                    </a:lnTo>
                    <a:lnTo>
                      <a:pt x="165219" y="309003"/>
                    </a:lnTo>
                    <a:lnTo>
                      <a:pt x="0" y="309003"/>
                    </a:lnTo>
                    <a:close/>
                  </a:path>
                </a:pathLst>
              </a:custGeom>
              <a:solidFill>
                <a:srgbClr val="D4CECE">
                  <a:alpha val="34901"/>
                </a:srgbClr>
              </a:solidFill>
              <a:ln>
                <a:noFill/>
              </a:ln>
            </p:spPr>
          </p:sp>
          <p:sp>
            <p:nvSpPr>
              <p:cNvPr id="236" name="Google Shape;236;p9"/>
              <p:cNvSpPr txBox="1"/>
              <p:nvPr/>
            </p:nvSpPr>
            <p:spPr>
              <a:xfrm>
                <a:off x="0" y="-19050"/>
                <a:ext cx="165219" cy="3280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699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