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Amatic SC"/>
      <p:regular r:id="rId32"/>
      <p:bold r:id="rId33"/>
    </p:embeddedFont>
    <p:embeddedFont>
      <p:font typeface="Source Code Pro"/>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maticSC-bold.fntdata"/><Relationship Id="rId10" Type="http://schemas.openxmlformats.org/officeDocument/2006/relationships/slide" Target="slides/slide5.xml"/><Relationship Id="rId32" Type="http://schemas.openxmlformats.org/officeDocument/2006/relationships/font" Target="fonts/AmaticSC-regular.fntdata"/><Relationship Id="rId13" Type="http://schemas.openxmlformats.org/officeDocument/2006/relationships/slide" Target="slides/slide8.xml"/><Relationship Id="rId35" Type="http://schemas.openxmlformats.org/officeDocument/2006/relationships/font" Target="fonts/SourceCodePro-bold.fntdata"/><Relationship Id="rId12" Type="http://schemas.openxmlformats.org/officeDocument/2006/relationships/slide" Target="slides/slide7.xml"/><Relationship Id="rId34" Type="http://schemas.openxmlformats.org/officeDocument/2006/relationships/font" Target="fonts/SourceCodePro-regular.fntdata"/><Relationship Id="rId15" Type="http://schemas.openxmlformats.org/officeDocument/2006/relationships/slide" Target="slides/slide10.xml"/><Relationship Id="rId37" Type="http://schemas.openxmlformats.org/officeDocument/2006/relationships/font" Target="fonts/SourceCodePro-boldItalic.fntdata"/><Relationship Id="rId14" Type="http://schemas.openxmlformats.org/officeDocument/2006/relationships/slide" Target="slides/slide9.xml"/><Relationship Id="rId36" Type="http://schemas.openxmlformats.org/officeDocument/2006/relationships/font" Target="fonts/SourceCodePro-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512b57282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512b57282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512b5728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512b5728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512b57282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512b57282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512b57282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512b57282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512b5728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512b5728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512b57282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512b57282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512b5728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512b5728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b612f21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b612f21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ae583dde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ae583dde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b612f216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b612f216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512b5728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512b5728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b612f216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b612f216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b612f216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b612f216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ae583dde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ae583dde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ae583dde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ae583dde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ae583dde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ae583dde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ae583dde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ae583dde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ae583dde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ae583dde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512b5728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512b5728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512b57282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512b57282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512b5728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512b5728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512b5728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512b5728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512b5728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512b5728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512b5728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512b5728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512b57282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512b57282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8.png"/><Relationship Id="rId10" Type="http://schemas.openxmlformats.org/officeDocument/2006/relationships/image" Target="../media/image14.png"/><Relationship Id="rId9"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18.png"/><Relationship Id="rId5"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12.png"/><Relationship Id="rId5"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475425"/>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5200">
                <a:latin typeface="Open Sans"/>
                <a:ea typeface="Open Sans"/>
                <a:cs typeface="Open Sans"/>
                <a:sym typeface="Open Sans"/>
              </a:rPr>
              <a:t>Digital Communication</a:t>
            </a:r>
            <a:endParaRPr b="0" sz="5200">
              <a:latin typeface="Open Sans"/>
              <a:ea typeface="Open Sans"/>
              <a:cs typeface="Open Sans"/>
              <a:sym typeface="Open Sans"/>
            </a:endParaRPr>
          </a:p>
          <a:p>
            <a:pPr indent="0" lvl="0" marL="0" rtl="0" algn="ctr">
              <a:spcBef>
                <a:spcPts val="0"/>
              </a:spcBef>
              <a:spcAft>
                <a:spcPts val="0"/>
              </a:spcAft>
              <a:buNone/>
            </a:pPr>
            <a:r>
              <a:rPr b="0" lang="en" sz="5200">
                <a:latin typeface="Open Sans"/>
                <a:ea typeface="Open Sans"/>
                <a:cs typeface="Open Sans"/>
                <a:sym typeface="Open Sans"/>
              </a:rPr>
              <a:t>Project</a:t>
            </a:r>
            <a:endParaRPr b="0" sz="5200">
              <a:latin typeface="Open Sans"/>
              <a:ea typeface="Open Sans"/>
              <a:cs typeface="Open Sans"/>
              <a:sym typeface="Open Sans"/>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solidFill>
                  <a:srgbClr val="FFFFFF"/>
                </a:solidFill>
              </a:rPr>
              <a:t>Group 2</a:t>
            </a:r>
            <a:endParaRPr sz="32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192575"/>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rgbClr val="FFFFFF"/>
                </a:solidFill>
                <a:latin typeface="Open Sans"/>
                <a:ea typeface="Open Sans"/>
                <a:cs typeface="Open Sans"/>
                <a:sym typeface="Open Sans"/>
              </a:rPr>
              <a:t>Independent Component Analysis</a:t>
            </a:r>
            <a:endParaRPr sz="3200">
              <a:solidFill>
                <a:srgbClr val="FFFFFF"/>
              </a:solidFill>
              <a:latin typeface="Open Sans"/>
              <a:ea typeface="Open Sans"/>
              <a:cs typeface="Open Sans"/>
              <a:sym typeface="Open Sans"/>
            </a:endParaRPr>
          </a:p>
        </p:txBody>
      </p:sp>
      <p:sp>
        <p:nvSpPr>
          <p:cNvPr id="108" name="Google Shape;108;p22"/>
          <p:cNvSpPr txBox="1"/>
          <p:nvPr>
            <p:ph idx="1" type="body"/>
          </p:nvPr>
        </p:nvSpPr>
        <p:spPr>
          <a:xfrm>
            <a:off x="311700" y="1068275"/>
            <a:ext cx="8520600" cy="37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FFFFFF"/>
                </a:solidFill>
                <a:latin typeface="Open Sans"/>
                <a:ea typeface="Open Sans"/>
                <a:cs typeface="Open Sans"/>
                <a:sym typeface="Open Sans"/>
              </a:rPr>
              <a:t>Independent component analysis</a:t>
            </a:r>
            <a:r>
              <a:rPr lang="en" sz="1400">
                <a:solidFill>
                  <a:srgbClr val="FFFFFF"/>
                </a:solidFill>
                <a:latin typeface="Open Sans"/>
                <a:ea typeface="Open Sans"/>
                <a:cs typeface="Open Sans"/>
                <a:sym typeface="Open Sans"/>
              </a:rPr>
              <a:t> (ICA) is a computational method for separating a multivariate signal into additive subcomponents. This is done by assuming that the subcomponents are </a:t>
            </a:r>
            <a:r>
              <a:rPr b="1" lang="en" sz="1400">
                <a:solidFill>
                  <a:srgbClr val="FFFFFF"/>
                </a:solidFill>
                <a:latin typeface="Open Sans"/>
                <a:ea typeface="Open Sans"/>
                <a:cs typeface="Open Sans"/>
                <a:sym typeface="Open Sans"/>
              </a:rPr>
              <a:t>non-Gaussian signals</a:t>
            </a:r>
            <a:r>
              <a:rPr lang="en" sz="1400">
                <a:solidFill>
                  <a:srgbClr val="FFFFFF"/>
                </a:solidFill>
                <a:latin typeface="Open Sans"/>
                <a:ea typeface="Open Sans"/>
                <a:cs typeface="Open Sans"/>
                <a:sym typeface="Open Sans"/>
              </a:rPr>
              <a:t> and that they are </a:t>
            </a:r>
            <a:r>
              <a:rPr b="1" lang="en" sz="1400">
                <a:solidFill>
                  <a:srgbClr val="FFFFFF"/>
                </a:solidFill>
                <a:latin typeface="Open Sans"/>
                <a:ea typeface="Open Sans"/>
                <a:cs typeface="Open Sans"/>
                <a:sym typeface="Open Sans"/>
              </a:rPr>
              <a:t>statistically independent</a:t>
            </a:r>
            <a:r>
              <a:rPr lang="en" sz="1400">
                <a:solidFill>
                  <a:srgbClr val="FFFFFF"/>
                </a:solidFill>
                <a:latin typeface="Open Sans"/>
                <a:ea typeface="Open Sans"/>
                <a:cs typeface="Open Sans"/>
                <a:sym typeface="Open Sans"/>
              </a:rPr>
              <a:t> from each other.</a:t>
            </a:r>
            <a:endParaRPr sz="1400">
              <a:solidFill>
                <a:srgbClr val="FFFFFF"/>
              </a:solidFill>
              <a:latin typeface="Open Sans"/>
              <a:ea typeface="Open Sans"/>
              <a:cs typeface="Open Sans"/>
              <a:sym typeface="Open Sans"/>
            </a:endParaRPr>
          </a:p>
          <a:p>
            <a:pPr indent="0" lvl="0" marL="0" rtl="0" algn="l">
              <a:spcBef>
                <a:spcPts val="1600"/>
              </a:spcBef>
              <a:spcAft>
                <a:spcPts val="0"/>
              </a:spcAft>
              <a:buNone/>
            </a:pPr>
            <a:r>
              <a:rPr lang="en" sz="1400">
                <a:solidFill>
                  <a:srgbClr val="FFFFFF"/>
                </a:solidFill>
                <a:latin typeface="Open Sans"/>
                <a:ea typeface="Open Sans"/>
                <a:cs typeface="Open Sans"/>
                <a:sym typeface="Open Sans"/>
              </a:rPr>
              <a:t>We have assumed to </a:t>
            </a:r>
            <a:r>
              <a:rPr b="1" lang="en" sz="1400">
                <a:solidFill>
                  <a:srgbClr val="FFFFFF"/>
                </a:solidFill>
                <a:latin typeface="Open Sans"/>
                <a:ea typeface="Open Sans"/>
                <a:cs typeface="Open Sans"/>
                <a:sym typeface="Open Sans"/>
              </a:rPr>
              <a:t>s</a:t>
            </a:r>
            <a:r>
              <a:rPr lang="en" sz="1400">
                <a:solidFill>
                  <a:srgbClr val="FFFFFF"/>
                </a:solidFill>
                <a:latin typeface="Open Sans"/>
                <a:ea typeface="Open Sans"/>
                <a:cs typeface="Open Sans"/>
                <a:sym typeface="Open Sans"/>
              </a:rPr>
              <a:t> to be statistically independent, n-dimensional, symmetric random vector with density p</a:t>
            </a:r>
            <a:r>
              <a:rPr baseline="-25000" lang="en" sz="1400">
                <a:solidFill>
                  <a:srgbClr val="FFFFFF"/>
                </a:solidFill>
                <a:latin typeface="Open Sans"/>
                <a:ea typeface="Open Sans"/>
                <a:cs typeface="Open Sans"/>
                <a:sym typeface="Open Sans"/>
              </a:rPr>
              <a:t>s</a:t>
            </a:r>
            <a:r>
              <a:rPr lang="en" sz="1400">
                <a:solidFill>
                  <a:srgbClr val="FFFFFF"/>
                </a:solidFill>
                <a:latin typeface="Open Sans"/>
                <a:ea typeface="Open Sans"/>
                <a:cs typeface="Open Sans"/>
                <a:sym typeface="Open Sans"/>
              </a:rPr>
              <a:t> describing the sources.</a:t>
            </a:r>
            <a:endParaRPr sz="1400">
              <a:solidFill>
                <a:srgbClr val="FFFFFF"/>
              </a:solidFill>
              <a:latin typeface="Open Sans"/>
              <a:ea typeface="Open Sans"/>
              <a:cs typeface="Open Sans"/>
              <a:sym typeface="Open Sans"/>
            </a:endParaRPr>
          </a:p>
          <a:p>
            <a:pPr indent="0" lvl="0" marL="0" rtl="0" algn="l">
              <a:spcBef>
                <a:spcPts val="1600"/>
              </a:spcBef>
              <a:spcAft>
                <a:spcPts val="0"/>
              </a:spcAft>
              <a:buNone/>
            </a:pPr>
            <a:r>
              <a:rPr lang="en" sz="1400">
                <a:solidFill>
                  <a:srgbClr val="FFFFFF"/>
                </a:solidFill>
                <a:latin typeface="Open Sans"/>
                <a:ea typeface="Open Sans"/>
                <a:cs typeface="Open Sans"/>
                <a:sym typeface="Open Sans"/>
              </a:rPr>
              <a:t>Since, </a:t>
            </a:r>
            <a:r>
              <a:rPr b="1" lang="en" sz="1400">
                <a:solidFill>
                  <a:srgbClr val="FFFFFF"/>
                </a:solidFill>
                <a:latin typeface="Open Sans"/>
                <a:ea typeface="Open Sans"/>
                <a:cs typeface="Open Sans"/>
                <a:sym typeface="Open Sans"/>
              </a:rPr>
              <a:t>s</a:t>
            </a:r>
            <a:r>
              <a:rPr lang="en" sz="1400">
                <a:solidFill>
                  <a:srgbClr val="FFFFFF"/>
                </a:solidFill>
                <a:latin typeface="Open Sans"/>
                <a:ea typeface="Open Sans"/>
                <a:cs typeface="Open Sans"/>
                <a:sym typeface="Open Sans"/>
              </a:rPr>
              <a:t> is </a:t>
            </a:r>
            <a:r>
              <a:rPr b="1" lang="en" sz="1400">
                <a:solidFill>
                  <a:srgbClr val="FFFFFF"/>
                </a:solidFill>
                <a:latin typeface="Open Sans"/>
                <a:ea typeface="Open Sans"/>
                <a:cs typeface="Open Sans"/>
                <a:sym typeface="Open Sans"/>
              </a:rPr>
              <a:t>independent</a:t>
            </a:r>
            <a:r>
              <a:rPr lang="en" sz="1400">
                <a:solidFill>
                  <a:srgbClr val="FFFFFF"/>
                </a:solidFill>
                <a:latin typeface="Open Sans"/>
                <a:ea typeface="Open Sans"/>
                <a:cs typeface="Open Sans"/>
                <a:sym typeface="Open Sans"/>
              </a:rPr>
              <a:t>,</a:t>
            </a:r>
            <a:endParaRPr sz="1400">
              <a:solidFill>
                <a:srgbClr val="FFFFFF"/>
              </a:solidFill>
              <a:latin typeface="Open Sans"/>
              <a:ea typeface="Open Sans"/>
              <a:cs typeface="Open Sans"/>
              <a:sym typeface="Open Sans"/>
            </a:endParaRPr>
          </a:p>
          <a:p>
            <a:pPr indent="0" lvl="0" marL="0" rtl="0" algn="ctr">
              <a:spcBef>
                <a:spcPts val="1600"/>
              </a:spcBef>
              <a:spcAft>
                <a:spcPts val="0"/>
              </a:spcAft>
              <a:buNone/>
            </a:pPr>
            <a:r>
              <a:rPr i="1" lang="en" sz="1400">
                <a:solidFill>
                  <a:srgbClr val="FFFFFF"/>
                </a:solidFill>
                <a:latin typeface="Open Sans"/>
                <a:ea typeface="Open Sans"/>
                <a:cs typeface="Open Sans"/>
                <a:sym typeface="Open Sans"/>
              </a:rPr>
              <a:t>p</a:t>
            </a:r>
            <a:r>
              <a:rPr baseline="-25000" i="1" lang="en" sz="1400">
                <a:solidFill>
                  <a:srgbClr val="FFFFFF"/>
                </a:solidFill>
                <a:latin typeface="Open Sans"/>
                <a:ea typeface="Open Sans"/>
                <a:cs typeface="Open Sans"/>
                <a:sym typeface="Open Sans"/>
              </a:rPr>
              <a:t>s</a:t>
            </a:r>
            <a:r>
              <a:rPr i="1" lang="en" sz="1400">
                <a:solidFill>
                  <a:srgbClr val="FFFFFF"/>
                </a:solidFill>
                <a:latin typeface="Open Sans"/>
                <a:ea typeface="Open Sans"/>
                <a:cs typeface="Open Sans"/>
                <a:sym typeface="Open Sans"/>
              </a:rPr>
              <a:t>(s</a:t>
            </a:r>
            <a:r>
              <a:rPr baseline="-25000" i="1" lang="en" sz="1400">
                <a:solidFill>
                  <a:srgbClr val="FFFFFF"/>
                </a:solidFill>
                <a:latin typeface="Open Sans"/>
                <a:ea typeface="Open Sans"/>
                <a:cs typeface="Open Sans"/>
                <a:sym typeface="Open Sans"/>
              </a:rPr>
              <a:t>1</a:t>
            </a:r>
            <a:r>
              <a:rPr i="1" lang="en" sz="1400">
                <a:solidFill>
                  <a:srgbClr val="FFFFFF"/>
                </a:solidFill>
                <a:latin typeface="Open Sans"/>
                <a:ea typeface="Open Sans"/>
                <a:cs typeface="Open Sans"/>
                <a:sym typeface="Open Sans"/>
              </a:rPr>
              <a:t>, s</a:t>
            </a:r>
            <a:r>
              <a:rPr baseline="-25000" i="1" lang="en" sz="1400">
                <a:solidFill>
                  <a:srgbClr val="FFFFFF"/>
                </a:solidFill>
                <a:latin typeface="Open Sans"/>
                <a:ea typeface="Open Sans"/>
                <a:cs typeface="Open Sans"/>
                <a:sym typeface="Open Sans"/>
              </a:rPr>
              <a:t>2</a:t>
            </a:r>
            <a:r>
              <a:rPr i="1" lang="en" sz="1400">
                <a:solidFill>
                  <a:srgbClr val="FFFFFF"/>
                </a:solidFill>
                <a:latin typeface="Open Sans"/>
                <a:ea typeface="Open Sans"/>
                <a:cs typeface="Open Sans"/>
                <a:sym typeface="Open Sans"/>
              </a:rPr>
              <a:t>, s</a:t>
            </a:r>
            <a:r>
              <a:rPr baseline="-25000" i="1" lang="en" sz="1400">
                <a:solidFill>
                  <a:srgbClr val="FFFFFF"/>
                </a:solidFill>
                <a:latin typeface="Open Sans"/>
                <a:ea typeface="Open Sans"/>
                <a:cs typeface="Open Sans"/>
                <a:sym typeface="Open Sans"/>
              </a:rPr>
              <a:t>3</a:t>
            </a:r>
            <a:r>
              <a:rPr i="1" lang="en" sz="1400">
                <a:solidFill>
                  <a:srgbClr val="FFFFFF"/>
                </a:solidFill>
                <a:latin typeface="Open Sans"/>
                <a:ea typeface="Open Sans"/>
                <a:cs typeface="Open Sans"/>
                <a:sym typeface="Open Sans"/>
              </a:rPr>
              <a:t>, s</a:t>
            </a:r>
            <a:r>
              <a:rPr baseline="-25000" i="1" lang="en" sz="1400">
                <a:solidFill>
                  <a:srgbClr val="FFFFFF"/>
                </a:solidFill>
                <a:latin typeface="Open Sans"/>
                <a:ea typeface="Open Sans"/>
                <a:cs typeface="Open Sans"/>
                <a:sym typeface="Open Sans"/>
              </a:rPr>
              <a:t>n</a:t>
            </a:r>
            <a:r>
              <a:rPr i="1" lang="en" sz="1400">
                <a:solidFill>
                  <a:srgbClr val="FFFFFF"/>
                </a:solidFill>
                <a:latin typeface="Open Sans"/>
                <a:ea typeface="Open Sans"/>
                <a:cs typeface="Open Sans"/>
                <a:sym typeface="Open Sans"/>
              </a:rPr>
              <a:t>) = p</a:t>
            </a:r>
            <a:r>
              <a:rPr baseline="-25000" i="1" lang="en" sz="1400">
                <a:solidFill>
                  <a:srgbClr val="FFFFFF"/>
                </a:solidFill>
                <a:latin typeface="Open Sans"/>
                <a:ea typeface="Open Sans"/>
                <a:cs typeface="Open Sans"/>
                <a:sym typeface="Open Sans"/>
              </a:rPr>
              <a:t>s1</a:t>
            </a:r>
            <a:r>
              <a:rPr i="1" lang="en" sz="1400">
                <a:solidFill>
                  <a:srgbClr val="FFFFFF"/>
                </a:solidFill>
                <a:latin typeface="Open Sans"/>
                <a:ea typeface="Open Sans"/>
                <a:cs typeface="Open Sans"/>
                <a:sym typeface="Open Sans"/>
              </a:rPr>
              <a:t>(s</a:t>
            </a:r>
            <a:r>
              <a:rPr baseline="-25000" i="1" lang="en" sz="1400">
                <a:solidFill>
                  <a:srgbClr val="FFFFFF"/>
                </a:solidFill>
                <a:latin typeface="Open Sans"/>
                <a:ea typeface="Open Sans"/>
                <a:cs typeface="Open Sans"/>
                <a:sym typeface="Open Sans"/>
              </a:rPr>
              <a:t>1</a:t>
            </a:r>
            <a:r>
              <a:rPr i="1" lang="en" sz="1400">
                <a:solidFill>
                  <a:srgbClr val="FFFFFF"/>
                </a:solidFill>
                <a:latin typeface="Open Sans"/>
                <a:ea typeface="Open Sans"/>
                <a:cs typeface="Open Sans"/>
                <a:sym typeface="Open Sans"/>
              </a:rPr>
              <a:t>)*p</a:t>
            </a:r>
            <a:r>
              <a:rPr baseline="-25000" i="1" lang="en" sz="1400">
                <a:solidFill>
                  <a:srgbClr val="FFFFFF"/>
                </a:solidFill>
                <a:latin typeface="Open Sans"/>
                <a:ea typeface="Open Sans"/>
                <a:cs typeface="Open Sans"/>
                <a:sym typeface="Open Sans"/>
              </a:rPr>
              <a:t>s2</a:t>
            </a:r>
            <a:r>
              <a:rPr i="1" lang="en" sz="1400">
                <a:solidFill>
                  <a:srgbClr val="FFFFFF"/>
                </a:solidFill>
                <a:latin typeface="Open Sans"/>
                <a:ea typeface="Open Sans"/>
                <a:cs typeface="Open Sans"/>
                <a:sym typeface="Open Sans"/>
              </a:rPr>
              <a:t>(s</a:t>
            </a:r>
            <a:r>
              <a:rPr baseline="-25000" i="1" lang="en" sz="1400">
                <a:solidFill>
                  <a:srgbClr val="FFFFFF"/>
                </a:solidFill>
                <a:latin typeface="Open Sans"/>
                <a:ea typeface="Open Sans"/>
                <a:cs typeface="Open Sans"/>
                <a:sym typeface="Open Sans"/>
              </a:rPr>
              <a:t>2</a:t>
            </a:r>
            <a:r>
              <a:rPr i="1" lang="en" sz="1400">
                <a:solidFill>
                  <a:srgbClr val="FFFFFF"/>
                </a:solidFill>
                <a:latin typeface="Open Sans"/>
                <a:ea typeface="Open Sans"/>
                <a:cs typeface="Open Sans"/>
                <a:sym typeface="Open Sans"/>
              </a:rPr>
              <a:t>)*p</a:t>
            </a:r>
            <a:r>
              <a:rPr baseline="-25000" i="1" lang="en" sz="1400">
                <a:solidFill>
                  <a:srgbClr val="FFFFFF"/>
                </a:solidFill>
                <a:latin typeface="Open Sans"/>
                <a:ea typeface="Open Sans"/>
                <a:cs typeface="Open Sans"/>
                <a:sym typeface="Open Sans"/>
              </a:rPr>
              <a:t>s3</a:t>
            </a:r>
            <a:r>
              <a:rPr i="1" lang="en" sz="1400">
                <a:solidFill>
                  <a:srgbClr val="FFFFFF"/>
                </a:solidFill>
                <a:latin typeface="Open Sans"/>
                <a:ea typeface="Open Sans"/>
                <a:cs typeface="Open Sans"/>
                <a:sym typeface="Open Sans"/>
              </a:rPr>
              <a:t>(s</a:t>
            </a:r>
            <a:r>
              <a:rPr baseline="-25000" i="1" lang="en" sz="1400">
                <a:solidFill>
                  <a:srgbClr val="FFFFFF"/>
                </a:solidFill>
                <a:latin typeface="Open Sans"/>
                <a:ea typeface="Open Sans"/>
                <a:cs typeface="Open Sans"/>
                <a:sym typeface="Open Sans"/>
              </a:rPr>
              <a:t>3</a:t>
            </a:r>
            <a:r>
              <a:rPr i="1" lang="en" sz="1400">
                <a:solidFill>
                  <a:srgbClr val="FFFFFF"/>
                </a:solidFill>
                <a:latin typeface="Open Sans"/>
                <a:ea typeface="Open Sans"/>
                <a:cs typeface="Open Sans"/>
                <a:sym typeface="Open Sans"/>
              </a:rPr>
              <a:t>).....p</a:t>
            </a:r>
            <a:r>
              <a:rPr baseline="-25000" i="1" lang="en" sz="1400">
                <a:solidFill>
                  <a:srgbClr val="FFFFFF"/>
                </a:solidFill>
                <a:latin typeface="Open Sans"/>
                <a:ea typeface="Open Sans"/>
                <a:cs typeface="Open Sans"/>
                <a:sym typeface="Open Sans"/>
              </a:rPr>
              <a:t>sn</a:t>
            </a:r>
            <a:r>
              <a:rPr i="1" lang="en" sz="1400">
                <a:solidFill>
                  <a:srgbClr val="FFFFFF"/>
                </a:solidFill>
                <a:latin typeface="Open Sans"/>
                <a:ea typeface="Open Sans"/>
                <a:cs typeface="Open Sans"/>
                <a:sym typeface="Open Sans"/>
              </a:rPr>
              <a:t>(s</a:t>
            </a:r>
            <a:r>
              <a:rPr baseline="-25000" i="1" lang="en" sz="1400">
                <a:solidFill>
                  <a:srgbClr val="FFFFFF"/>
                </a:solidFill>
                <a:latin typeface="Open Sans"/>
                <a:ea typeface="Open Sans"/>
                <a:cs typeface="Open Sans"/>
                <a:sym typeface="Open Sans"/>
              </a:rPr>
              <a:t>n</a:t>
            </a:r>
            <a:r>
              <a:rPr i="1" lang="en" sz="1400">
                <a:solidFill>
                  <a:srgbClr val="FFFFFF"/>
                </a:solidFill>
                <a:latin typeface="Open Sans"/>
                <a:ea typeface="Open Sans"/>
                <a:cs typeface="Open Sans"/>
                <a:sym typeface="Open Sans"/>
              </a:rPr>
              <a:t>)</a:t>
            </a:r>
            <a:endParaRPr i="1" sz="1400">
              <a:solidFill>
                <a:srgbClr val="FFFFFF"/>
              </a:solidFill>
              <a:latin typeface="Open Sans"/>
              <a:ea typeface="Open Sans"/>
              <a:cs typeface="Open Sans"/>
              <a:sym typeface="Open Sans"/>
            </a:endParaRPr>
          </a:p>
          <a:p>
            <a:pPr indent="0" lvl="0" marL="0" rtl="0" algn="l">
              <a:spcBef>
                <a:spcPts val="1600"/>
              </a:spcBef>
              <a:spcAft>
                <a:spcPts val="0"/>
              </a:spcAft>
              <a:buNone/>
            </a:pPr>
            <a:r>
              <a:rPr lang="en" sz="1400">
                <a:solidFill>
                  <a:srgbClr val="FFFFFF"/>
                </a:solidFill>
                <a:latin typeface="Open Sans"/>
                <a:ea typeface="Open Sans"/>
                <a:cs typeface="Open Sans"/>
                <a:sym typeface="Open Sans"/>
              </a:rPr>
              <a:t>And, </a:t>
            </a:r>
            <a:r>
              <a:rPr b="1" lang="en" sz="1400">
                <a:solidFill>
                  <a:srgbClr val="FFFFFF"/>
                </a:solidFill>
                <a:latin typeface="Open Sans"/>
                <a:ea typeface="Open Sans"/>
                <a:cs typeface="Open Sans"/>
                <a:sym typeface="Open Sans"/>
              </a:rPr>
              <a:t>s</a:t>
            </a:r>
            <a:r>
              <a:rPr lang="en" sz="1400">
                <a:solidFill>
                  <a:srgbClr val="FFFFFF"/>
                </a:solidFill>
                <a:latin typeface="Open Sans"/>
                <a:ea typeface="Open Sans"/>
                <a:cs typeface="Open Sans"/>
                <a:sym typeface="Open Sans"/>
              </a:rPr>
              <a:t> is </a:t>
            </a:r>
            <a:r>
              <a:rPr b="1" lang="en" sz="1400">
                <a:solidFill>
                  <a:srgbClr val="FFFFFF"/>
                </a:solidFill>
                <a:latin typeface="Open Sans"/>
                <a:ea typeface="Open Sans"/>
                <a:cs typeface="Open Sans"/>
                <a:sym typeface="Open Sans"/>
              </a:rPr>
              <a:t>symmetric</a:t>
            </a:r>
            <a:r>
              <a:rPr lang="en" sz="1400">
                <a:solidFill>
                  <a:srgbClr val="FFFFFF"/>
                </a:solidFill>
                <a:latin typeface="Open Sans"/>
                <a:ea typeface="Open Sans"/>
                <a:cs typeface="Open Sans"/>
                <a:sym typeface="Open Sans"/>
              </a:rPr>
              <a:t>, </a:t>
            </a:r>
            <a:endParaRPr sz="1400">
              <a:solidFill>
                <a:srgbClr val="FFFFFF"/>
              </a:solidFill>
              <a:latin typeface="Open Sans"/>
              <a:ea typeface="Open Sans"/>
              <a:cs typeface="Open Sans"/>
              <a:sym typeface="Open Sans"/>
            </a:endParaRPr>
          </a:p>
          <a:p>
            <a:pPr indent="0" lvl="0" marL="0" rtl="0" algn="l">
              <a:spcBef>
                <a:spcPts val="1600"/>
              </a:spcBef>
              <a:spcAft>
                <a:spcPts val="1600"/>
              </a:spcAft>
              <a:buNone/>
            </a:pPr>
            <a:r>
              <a:rPr lang="en" sz="1400">
                <a:solidFill>
                  <a:srgbClr val="FFFFFF"/>
                </a:solidFill>
                <a:latin typeface="Open Sans"/>
                <a:ea typeface="Open Sans"/>
                <a:cs typeface="Open Sans"/>
                <a:sym typeface="Open Sans"/>
              </a:rPr>
              <a:t>and </a:t>
            </a:r>
            <a:r>
              <a:rPr i="1" lang="en" sz="1400">
                <a:solidFill>
                  <a:srgbClr val="FFFFFF"/>
                </a:solidFill>
                <a:latin typeface="Open Sans"/>
                <a:ea typeface="Open Sans"/>
                <a:cs typeface="Open Sans"/>
                <a:sym typeface="Open Sans"/>
              </a:rPr>
              <a:t>p(s</a:t>
            </a:r>
            <a:r>
              <a:rPr baseline="-25000" i="1" lang="en" sz="1400">
                <a:solidFill>
                  <a:srgbClr val="FFFFFF"/>
                </a:solidFill>
                <a:latin typeface="Open Sans"/>
                <a:ea typeface="Open Sans"/>
                <a:cs typeface="Open Sans"/>
                <a:sym typeface="Open Sans"/>
              </a:rPr>
              <a:t>i</a:t>
            </a:r>
            <a:r>
              <a:rPr i="1" lang="en" sz="1400">
                <a:solidFill>
                  <a:srgbClr val="FFFFFF"/>
                </a:solidFill>
                <a:latin typeface="Open Sans"/>
                <a:ea typeface="Open Sans"/>
                <a:cs typeface="Open Sans"/>
                <a:sym typeface="Open Sans"/>
              </a:rPr>
              <a:t>)=p(-s</a:t>
            </a:r>
            <a:r>
              <a:rPr baseline="-25000" i="1" lang="en" sz="1400">
                <a:solidFill>
                  <a:srgbClr val="FFFFFF"/>
                </a:solidFill>
                <a:latin typeface="Open Sans"/>
                <a:ea typeface="Open Sans"/>
                <a:cs typeface="Open Sans"/>
                <a:sym typeface="Open Sans"/>
              </a:rPr>
              <a:t>i</a:t>
            </a:r>
            <a:r>
              <a:rPr i="1" lang="en" sz="1400">
                <a:solidFill>
                  <a:srgbClr val="FFFFFF"/>
                </a:solidFill>
                <a:latin typeface="Open Sans"/>
                <a:ea typeface="Open Sans"/>
                <a:cs typeface="Open Sans"/>
                <a:sym typeface="Open Sans"/>
              </a:rPr>
              <a:t>)</a:t>
            </a:r>
            <a:r>
              <a:rPr lang="en" sz="1400">
                <a:solidFill>
                  <a:srgbClr val="FFFFFF"/>
                </a:solidFill>
                <a:latin typeface="Open Sans"/>
                <a:ea typeface="Open Sans"/>
                <a:cs typeface="Open Sans"/>
                <a:sym typeface="Open Sans"/>
              </a:rPr>
              <a:t>. Hence making </a:t>
            </a:r>
            <a:r>
              <a:rPr b="1" i="1" lang="en" sz="1400">
                <a:solidFill>
                  <a:srgbClr val="FFFFFF"/>
                </a:solidFill>
                <a:latin typeface="Open Sans"/>
                <a:ea typeface="Open Sans"/>
                <a:cs typeface="Open Sans"/>
                <a:sym typeface="Open Sans"/>
              </a:rPr>
              <a:t>E(s) = 0</a:t>
            </a:r>
            <a:r>
              <a:rPr lang="en" sz="1400">
                <a:solidFill>
                  <a:srgbClr val="FFFFFF"/>
                </a:solidFill>
                <a:latin typeface="Open Sans"/>
                <a:ea typeface="Open Sans"/>
                <a:cs typeface="Open Sans"/>
                <a:sym typeface="Open Sans"/>
              </a:rPr>
              <a:t>.</a:t>
            </a:r>
            <a:endParaRPr sz="1500">
              <a:solidFill>
                <a:srgbClr val="FFFFFF"/>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234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solidFill>
                  <a:srgbClr val="FFFFFF"/>
                </a:solidFill>
                <a:latin typeface="Open Sans"/>
                <a:ea typeface="Open Sans"/>
                <a:cs typeface="Open Sans"/>
                <a:sym typeface="Open Sans"/>
              </a:rPr>
              <a:t>Geometric Matrix recovery</a:t>
            </a:r>
            <a:endParaRPr sz="4100">
              <a:solidFill>
                <a:srgbClr val="FFFFFF"/>
              </a:solidFill>
              <a:latin typeface="Open Sans"/>
              <a:ea typeface="Open Sans"/>
              <a:cs typeface="Open Sans"/>
              <a:sym typeface="Open Sans"/>
            </a:endParaRPr>
          </a:p>
        </p:txBody>
      </p:sp>
      <p:sp>
        <p:nvSpPr>
          <p:cNvPr id="114" name="Google Shape;114;p23"/>
          <p:cNvSpPr txBox="1"/>
          <p:nvPr>
            <p:ph idx="1" type="body"/>
          </p:nvPr>
        </p:nvSpPr>
        <p:spPr>
          <a:xfrm>
            <a:off x="311700" y="170412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Open Sans"/>
                <a:ea typeface="Open Sans"/>
                <a:cs typeface="Open Sans"/>
                <a:sym typeface="Open Sans"/>
              </a:rPr>
              <a:t>For Geometric Matrix Recovery of </a:t>
            </a:r>
            <a:r>
              <a:rPr b="1" lang="en" sz="1700">
                <a:solidFill>
                  <a:srgbClr val="FFFFFF"/>
                </a:solidFill>
                <a:latin typeface="Open Sans"/>
                <a:ea typeface="Open Sans"/>
                <a:cs typeface="Open Sans"/>
                <a:sym typeface="Open Sans"/>
              </a:rPr>
              <a:t>A</a:t>
            </a:r>
            <a:r>
              <a:rPr lang="en" sz="1700">
                <a:solidFill>
                  <a:srgbClr val="FFFFFF"/>
                </a:solidFill>
                <a:latin typeface="Open Sans"/>
                <a:ea typeface="Open Sans"/>
                <a:cs typeface="Open Sans"/>
                <a:sym typeface="Open Sans"/>
              </a:rPr>
              <a:t> we assume the following:</a:t>
            </a:r>
            <a:endParaRPr sz="1700">
              <a:solidFill>
                <a:srgbClr val="FFFFFF"/>
              </a:solidFill>
              <a:latin typeface="Open Sans"/>
              <a:ea typeface="Open Sans"/>
              <a:cs typeface="Open Sans"/>
              <a:sym typeface="Open Sans"/>
            </a:endParaRPr>
          </a:p>
          <a:p>
            <a:pPr indent="0" lvl="0" marL="0" rtl="0" algn="l">
              <a:spcBef>
                <a:spcPts val="1600"/>
              </a:spcBef>
              <a:spcAft>
                <a:spcPts val="0"/>
              </a:spcAft>
              <a:buNone/>
            </a:pPr>
            <a:r>
              <a:rPr lang="en" sz="1700">
                <a:solidFill>
                  <a:srgbClr val="FFFFFF"/>
                </a:solidFill>
                <a:latin typeface="Open Sans"/>
                <a:ea typeface="Open Sans"/>
                <a:cs typeface="Open Sans"/>
                <a:sym typeface="Open Sans"/>
              </a:rPr>
              <a:t>1) Underdetermined or over-complete systems - </a:t>
            </a:r>
            <a:r>
              <a:rPr b="1" lang="en" sz="1700">
                <a:solidFill>
                  <a:srgbClr val="FFFFFF"/>
                </a:solidFill>
                <a:latin typeface="Open Sans"/>
                <a:ea typeface="Open Sans"/>
                <a:cs typeface="Open Sans"/>
                <a:sym typeface="Open Sans"/>
              </a:rPr>
              <a:t>m ≤ n</a:t>
            </a:r>
            <a:r>
              <a:rPr lang="en" sz="1700">
                <a:solidFill>
                  <a:srgbClr val="FFFFFF"/>
                </a:solidFill>
                <a:latin typeface="Open Sans"/>
                <a:ea typeface="Open Sans"/>
                <a:cs typeface="Open Sans"/>
                <a:sym typeface="Open Sans"/>
              </a:rPr>
              <a:t> (fewer mixtures than sources).</a:t>
            </a:r>
            <a:endParaRPr sz="1700">
              <a:solidFill>
                <a:srgbClr val="FFFFFF"/>
              </a:solidFill>
              <a:latin typeface="Open Sans"/>
              <a:ea typeface="Open Sans"/>
              <a:cs typeface="Open Sans"/>
              <a:sym typeface="Open Sans"/>
            </a:endParaRPr>
          </a:p>
          <a:p>
            <a:pPr indent="0" lvl="0" marL="0" rtl="0" algn="l">
              <a:spcBef>
                <a:spcPts val="1600"/>
              </a:spcBef>
              <a:spcAft>
                <a:spcPts val="0"/>
              </a:spcAft>
              <a:buNone/>
            </a:pPr>
            <a:r>
              <a:rPr lang="en" sz="1700">
                <a:solidFill>
                  <a:srgbClr val="FFFFFF"/>
                </a:solidFill>
                <a:latin typeface="Open Sans"/>
                <a:ea typeface="Open Sans"/>
                <a:cs typeface="Open Sans"/>
                <a:sym typeface="Open Sans"/>
              </a:rPr>
              <a:t>2) </a:t>
            </a:r>
            <a:r>
              <a:rPr b="1" lang="en" sz="1700">
                <a:solidFill>
                  <a:srgbClr val="FFFFFF"/>
                </a:solidFill>
                <a:latin typeface="Open Sans"/>
                <a:ea typeface="Open Sans"/>
                <a:cs typeface="Open Sans"/>
                <a:sym typeface="Open Sans"/>
              </a:rPr>
              <a:t>A</a:t>
            </a:r>
            <a:r>
              <a:rPr lang="en" sz="1700">
                <a:solidFill>
                  <a:srgbClr val="FFFFFF"/>
                </a:solidFill>
                <a:latin typeface="Open Sans"/>
                <a:ea typeface="Open Sans"/>
                <a:cs typeface="Open Sans"/>
                <a:sym typeface="Open Sans"/>
              </a:rPr>
              <a:t> has pairwise linearly independent columns.</a:t>
            </a:r>
            <a:endParaRPr sz="1700">
              <a:solidFill>
                <a:srgbClr val="FFFFFF"/>
              </a:solidFill>
              <a:latin typeface="Open Sans"/>
              <a:ea typeface="Open Sans"/>
              <a:cs typeface="Open Sans"/>
              <a:sym typeface="Open Sans"/>
            </a:endParaRPr>
          </a:p>
          <a:p>
            <a:pPr indent="0" lvl="0" marL="0" rtl="0" algn="l">
              <a:spcBef>
                <a:spcPts val="1600"/>
              </a:spcBef>
              <a:spcAft>
                <a:spcPts val="0"/>
              </a:spcAft>
              <a:buNone/>
            </a:pPr>
            <a:r>
              <a:rPr lang="en" sz="1700">
                <a:solidFill>
                  <a:srgbClr val="FFFFFF"/>
                </a:solidFill>
                <a:latin typeface="Open Sans"/>
                <a:ea typeface="Open Sans"/>
                <a:cs typeface="Open Sans"/>
                <a:sym typeface="Open Sans"/>
              </a:rPr>
              <a:t>3) The source vector </a:t>
            </a:r>
            <a:r>
              <a:rPr b="1" lang="en" sz="1700">
                <a:solidFill>
                  <a:srgbClr val="FFFFFF"/>
                </a:solidFill>
                <a:latin typeface="Open Sans"/>
                <a:ea typeface="Open Sans"/>
                <a:cs typeface="Open Sans"/>
                <a:sym typeface="Open Sans"/>
              </a:rPr>
              <a:t>s</a:t>
            </a:r>
            <a:r>
              <a:rPr lang="en" sz="1700">
                <a:solidFill>
                  <a:srgbClr val="FFFFFF"/>
                </a:solidFill>
                <a:latin typeface="Open Sans"/>
                <a:ea typeface="Open Sans"/>
                <a:cs typeface="Open Sans"/>
                <a:sym typeface="Open Sans"/>
              </a:rPr>
              <a:t> is statistically independent.</a:t>
            </a:r>
            <a:endParaRPr sz="1700">
              <a:solidFill>
                <a:srgbClr val="FFFFFF"/>
              </a:solidFill>
              <a:latin typeface="Open Sans"/>
              <a:ea typeface="Open Sans"/>
              <a:cs typeface="Open Sans"/>
              <a:sym typeface="Open Sans"/>
            </a:endParaRPr>
          </a:p>
          <a:p>
            <a:pPr indent="0" lvl="0" marL="0" rtl="0" algn="l">
              <a:spcBef>
                <a:spcPts val="1600"/>
              </a:spcBef>
              <a:spcAft>
                <a:spcPts val="0"/>
              </a:spcAft>
              <a:buNone/>
            </a:pPr>
            <a:r>
              <a:t/>
            </a:r>
            <a:endParaRPr b="1">
              <a:solidFill>
                <a:srgbClr val="FFFFFF"/>
              </a:solidFill>
              <a:latin typeface="Open Sans"/>
              <a:ea typeface="Open Sans"/>
              <a:cs typeface="Open Sans"/>
              <a:sym typeface="Open Sans"/>
            </a:endParaRPr>
          </a:p>
          <a:p>
            <a:pPr indent="0" lvl="0" marL="0" rtl="0" algn="l">
              <a:spcBef>
                <a:spcPts val="1600"/>
              </a:spcBef>
              <a:spcAft>
                <a:spcPts val="0"/>
              </a:spcAft>
              <a:buNone/>
            </a:pPr>
            <a:r>
              <a:t/>
            </a:r>
            <a:endParaRPr b="1">
              <a:solidFill>
                <a:srgbClr val="FFFFFF"/>
              </a:solidFill>
              <a:latin typeface="Open Sans"/>
              <a:ea typeface="Open Sans"/>
              <a:cs typeface="Open Sans"/>
              <a:sym typeface="Open Sans"/>
            </a:endParaRPr>
          </a:p>
          <a:p>
            <a:pPr indent="0" lvl="0" marL="0" rtl="0" algn="l">
              <a:spcBef>
                <a:spcPts val="1600"/>
              </a:spcBef>
              <a:spcAft>
                <a:spcPts val="0"/>
              </a:spcAft>
              <a:buNone/>
            </a:pPr>
            <a:r>
              <a:t/>
            </a:r>
            <a:endParaRPr b="1">
              <a:solidFill>
                <a:srgbClr val="000000"/>
              </a:solidFill>
              <a:latin typeface="Open Sans"/>
              <a:ea typeface="Open Sans"/>
              <a:cs typeface="Open Sans"/>
              <a:sym typeface="Open Sans"/>
            </a:endParaRPr>
          </a:p>
          <a:p>
            <a:pPr indent="0" lvl="0" marL="0" rtl="0" algn="l">
              <a:spcBef>
                <a:spcPts val="1600"/>
              </a:spcBef>
              <a:spcAft>
                <a:spcPts val="0"/>
              </a:spcAft>
              <a:buNone/>
            </a:pPr>
            <a:r>
              <a:t/>
            </a:r>
            <a:endParaRPr b="1">
              <a:solidFill>
                <a:srgbClr val="000000"/>
              </a:solidFill>
              <a:latin typeface="Open Sans"/>
              <a:ea typeface="Open Sans"/>
              <a:cs typeface="Open Sans"/>
              <a:sym typeface="Open Sans"/>
            </a:endParaRPr>
          </a:p>
          <a:p>
            <a:pPr indent="0" lvl="0" marL="0" rtl="0" algn="l">
              <a:spcBef>
                <a:spcPts val="1600"/>
              </a:spcBef>
              <a:spcAft>
                <a:spcPts val="1600"/>
              </a:spcAft>
              <a:buNone/>
            </a:pPr>
            <a:r>
              <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solidFill>
                  <a:srgbClr val="FFFFFF"/>
                </a:solidFill>
                <a:latin typeface="Open Sans"/>
                <a:ea typeface="Open Sans"/>
                <a:cs typeface="Open Sans"/>
                <a:sym typeface="Open Sans"/>
              </a:rPr>
              <a:t>Geometric Blind Mixing Model Recovery (BMMR) algorithm</a:t>
            </a:r>
            <a:endParaRPr sz="3100">
              <a:solidFill>
                <a:srgbClr val="FFFFFF"/>
              </a:solidFill>
              <a:latin typeface="Open Sans"/>
              <a:ea typeface="Open Sans"/>
              <a:cs typeface="Open Sans"/>
              <a:sym typeface="Open Sans"/>
            </a:endParaRPr>
          </a:p>
        </p:txBody>
      </p:sp>
      <p:sp>
        <p:nvSpPr>
          <p:cNvPr id="120" name="Google Shape;120;p24"/>
          <p:cNvSpPr txBox="1"/>
          <p:nvPr>
            <p:ph idx="1" type="body"/>
          </p:nvPr>
        </p:nvSpPr>
        <p:spPr>
          <a:xfrm>
            <a:off x="311700" y="1738800"/>
            <a:ext cx="8520600" cy="324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lang="en">
                <a:solidFill>
                  <a:srgbClr val="FFFFFF"/>
                </a:solidFill>
                <a:latin typeface="Open Sans"/>
                <a:ea typeface="Open Sans"/>
                <a:cs typeface="Open Sans"/>
                <a:sym typeface="Open Sans"/>
              </a:rPr>
              <a:t>Pick 2n starting vectors w</a:t>
            </a:r>
            <a:r>
              <a:rPr baseline="-25000" lang="en">
                <a:solidFill>
                  <a:srgbClr val="FFFFFF"/>
                </a:solidFill>
                <a:latin typeface="Open Sans"/>
                <a:ea typeface="Open Sans"/>
                <a:cs typeface="Open Sans"/>
                <a:sym typeface="Open Sans"/>
              </a:rPr>
              <a:t>1</a:t>
            </a:r>
            <a:r>
              <a:rPr lang="en">
                <a:solidFill>
                  <a:srgbClr val="FFFFFF"/>
                </a:solidFill>
                <a:latin typeface="Open Sans"/>
                <a:ea typeface="Open Sans"/>
                <a:cs typeface="Open Sans"/>
                <a:sym typeface="Open Sans"/>
              </a:rPr>
              <a:t>,w</a:t>
            </a:r>
            <a:r>
              <a:rPr baseline="-25000" lang="en">
                <a:solidFill>
                  <a:srgbClr val="FFFFFF"/>
                </a:solidFill>
                <a:latin typeface="Open Sans"/>
                <a:ea typeface="Open Sans"/>
                <a:cs typeface="Open Sans"/>
                <a:sym typeface="Open Sans"/>
              </a:rPr>
              <a:t>1</a:t>
            </a:r>
            <a:r>
              <a:rPr lang="en">
                <a:solidFill>
                  <a:srgbClr val="FFFFFF"/>
                </a:solidFill>
                <a:latin typeface="Open Sans"/>
                <a:ea typeface="Open Sans"/>
                <a:cs typeface="Open Sans"/>
                <a:sym typeface="Open Sans"/>
              </a:rPr>
              <a:t>’,w</a:t>
            </a:r>
            <a:r>
              <a:rPr baseline="-25000" lang="en">
                <a:solidFill>
                  <a:srgbClr val="FFFFFF"/>
                </a:solidFill>
                <a:latin typeface="Open Sans"/>
                <a:ea typeface="Open Sans"/>
                <a:cs typeface="Open Sans"/>
                <a:sym typeface="Open Sans"/>
              </a:rPr>
              <a:t>2</a:t>
            </a:r>
            <a:r>
              <a:rPr lang="en">
                <a:solidFill>
                  <a:srgbClr val="FFFFFF"/>
                </a:solidFill>
                <a:latin typeface="Open Sans"/>
                <a:ea typeface="Open Sans"/>
                <a:cs typeface="Open Sans"/>
                <a:sym typeface="Open Sans"/>
              </a:rPr>
              <a:t>,w</a:t>
            </a:r>
            <a:r>
              <a:rPr baseline="-25000" lang="en">
                <a:solidFill>
                  <a:srgbClr val="FFFFFF"/>
                </a:solidFill>
                <a:latin typeface="Open Sans"/>
                <a:ea typeface="Open Sans"/>
                <a:cs typeface="Open Sans"/>
                <a:sym typeface="Open Sans"/>
              </a:rPr>
              <a:t>2</a:t>
            </a:r>
            <a:r>
              <a:rPr lang="en">
                <a:solidFill>
                  <a:srgbClr val="FFFFFF"/>
                </a:solidFill>
                <a:latin typeface="Open Sans"/>
                <a:ea typeface="Open Sans"/>
                <a:cs typeface="Open Sans"/>
                <a:sym typeface="Open Sans"/>
              </a:rPr>
              <a:t>’,......,w</a:t>
            </a:r>
            <a:r>
              <a:rPr baseline="-25000" lang="en">
                <a:solidFill>
                  <a:srgbClr val="FFFFFF"/>
                </a:solidFill>
                <a:latin typeface="Open Sans"/>
                <a:ea typeface="Open Sans"/>
                <a:cs typeface="Open Sans"/>
                <a:sym typeface="Open Sans"/>
              </a:rPr>
              <a:t>n</a:t>
            </a:r>
            <a:r>
              <a:rPr lang="en">
                <a:solidFill>
                  <a:srgbClr val="FFFFFF"/>
                </a:solidFill>
                <a:latin typeface="Open Sans"/>
                <a:ea typeface="Open Sans"/>
                <a:cs typeface="Open Sans"/>
                <a:sym typeface="Open Sans"/>
              </a:rPr>
              <a:t>,w</a:t>
            </a:r>
            <a:r>
              <a:rPr baseline="-25000" lang="en">
                <a:solidFill>
                  <a:srgbClr val="FFFFFF"/>
                </a:solidFill>
                <a:latin typeface="Open Sans"/>
                <a:ea typeface="Open Sans"/>
                <a:cs typeface="Open Sans"/>
                <a:sym typeface="Open Sans"/>
              </a:rPr>
              <a:t>n</a:t>
            </a:r>
            <a:r>
              <a:rPr lang="en">
                <a:solidFill>
                  <a:srgbClr val="FFFFFF"/>
                </a:solidFill>
                <a:latin typeface="Open Sans"/>
                <a:ea typeface="Open Sans"/>
                <a:cs typeface="Open Sans"/>
                <a:sym typeface="Open Sans"/>
              </a:rPr>
              <a:t>’ such that w</a:t>
            </a:r>
            <a:r>
              <a:rPr baseline="-25000" lang="en">
                <a:solidFill>
                  <a:srgbClr val="FFFFFF"/>
                </a:solidFill>
                <a:latin typeface="Open Sans"/>
                <a:ea typeface="Open Sans"/>
                <a:cs typeface="Open Sans"/>
                <a:sym typeface="Open Sans"/>
              </a:rPr>
              <a:t>i</a:t>
            </a:r>
            <a:r>
              <a:rPr lang="en">
                <a:solidFill>
                  <a:srgbClr val="FFFFFF"/>
                </a:solidFill>
                <a:latin typeface="Open Sans"/>
                <a:ea typeface="Open Sans"/>
                <a:cs typeface="Open Sans"/>
                <a:sym typeface="Open Sans"/>
              </a:rPr>
              <a:t> are pairwise linearly independent and w</a:t>
            </a:r>
            <a:r>
              <a:rPr baseline="-25000" lang="en">
                <a:solidFill>
                  <a:srgbClr val="FFFFFF"/>
                </a:solidFill>
                <a:latin typeface="Open Sans"/>
                <a:ea typeface="Open Sans"/>
                <a:cs typeface="Open Sans"/>
                <a:sym typeface="Open Sans"/>
              </a:rPr>
              <a:t>i</a:t>
            </a:r>
            <a:r>
              <a:rPr lang="en">
                <a:solidFill>
                  <a:srgbClr val="FFFFFF"/>
                </a:solidFill>
                <a:latin typeface="Open Sans"/>
                <a:ea typeface="Open Sans"/>
                <a:cs typeface="Open Sans"/>
                <a:sym typeface="Open Sans"/>
              </a:rPr>
              <a:t> = -w</a:t>
            </a:r>
            <a:r>
              <a:rPr baseline="-25000" lang="en">
                <a:solidFill>
                  <a:srgbClr val="FFFFFF"/>
                </a:solidFill>
                <a:latin typeface="Open Sans"/>
                <a:ea typeface="Open Sans"/>
                <a:cs typeface="Open Sans"/>
                <a:sym typeface="Open Sans"/>
              </a:rPr>
              <a:t>i</a:t>
            </a:r>
            <a:r>
              <a:rPr lang="en">
                <a:solidFill>
                  <a:srgbClr val="FFFFFF"/>
                </a:solidFill>
                <a:latin typeface="Open Sans"/>
                <a:ea typeface="Open Sans"/>
                <a:cs typeface="Open Sans"/>
                <a:sym typeface="Open Sans"/>
              </a:rPr>
              <a:t>’. </a:t>
            </a:r>
            <a:r>
              <a:rPr lang="en">
                <a:solidFill>
                  <a:srgbClr val="FFFFFF"/>
                </a:solidFill>
                <a:latin typeface="Open Sans"/>
                <a:ea typeface="Open Sans"/>
                <a:cs typeface="Open Sans"/>
                <a:sym typeface="Open Sans"/>
              </a:rPr>
              <a:t>These wi are called </a:t>
            </a:r>
            <a:r>
              <a:rPr b="1" lang="en">
                <a:solidFill>
                  <a:srgbClr val="FFFFFF"/>
                </a:solidFill>
                <a:latin typeface="Open Sans"/>
                <a:ea typeface="Open Sans"/>
                <a:cs typeface="Open Sans"/>
                <a:sym typeface="Open Sans"/>
              </a:rPr>
              <a:t>Neurons</a:t>
            </a:r>
            <a:r>
              <a:rPr lang="en">
                <a:solidFill>
                  <a:srgbClr val="FFFFFF"/>
                </a:solidFill>
                <a:latin typeface="Open Sans"/>
                <a:ea typeface="Open Sans"/>
                <a:cs typeface="Open Sans"/>
                <a:sym typeface="Open Sans"/>
              </a:rPr>
              <a:t>.</a:t>
            </a:r>
            <a:endParaRPr>
              <a:solidFill>
                <a:srgbClr val="FFFFFF"/>
              </a:solidFill>
              <a:latin typeface="Open Sans"/>
              <a:ea typeface="Open Sans"/>
              <a:cs typeface="Open Sans"/>
              <a:sym typeface="Open Sans"/>
            </a:endParaRPr>
          </a:p>
          <a:p>
            <a:pPr indent="-342900" lvl="0" marL="457200" rtl="0" algn="l">
              <a:spcBef>
                <a:spcPts val="0"/>
              </a:spcBef>
              <a:spcAft>
                <a:spcPts val="0"/>
              </a:spcAft>
              <a:buClr>
                <a:srgbClr val="FFFFFF"/>
              </a:buClr>
              <a:buSzPts val="1800"/>
              <a:buAutoNum type="arabicPeriod"/>
            </a:pPr>
            <a:r>
              <a:rPr lang="en">
                <a:solidFill>
                  <a:srgbClr val="FFFFFF"/>
                </a:solidFill>
                <a:latin typeface="Open Sans"/>
                <a:ea typeface="Open Sans"/>
                <a:cs typeface="Open Sans"/>
                <a:sym typeface="Open Sans"/>
              </a:rPr>
              <a:t>Fix a learning rate η : </a:t>
            </a:r>
            <a:r>
              <a:rPr b="1" lang="en">
                <a:solidFill>
                  <a:srgbClr val="FFFFFF"/>
                </a:solidFill>
                <a:latin typeface="Open Sans"/>
                <a:ea typeface="Open Sans"/>
                <a:cs typeface="Open Sans"/>
                <a:sym typeface="Open Sans"/>
              </a:rPr>
              <a:t>N</a:t>
            </a:r>
            <a:r>
              <a:rPr lang="en">
                <a:solidFill>
                  <a:srgbClr val="FFFFFF"/>
                </a:solidFill>
                <a:latin typeface="Open Sans"/>
                <a:ea typeface="Open Sans"/>
                <a:cs typeface="Open Sans"/>
                <a:sym typeface="Open Sans"/>
              </a:rPr>
              <a:t> -&gt; </a:t>
            </a:r>
            <a:r>
              <a:rPr b="1" lang="en">
                <a:solidFill>
                  <a:srgbClr val="FFFFFF"/>
                </a:solidFill>
                <a:latin typeface="Open Sans"/>
                <a:ea typeface="Open Sans"/>
                <a:cs typeface="Open Sans"/>
                <a:sym typeface="Open Sans"/>
              </a:rPr>
              <a:t>R</a:t>
            </a:r>
            <a:r>
              <a:rPr lang="en">
                <a:solidFill>
                  <a:srgbClr val="FFFFFF"/>
                </a:solidFill>
                <a:latin typeface="Open Sans"/>
                <a:ea typeface="Open Sans"/>
                <a:cs typeface="Open Sans"/>
                <a:sym typeface="Open Sans"/>
              </a:rPr>
              <a:t> </a:t>
            </a:r>
            <a:endParaRPr>
              <a:solidFill>
                <a:srgbClr val="FFFFFF"/>
              </a:solidFill>
              <a:latin typeface="Open Sans"/>
              <a:ea typeface="Open Sans"/>
              <a:cs typeface="Open Sans"/>
              <a:sym typeface="Open Sans"/>
            </a:endParaRPr>
          </a:p>
          <a:p>
            <a:pPr indent="-342900" lvl="0" marL="457200" rtl="0" algn="l">
              <a:spcBef>
                <a:spcPts val="0"/>
              </a:spcBef>
              <a:spcAft>
                <a:spcPts val="0"/>
              </a:spcAft>
              <a:buClr>
                <a:srgbClr val="FFFFFF"/>
              </a:buClr>
              <a:buSzPts val="1800"/>
              <a:buFont typeface="Open Sans"/>
              <a:buAutoNum type="arabicPeriod"/>
            </a:pPr>
            <a:r>
              <a:rPr lang="en">
                <a:solidFill>
                  <a:srgbClr val="FFFFFF"/>
                </a:solidFill>
                <a:latin typeface="Open Sans"/>
                <a:ea typeface="Open Sans"/>
                <a:cs typeface="Open Sans"/>
                <a:sym typeface="Open Sans"/>
              </a:rPr>
              <a:t>Iterate the following steps until an appropriate abort condition has been met:</a:t>
            </a:r>
            <a:endParaRPr>
              <a:solidFill>
                <a:srgbClr val="FFFFFF"/>
              </a:solidFill>
              <a:latin typeface="Open Sans"/>
              <a:ea typeface="Open Sans"/>
              <a:cs typeface="Open Sans"/>
              <a:sym typeface="Open Sans"/>
            </a:endParaRPr>
          </a:p>
          <a:p>
            <a:pPr indent="-342900" lvl="0" marL="457200" rtl="0" algn="l">
              <a:spcBef>
                <a:spcPts val="0"/>
              </a:spcBef>
              <a:spcAft>
                <a:spcPts val="0"/>
              </a:spcAft>
              <a:buClr>
                <a:srgbClr val="FFFFFF"/>
              </a:buClr>
              <a:buSzPts val="1800"/>
              <a:buFont typeface="Open Sans"/>
              <a:buChar char="●"/>
            </a:pPr>
            <a:r>
              <a:rPr lang="en">
                <a:solidFill>
                  <a:srgbClr val="FFFFFF"/>
                </a:solidFill>
                <a:latin typeface="Open Sans"/>
                <a:ea typeface="Open Sans"/>
                <a:cs typeface="Open Sans"/>
                <a:sym typeface="Open Sans"/>
              </a:rPr>
              <a:t>Choose a sample x(t) according to the distribution of x. If x(t) = 0 , pick a new one — note that this case happens with probability zero.</a:t>
            </a:r>
            <a:endParaRPr>
              <a:solidFill>
                <a:srgbClr val="FFFFFF"/>
              </a:solidFill>
              <a:latin typeface="Open Sans"/>
              <a:ea typeface="Open Sans"/>
              <a:cs typeface="Open Sans"/>
              <a:sym typeface="Open Sans"/>
            </a:endParaRPr>
          </a:p>
          <a:p>
            <a:pPr indent="0" lvl="0" marL="457200" rtl="0" algn="l">
              <a:spcBef>
                <a:spcPts val="1600"/>
              </a:spcBef>
              <a:spcAft>
                <a:spcPts val="0"/>
              </a:spcAft>
              <a:buNone/>
            </a:pPr>
            <a:r>
              <a:t/>
            </a:r>
            <a:endParaRPr>
              <a:solidFill>
                <a:srgbClr val="FFFFFF"/>
              </a:solidFill>
              <a:latin typeface="Open Sans"/>
              <a:ea typeface="Open Sans"/>
              <a:cs typeface="Open Sans"/>
              <a:sym typeface="Open Sans"/>
            </a:endParaRPr>
          </a:p>
          <a:p>
            <a:pPr indent="0" lvl="0" marL="1371600" rtl="0" algn="l">
              <a:spcBef>
                <a:spcPts val="1600"/>
              </a:spcBef>
              <a:spcAft>
                <a:spcPts val="0"/>
              </a:spcAft>
              <a:buNone/>
            </a:pPr>
            <a:r>
              <a:t/>
            </a:r>
            <a:endParaRPr>
              <a:solidFill>
                <a:srgbClr val="000000"/>
              </a:solidFill>
              <a:latin typeface="Open Sans"/>
              <a:ea typeface="Open Sans"/>
              <a:cs typeface="Open Sans"/>
              <a:sym typeface="Open Sans"/>
            </a:endParaRPr>
          </a:p>
          <a:p>
            <a:pPr indent="0" lvl="0" marL="0" rtl="0" algn="l">
              <a:spcBef>
                <a:spcPts val="1600"/>
              </a:spcBef>
              <a:spcAft>
                <a:spcPts val="0"/>
              </a:spcAft>
              <a:buNone/>
            </a:pPr>
            <a:r>
              <a:t/>
            </a:r>
            <a:endParaRPr>
              <a:solidFill>
                <a:srgbClr val="000000"/>
              </a:solidFill>
              <a:latin typeface="Open Sans"/>
              <a:ea typeface="Open Sans"/>
              <a:cs typeface="Open Sans"/>
              <a:sym typeface="Open Sans"/>
            </a:endParaRPr>
          </a:p>
          <a:p>
            <a:pPr indent="0" lvl="0" marL="457200" rtl="0" algn="l">
              <a:spcBef>
                <a:spcPts val="1600"/>
              </a:spcBef>
              <a:spcAft>
                <a:spcPts val="1600"/>
              </a:spcAft>
              <a:buNone/>
            </a:pPr>
            <a:r>
              <a:t/>
            </a:r>
            <a:endParaRPr>
              <a:solidFill>
                <a:srgbClr val="000000"/>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25"/>
          <p:cNvSpPr txBox="1"/>
          <p:nvPr>
            <p:ph idx="1" type="body"/>
          </p:nvPr>
        </p:nvSpPr>
        <p:spPr>
          <a:xfrm>
            <a:off x="311700" y="190513"/>
            <a:ext cx="8520600" cy="43785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FFFFFF"/>
              </a:buClr>
              <a:buSzPts val="2600"/>
              <a:buChar char="●"/>
            </a:pPr>
            <a:r>
              <a:rPr lang="en" sz="2600">
                <a:solidFill>
                  <a:srgbClr val="FFFFFF"/>
                </a:solidFill>
                <a:latin typeface="Open Sans"/>
                <a:ea typeface="Open Sans"/>
                <a:cs typeface="Open Sans"/>
                <a:sym typeface="Open Sans"/>
              </a:rPr>
              <a:t>Project </a:t>
            </a:r>
            <a:r>
              <a:rPr b="1" lang="en" sz="2600">
                <a:solidFill>
                  <a:srgbClr val="FFFFFF"/>
                </a:solidFill>
                <a:latin typeface="Open Sans"/>
                <a:ea typeface="Open Sans"/>
                <a:cs typeface="Open Sans"/>
                <a:sym typeface="Open Sans"/>
              </a:rPr>
              <a:t>x(t)</a:t>
            </a:r>
            <a:r>
              <a:rPr lang="en" sz="2600">
                <a:solidFill>
                  <a:srgbClr val="FFFFFF"/>
                </a:solidFill>
                <a:latin typeface="Open Sans"/>
                <a:ea typeface="Open Sans"/>
                <a:cs typeface="Open Sans"/>
                <a:sym typeface="Open Sans"/>
              </a:rPr>
              <a:t> onto the unit sphere, and get                               </a:t>
            </a:r>
            <a:r>
              <a:rPr lang="en" sz="2600">
                <a:solidFill>
                  <a:srgbClr val="FFFFFF"/>
                </a:solidFill>
                <a:latin typeface="Open Sans"/>
                <a:ea typeface="Open Sans"/>
                <a:cs typeface="Open Sans"/>
                <a:sym typeface="Open Sans"/>
              </a:rPr>
              <a:t>where                    where                            </a:t>
            </a:r>
            <a:r>
              <a:rPr lang="en" sz="2600">
                <a:solidFill>
                  <a:srgbClr val="FFFFFF"/>
                </a:solidFill>
                <a:latin typeface="Open Sans"/>
                <a:ea typeface="Open Sans"/>
                <a:cs typeface="Open Sans"/>
                <a:sym typeface="Open Sans"/>
              </a:rPr>
              <a:t>∊ S</a:t>
            </a:r>
            <a:r>
              <a:rPr baseline="30000" lang="en" sz="2600">
                <a:solidFill>
                  <a:srgbClr val="FFFFFF"/>
                </a:solidFill>
                <a:latin typeface="Open Sans"/>
                <a:ea typeface="Open Sans"/>
                <a:cs typeface="Open Sans"/>
                <a:sym typeface="Open Sans"/>
              </a:rPr>
              <a:t>m-1</a:t>
            </a:r>
            <a:r>
              <a:rPr lang="en" sz="2600">
                <a:solidFill>
                  <a:srgbClr val="FFFFFF"/>
                </a:solidFill>
                <a:latin typeface="Open Sans"/>
                <a:ea typeface="Open Sans"/>
                <a:cs typeface="Open Sans"/>
                <a:sym typeface="Open Sans"/>
              </a:rPr>
              <a:t>.</a:t>
            </a:r>
            <a:br>
              <a:rPr lang="en" sz="2600">
                <a:solidFill>
                  <a:srgbClr val="FFFFFF"/>
                </a:solidFill>
                <a:latin typeface="Open Sans"/>
                <a:ea typeface="Open Sans"/>
                <a:cs typeface="Open Sans"/>
                <a:sym typeface="Open Sans"/>
              </a:rPr>
            </a:br>
            <a:endParaRPr sz="2600">
              <a:solidFill>
                <a:srgbClr val="FFFFFF"/>
              </a:solidFill>
              <a:latin typeface="Open Sans"/>
              <a:ea typeface="Open Sans"/>
              <a:cs typeface="Open Sans"/>
              <a:sym typeface="Open Sans"/>
            </a:endParaRPr>
          </a:p>
          <a:p>
            <a:pPr indent="-393700" lvl="0" marL="457200" rtl="0" algn="l">
              <a:spcBef>
                <a:spcPts val="0"/>
              </a:spcBef>
              <a:spcAft>
                <a:spcPts val="0"/>
              </a:spcAft>
              <a:buClr>
                <a:srgbClr val="FFFFFF"/>
              </a:buClr>
              <a:buSzPts val="2600"/>
              <a:buFont typeface="Open Sans"/>
              <a:buChar char="●"/>
            </a:pPr>
            <a:r>
              <a:rPr lang="en" sz="2600">
                <a:solidFill>
                  <a:srgbClr val="FFFFFF"/>
                </a:solidFill>
                <a:latin typeface="Open Sans"/>
                <a:ea typeface="Open Sans"/>
                <a:cs typeface="Open Sans"/>
                <a:sym typeface="Open Sans"/>
              </a:rPr>
              <a:t>                                  </a:t>
            </a:r>
            <a:br>
              <a:rPr lang="en" sz="2600">
                <a:solidFill>
                  <a:srgbClr val="FFFFFF"/>
                </a:solidFill>
                <a:latin typeface="Open Sans"/>
                <a:ea typeface="Open Sans"/>
                <a:cs typeface="Open Sans"/>
                <a:sym typeface="Open Sans"/>
              </a:rPr>
            </a:br>
            <a:r>
              <a:rPr lang="en" sz="2600">
                <a:solidFill>
                  <a:srgbClr val="FFFFFF"/>
                </a:solidFill>
                <a:latin typeface="Open Sans"/>
                <a:ea typeface="Open Sans"/>
                <a:cs typeface="Open Sans"/>
                <a:sym typeface="Open Sans"/>
              </a:rPr>
              <a:t>     </a:t>
            </a:r>
            <a:r>
              <a:rPr lang="en" sz="2600">
                <a:solidFill>
                  <a:srgbClr val="FFFFFF"/>
                </a:solidFill>
                <a:latin typeface="Open Sans"/>
                <a:ea typeface="Open Sans"/>
                <a:cs typeface="Open Sans"/>
                <a:sym typeface="Open Sans"/>
              </a:rPr>
              <a:t>                 </a:t>
            </a:r>
            <a:br>
              <a:rPr lang="en" sz="2600">
                <a:solidFill>
                  <a:srgbClr val="FFFFFF"/>
                </a:solidFill>
                <a:latin typeface="Open Sans"/>
                <a:ea typeface="Open Sans"/>
                <a:cs typeface="Open Sans"/>
                <a:sym typeface="Open Sans"/>
              </a:rPr>
            </a:br>
            <a:r>
              <a:rPr lang="en" sz="2600">
                <a:solidFill>
                  <a:srgbClr val="FFFFFF"/>
                </a:solidFill>
                <a:latin typeface="Open Sans"/>
                <a:ea typeface="Open Sans"/>
                <a:cs typeface="Open Sans"/>
                <a:sym typeface="Open Sans"/>
              </a:rPr>
              <a:t>    </a:t>
            </a:r>
            <a:endParaRPr sz="2600">
              <a:solidFill>
                <a:srgbClr val="FFFFFF"/>
              </a:solidFill>
              <a:latin typeface="Open Sans"/>
              <a:ea typeface="Open Sans"/>
              <a:cs typeface="Open Sans"/>
              <a:sym typeface="Open Sans"/>
            </a:endParaRPr>
          </a:p>
          <a:p>
            <a:pPr indent="-393700" lvl="0" marL="457200" rtl="0" algn="l">
              <a:spcBef>
                <a:spcPts val="0"/>
              </a:spcBef>
              <a:spcAft>
                <a:spcPts val="0"/>
              </a:spcAft>
              <a:buClr>
                <a:srgbClr val="FFFFFF"/>
              </a:buClr>
              <a:buSzPts val="2600"/>
              <a:buFont typeface="Open Sans"/>
              <a:buChar char="●"/>
            </a:pPr>
            <a:r>
              <a:rPr lang="en" sz="2600">
                <a:solidFill>
                  <a:srgbClr val="FFFFFF"/>
                </a:solidFill>
                <a:latin typeface="Open Sans"/>
                <a:ea typeface="Open Sans"/>
                <a:cs typeface="Open Sans"/>
                <a:sym typeface="Open Sans"/>
              </a:rPr>
              <a:t>Then set                                    </a:t>
            </a:r>
            <a:endParaRPr sz="2600">
              <a:solidFill>
                <a:srgbClr val="FFFFFF"/>
              </a:solidFill>
              <a:latin typeface="Open Sans"/>
              <a:ea typeface="Open Sans"/>
              <a:cs typeface="Open Sans"/>
              <a:sym typeface="Open Sans"/>
            </a:endParaRPr>
          </a:p>
          <a:p>
            <a:pPr indent="0" lvl="0" marL="457200" rtl="0" algn="l">
              <a:spcBef>
                <a:spcPts val="1600"/>
              </a:spcBef>
              <a:spcAft>
                <a:spcPts val="1600"/>
              </a:spcAft>
              <a:buNone/>
            </a:pPr>
            <a:r>
              <a:rPr lang="en" sz="2600">
                <a:solidFill>
                  <a:srgbClr val="FFFFFF"/>
                </a:solidFill>
                <a:latin typeface="Open Sans"/>
                <a:ea typeface="Open Sans"/>
                <a:cs typeface="Open Sans"/>
                <a:sym typeface="Open Sans"/>
              </a:rPr>
              <a:t> </a:t>
            </a:r>
            <a:r>
              <a:rPr lang="en">
                <a:solidFill>
                  <a:srgbClr val="FFFFFF"/>
                </a:solidFill>
                <a:latin typeface="Open Sans"/>
                <a:ea typeface="Open Sans"/>
                <a:cs typeface="Open Sans"/>
                <a:sym typeface="Open Sans"/>
              </a:rPr>
              <a:t>                                                          </a:t>
            </a:r>
            <a:endParaRPr>
              <a:solidFill>
                <a:srgbClr val="FFFFFF"/>
              </a:solidFill>
              <a:latin typeface="Open Sans"/>
              <a:ea typeface="Open Sans"/>
              <a:cs typeface="Open Sans"/>
              <a:sym typeface="Open Sans"/>
            </a:endParaRPr>
          </a:p>
        </p:txBody>
      </p:sp>
      <p:pic>
        <p:nvPicPr>
          <p:cNvPr id="126" name="Google Shape;126;p25"/>
          <p:cNvPicPr preferRelativeResize="0"/>
          <p:nvPr/>
        </p:nvPicPr>
        <p:blipFill>
          <a:blip r:embed="rId4">
            <a:alphaModFix/>
          </a:blip>
          <a:stretch>
            <a:fillRect/>
          </a:stretch>
        </p:blipFill>
        <p:spPr>
          <a:xfrm>
            <a:off x="869925" y="770050"/>
            <a:ext cx="2495900" cy="392613"/>
          </a:xfrm>
          <a:prstGeom prst="rect">
            <a:avLst/>
          </a:prstGeom>
          <a:noFill/>
          <a:ln>
            <a:noFill/>
          </a:ln>
        </p:spPr>
      </p:pic>
      <p:pic>
        <p:nvPicPr>
          <p:cNvPr id="127" name="Google Shape;127;p25"/>
          <p:cNvPicPr preferRelativeResize="0"/>
          <p:nvPr/>
        </p:nvPicPr>
        <p:blipFill>
          <a:blip r:embed="rId5">
            <a:alphaModFix/>
          </a:blip>
          <a:stretch>
            <a:fillRect/>
          </a:stretch>
        </p:blipFill>
        <p:spPr>
          <a:xfrm>
            <a:off x="4730725" y="827100"/>
            <a:ext cx="2013125" cy="278525"/>
          </a:xfrm>
          <a:prstGeom prst="rect">
            <a:avLst/>
          </a:prstGeom>
          <a:noFill/>
          <a:ln>
            <a:noFill/>
          </a:ln>
        </p:spPr>
      </p:pic>
      <p:pic>
        <p:nvPicPr>
          <p:cNvPr id="128" name="Google Shape;128;p25"/>
          <p:cNvPicPr preferRelativeResize="0"/>
          <p:nvPr/>
        </p:nvPicPr>
        <p:blipFill>
          <a:blip r:embed="rId6">
            <a:alphaModFix/>
          </a:blip>
          <a:stretch>
            <a:fillRect/>
          </a:stretch>
        </p:blipFill>
        <p:spPr>
          <a:xfrm>
            <a:off x="869913" y="1716475"/>
            <a:ext cx="3860813" cy="392625"/>
          </a:xfrm>
          <a:prstGeom prst="rect">
            <a:avLst/>
          </a:prstGeom>
          <a:noFill/>
          <a:ln>
            <a:noFill/>
          </a:ln>
        </p:spPr>
      </p:pic>
      <p:pic>
        <p:nvPicPr>
          <p:cNvPr id="129" name="Google Shape;129;p25"/>
          <p:cNvPicPr preferRelativeResize="0"/>
          <p:nvPr/>
        </p:nvPicPr>
        <p:blipFill>
          <a:blip r:embed="rId7">
            <a:alphaModFix/>
          </a:blip>
          <a:stretch>
            <a:fillRect/>
          </a:stretch>
        </p:blipFill>
        <p:spPr>
          <a:xfrm>
            <a:off x="750450" y="3642638"/>
            <a:ext cx="7643085" cy="392625"/>
          </a:xfrm>
          <a:prstGeom prst="rect">
            <a:avLst/>
          </a:prstGeom>
          <a:noFill/>
          <a:ln>
            <a:noFill/>
          </a:ln>
        </p:spPr>
      </p:pic>
      <p:pic>
        <p:nvPicPr>
          <p:cNvPr id="130" name="Google Shape;130;p25"/>
          <p:cNvPicPr preferRelativeResize="0"/>
          <p:nvPr/>
        </p:nvPicPr>
        <p:blipFill>
          <a:blip r:embed="rId8">
            <a:alphaModFix/>
          </a:blip>
          <a:stretch>
            <a:fillRect/>
          </a:stretch>
        </p:blipFill>
        <p:spPr>
          <a:xfrm>
            <a:off x="2457750" y="4270875"/>
            <a:ext cx="3787660" cy="392625"/>
          </a:xfrm>
          <a:prstGeom prst="rect">
            <a:avLst/>
          </a:prstGeom>
          <a:noFill/>
          <a:ln>
            <a:noFill/>
          </a:ln>
        </p:spPr>
      </p:pic>
      <p:pic>
        <p:nvPicPr>
          <p:cNvPr id="131" name="Google Shape;131;p25"/>
          <p:cNvPicPr preferRelativeResize="0"/>
          <p:nvPr/>
        </p:nvPicPr>
        <p:blipFill>
          <a:blip r:embed="rId9">
            <a:alphaModFix/>
          </a:blip>
          <a:stretch>
            <a:fillRect/>
          </a:stretch>
        </p:blipFill>
        <p:spPr>
          <a:xfrm>
            <a:off x="4730725" y="1716475"/>
            <a:ext cx="2632975" cy="392625"/>
          </a:xfrm>
          <a:prstGeom prst="rect">
            <a:avLst/>
          </a:prstGeom>
          <a:noFill/>
          <a:ln>
            <a:noFill/>
          </a:ln>
        </p:spPr>
      </p:pic>
      <p:pic>
        <p:nvPicPr>
          <p:cNvPr id="132" name="Google Shape;132;p25"/>
          <p:cNvPicPr preferRelativeResize="0"/>
          <p:nvPr/>
        </p:nvPicPr>
        <p:blipFill>
          <a:blip r:embed="rId10">
            <a:alphaModFix/>
          </a:blip>
          <a:stretch>
            <a:fillRect/>
          </a:stretch>
        </p:blipFill>
        <p:spPr>
          <a:xfrm>
            <a:off x="869925" y="2167863"/>
            <a:ext cx="4358975" cy="3213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136675"/>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solidFill>
                  <a:srgbClr val="FFFFFF"/>
                </a:solidFill>
                <a:latin typeface="Open Sans"/>
                <a:ea typeface="Open Sans"/>
                <a:cs typeface="Open Sans"/>
                <a:sym typeface="Open Sans"/>
              </a:rPr>
              <a:t>Blind source recovery </a:t>
            </a:r>
            <a:endParaRPr sz="4100">
              <a:solidFill>
                <a:srgbClr val="FFFFFF"/>
              </a:solidFill>
              <a:latin typeface="Open Sans"/>
              <a:ea typeface="Open Sans"/>
              <a:cs typeface="Open Sans"/>
              <a:sym typeface="Open Sans"/>
            </a:endParaRPr>
          </a:p>
        </p:txBody>
      </p:sp>
      <p:sp>
        <p:nvSpPr>
          <p:cNvPr id="138" name="Google Shape;138;p26"/>
          <p:cNvSpPr txBox="1"/>
          <p:nvPr>
            <p:ph idx="1" type="body"/>
          </p:nvPr>
        </p:nvSpPr>
        <p:spPr>
          <a:xfrm>
            <a:off x="311700" y="1343200"/>
            <a:ext cx="8520600" cy="357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An estimate of A was obtained as a result of BMMR. In order to solve the overcomplete BSS problem, we are therefore left with the task of reconstructing the sources using the mixtures and the estimated matrix(BSR).</a:t>
            </a:r>
            <a:endParaRPr>
              <a:solidFill>
                <a:srgbClr val="FFFFFF"/>
              </a:solidFill>
              <a:latin typeface="Open Sans"/>
              <a:ea typeface="Open Sans"/>
              <a:cs typeface="Open Sans"/>
              <a:sym typeface="Open Sans"/>
            </a:endParaRPr>
          </a:p>
          <a:p>
            <a:pPr indent="0" lvl="0" marL="0" rtl="0" algn="l">
              <a:spcBef>
                <a:spcPts val="1600"/>
              </a:spcBef>
              <a:spcAft>
                <a:spcPts val="0"/>
              </a:spcAft>
              <a:buNone/>
            </a:pPr>
            <a:r>
              <a:t/>
            </a:r>
            <a:endParaRPr>
              <a:solidFill>
                <a:srgbClr val="FFFFFF"/>
              </a:solidFill>
              <a:latin typeface="Open Sans"/>
              <a:ea typeface="Open Sans"/>
              <a:cs typeface="Open Sans"/>
              <a:sym typeface="Open Sans"/>
            </a:endParaRPr>
          </a:p>
          <a:p>
            <a:pPr indent="0" lvl="0" marL="0" rtl="0" algn="l">
              <a:spcBef>
                <a:spcPts val="1600"/>
              </a:spcBef>
              <a:spcAft>
                <a:spcPts val="1600"/>
              </a:spcAft>
              <a:buNone/>
            </a:pPr>
            <a:r>
              <a:rPr lang="en">
                <a:solidFill>
                  <a:srgbClr val="FFFFFF"/>
                </a:solidFill>
                <a:latin typeface="Open Sans"/>
                <a:ea typeface="Open Sans"/>
                <a:cs typeface="Open Sans"/>
                <a:sym typeface="Open Sans"/>
              </a:rPr>
              <a:t>Since A has full rank, the equation x=As yields the n-m dimensional vector space A​</a:t>
            </a:r>
            <a:r>
              <a:rPr baseline="30000" lang="en">
                <a:solidFill>
                  <a:srgbClr val="FFFFFF"/>
                </a:solidFill>
                <a:latin typeface="Open Sans"/>
                <a:ea typeface="Open Sans"/>
                <a:cs typeface="Open Sans"/>
                <a:sym typeface="Open Sans"/>
              </a:rPr>
              <a:t>-1</a:t>
            </a:r>
            <a:r>
              <a:rPr lang="en">
                <a:solidFill>
                  <a:srgbClr val="FFFFFF"/>
                </a:solidFill>
                <a:latin typeface="Open Sans"/>
                <a:ea typeface="Open Sans"/>
                <a:cs typeface="Open Sans"/>
                <a:sym typeface="Open Sans"/>
              </a:rPr>
              <a:t>​{x} as solution space for s. Hence, if n&gt;m the source-recovery problem is ill-posed without further assumptions. An often used assumption is derived using a maximum likelihood approach.</a:t>
            </a:r>
            <a:endParaRPr>
              <a:solidFill>
                <a:srgbClr val="FFFFFF"/>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27"/>
          <p:cNvSpPr txBox="1"/>
          <p:nvPr>
            <p:ph idx="1" type="body"/>
          </p:nvPr>
        </p:nvSpPr>
        <p:spPr>
          <a:xfrm>
            <a:off x="311700" y="354075"/>
            <a:ext cx="8520600" cy="455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latin typeface="Open Sans"/>
                <a:ea typeface="Open Sans"/>
                <a:cs typeface="Open Sans"/>
                <a:sym typeface="Open Sans"/>
              </a:rPr>
              <a:t>The maximum-likelihood algorithm states that the probability of observing x given A and s can be written as P(x|s,A).</a:t>
            </a:r>
            <a:endParaRPr sz="2100">
              <a:solidFill>
                <a:srgbClr val="FFFFFF"/>
              </a:solidFill>
              <a:latin typeface="Open Sans"/>
              <a:ea typeface="Open Sans"/>
              <a:cs typeface="Open Sans"/>
              <a:sym typeface="Open Sans"/>
            </a:endParaRPr>
          </a:p>
          <a:p>
            <a:pPr indent="0" lvl="0" marL="0" rtl="0" algn="l">
              <a:spcBef>
                <a:spcPts val="1600"/>
              </a:spcBef>
              <a:spcAft>
                <a:spcPts val="0"/>
              </a:spcAft>
              <a:buNone/>
            </a:pPr>
            <a:r>
              <a:t/>
            </a:r>
            <a:endParaRPr sz="2100">
              <a:solidFill>
                <a:srgbClr val="FFFFFF"/>
              </a:solidFill>
              <a:latin typeface="Open Sans"/>
              <a:ea typeface="Open Sans"/>
              <a:cs typeface="Open Sans"/>
              <a:sym typeface="Open Sans"/>
            </a:endParaRPr>
          </a:p>
          <a:p>
            <a:pPr indent="0" lvl="0" marL="0" rtl="0" algn="l">
              <a:spcBef>
                <a:spcPts val="1600"/>
              </a:spcBef>
              <a:spcAft>
                <a:spcPts val="0"/>
              </a:spcAft>
              <a:buNone/>
            </a:pPr>
            <a:r>
              <a:rPr lang="en" sz="2100">
                <a:solidFill>
                  <a:srgbClr val="FFFFFF"/>
                </a:solidFill>
                <a:latin typeface="Open Sans"/>
                <a:ea typeface="Open Sans"/>
                <a:cs typeface="Open Sans"/>
                <a:sym typeface="Open Sans"/>
              </a:rPr>
              <a:t>Using Bayes Theorem the posterior probability of S is -  </a:t>
            </a:r>
            <a:endParaRPr sz="2100">
              <a:solidFill>
                <a:srgbClr val="FFFFFF"/>
              </a:solidFill>
              <a:latin typeface="Open Sans"/>
              <a:ea typeface="Open Sans"/>
              <a:cs typeface="Open Sans"/>
              <a:sym typeface="Open Sans"/>
            </a:endParaRPr>
          </a:p>
          <a:p>
            <a:pPr indent="0" lvl="0" marL="0" rtl="0" algn="ctr">
              <a:spcBef>
                <a:spcPts val="1600"/>
              </a:spcBef>
              <a:spcAft>
                <a:spcPts val="0"/>
              </a:spcAft>
              <a:buNone/>
            </a:pPr>
            <a:r>
              <a:rPr b="1" i="1" lang="en" sz="2100">
                <a:solidFill>
                  <a:srgbClr val="FFFFFF"/>
                </a:solidFill>
                <a:latin typeface="Open Sans"/>
                <a:ea typeface="Open Sans"/>
                <a:cs typeface="Open Sans"/>
                <a:sym typeface="Open Sans"/>
              </a:rPr>
              <a:t>P(s|x,A) = (P(x|s,A)*P(s))/P(x)</a:t>
            </a:r>
            <a:r>
              <a:rPr lang="en" sz="2100">
                <a:solidFill>
                  <a:srgbClr val="FFFFFF"/>
                </a:solidFill>
                <a:latin typeface="Open Sans"/>
                <a:ea typeface="Open Sans"/>
                <a:cs typeface="Open Sans"/>
                <a:sym typeface="Open Sans"/>
              </a:rPr>
              <a:t>(such that x=As) </a:t>
            </a:r>
            <a:endParaRPr sz="2100">
              <a:solidFill>
                <a:srgbClr val="FFFFFF"/>
              </a:solidFill>
              <a:latin typeface="Open Sans"/>
              <a:ea typeface="Open Sans"/>
              <a:cs typeface="Open Sans"/>
              <a:sym typeface="Open Sans"/>
            </a:endParaRPr>
          </a:p>
          <a:p>
            <a:pPr indent="0" lvl="0" marL="0" rtl="0" algn="l">
              <a:spcBef>
                <a:spcPts val="1600"/>
              </a:spcBef>
              <a:spcAft>
                <a:spcPts val="0"/>
              </a:spcAft>
              <a:buNone/>
            </a:pPr>
            <a:r>
              <a:t/>
            </a:r>
            <a:endParaRPr sz="2100">
              <a:solidFill>
                <a:srgbClr val="FFFFFF"/>
              </a:solidFill>
              <a:latin typeface="Open Sans"/>
              <a:ea typeface="Open Sans"/>
              <a:cs typeface="Open Sans"/>
              <a:sym typeface="Open Sans"/>
            </a:endParaRPr>
          </a:p>
          <a:p>
            <a:pPr indent="0" lvl="0" marL="0" rtl="0" algn="l">
              <a:spcBef>
                <a:spcPts val="1600"/>
              </a:spcBef>
              <a:spcAft>
                <a:spcPts val="0"/>
              </a:spcAft>
              <a:buNone/>
            </a:pPr>
            <a:r>
              <a:rPr lang="en" sz="2100">
                <a:solidFill>
                  <a:srgbClr val="FFFFFF"/>
                </a:solidFill>
                <a:latin typeface="Open Sans"/>
                <a:ea typeface="Open Sans"/>
                <a:cs typeface="Open Sans"/>
                <a:sym typeface="Open Sans"/>
              </a:rPr>
              <a:t>For reconstructing s, we will maximize the posterior probability- </a:t>
            </a:r>
            <a:endParaRPr sz="2100">
              <a:solidFill>
                <a:srgbClr val="FFFFFF"/>
              </a:solidFill>
              <a:latin typeface="Open Sans"/>
              <a:ea typeface="Open Sans"/>
              <a:cs typeface="Open Sans"/>
              <a:sym typeface="Open Sans"/>
            </a:endParaRPr>
          </a:p>
          <a:p>
            <a:pPr indent="0" lvl="0" marL="0" rtl="0" algn="ctr">
              <a:spcBef>
                <a:spcPts val="1600"/>
              </a:spcBef>
              <a:spcAft>
                <a:spcPts val="0"/>
              </a:spcAft>
              <a:buNone/>
            </a:pPr>
            <a:r>
              <a:rPr b="1" i="1" lang="en" sz="2100">
                <a:solidFill>
                  <a:srgbClr val="FFFFFF"/>
                </a:solidFill>
                <a:latin typeface="Open Sans"/>
                <a:ea typeface="Open Sans"/>
                <a:cs typeface="Open Sans"/>
                <a:sym typeface="Open Sans"/>
              </a:rPr>
              <a:t>s = arg max P(s|x,A)= arg max P(x|s,A)*P(s)</a:t>
            </a:r>
            <a:r>
              <a:rPr lang="en" sz="2100">
                <a:solidFill>
                  <a:srgbClr val="FFFFFF"/>
                </a:solidFill>
                <a:latin typeface="Open Sans"/>
                <a:ea typeface="Open Sans"/>
                <a:cs typeface="Open Sans"/>
                <a:sym typeface="Open Sans"/>
              </a:rPr>
              <a:t>  </a:t>
            </a:r>
            <a:endParaRPr sz="2100">
              <a:solidFill>
                <a:srgbClr val="FFFFFF"/>
              </a:solidFill>
              <a:latin typeface="Open Sans"/>
              <a:ea typeface="Open Sans"/>
              <a:cs typeface="Open Sans"/>
              <a:sym typeface="Open Sans"/>
            </a:endParaRPr>
          </a:p>
          <a:p>
            <a:pPr indent="0" lvl="0" marL="0" rtl="0" algn="l">
              <a:spcBef>
                <a:spcPts val="1600"/>
              </a:spcBef>
              <a:spcAft>
                <a:spcPts val="0"/>
              </a:spcAft>
              <a:buNone/>
            </a:pPr>
            <a:r>
              <a:rPr lang="en">
                <a:solidFill>
                  <a:srgbClr val="FFFFFF"/>
                </a:solidFill>
                <a:latin typeface="Open Sans"/>
                <a:ea typeface="Open Sans"/>
                <a:cs typeface="Open Sans"/>
                <a:sym typeface="Open Sans"/>
              </a:rPr>
              <a:t> </a:t>
            </a:r>
            <a:endParaRPr>
              <a:solidFill>
                <a:srgbClr val="FFFFFF"/>
              </a:solidFill>
              <a:latin typeface="Open Sans"/>
              <a:ea typeface="Open Sans"/>
              <a:cs typeface="Open Sans"/>
              <a:sym typeface="Open Sans"/>
            </a:endParaRPr>
          </a:p>
          <a:p>
            <a:pPr indent="0" lvl="0" marL="0" rtl="0" algn="l">
              <a:spcBef>
                <a:spcPts val="1600"/>
              </a:spcBef>
              <a:spcAft>
                <a:spcPts val="0"/>
              </a:spcAft>
              <a:buNone/>
            </a:pPr>
            <a:r>
              <a:rPr lang="en">
                <a:solidFill>
                  <a:srgbClr val="FFFFFF"/>
                </a:solidFill>
                <a:latin typeface="Open Sans"/>
                <a:ea typeface="Open Sans"/>
                <a:cs typeface="Open Sans"/>
                <a:sym typeface="Open Sans"/>
              </a:rPr>
              <a:t>  </a:t>
            </a:r>
            <a:endParaRPr>
              <a:solidFill>
                <a:srgbClr val="FFFFFF"/>
              </a:solidFill>
              <a:latin typeface="Open Sans"/>
              <a:ea typeface="Open Sans"/>
              <a:cs typeface="Open Sans"/>
              <a:sym typeface="Open Sans"/>
            </a:endParaRPr>
          </a:p>
          <a:p>
            <a:pPr indent="0" lvl="0" marL="0" rtl="0" algn="l">
              <a:spcBef>
                <a:spcPts val="1600"/>
              </a:spcBef>
              <a:spcAft>
                <a:spcPts val="0"/>
              </a:spcAft>
              <a:buNone/>
            </a:pPr>
            <a:r>
              <a:rPr lang="en">
                <a:solidFill>
                  <a:srgbClr val="FFFFFF"/>
                </a:solidFill>
                <a:latin typeface="Open Sans"/>
                <a:ea typeface="Open Sans"/>
                <a:cs typeface="Open Sans"/>
                <a:sym typeface="Open Sans"/>
              </a:rPr>
              <a:t> </a:t>
            </a:r>
            <a:endParaRPr>
              <a:solidFill>
                <a:srgbClr val="FFFFFF"/>
              </a:solidFill>
              <a:latin typeface="Open Sans"/>
              <a:ea typeface="Open Sans"/>
              <a:cs typeface="Open Sans"/>
              <a:sym typeface="Open Sans"/>
            </a:endParaRPr>
          </a:p>
          <a:p>
            <a:pPr indent="0" lvl="0" marL="0" rtl="0" algn="l">
              <a:spcBef>
                <a:spcPts val="1600"/>
              </a:spcBef>
              <a:spcAft>
                <a:spcPts val="1600"/>
              </a:spcAft>
              <a:buNone/>
            </a:pPr>
            <a:r>
              <a:t/>
            </a:r>
            <a:endParaRPr>
              <a:solidFill>
                <a:srgbClr val="FFFFFF"/>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28"/>
          <p:cNvSpPr txBox="1"/>
          <p:nvPr>
            <p:ph type="title"/>
          </p:nvPr>
        </p:nvSpPr>
        <p:spPr>
          <a:xfrm>
            <a:off x="228400" y="17230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300">
                <a:solidFill>
                  <a:srgbClr val="FFFFFF"/>
                </a:solidFill>
                <a:latin typeface="Open Sans"/>
                <a:ea typeface="Open Sans"/>
                <a:cs typeface="Open Sans"/>
                <a:sym typeface="Open Sans"/>
              </a:rPr>
              <a:t>K-Means Clustering</a:t>
            </a:r>
            <a:endParaRPr sz="4300">
              <a:solidFill>
                <a:srgbClr val="FFFFFF"/>
              </a:solidFill>
              <a:latin typeface="Open Sans"/>
              <a:ea typeface="Open Sans"/>
              <a:cs typeface="Open Sans"/>
              <a:sym typeface="Open Sans"/>
            </a:endParaRPr>
          </a:p>
        </p:txBody>
      </p:sp>
      <p:sp>
        <p:nvSpPr>
          <p:cNvPr id="149" name="Google Shape;149;p28"/>
          <p:cNvSpPr txBox="1"/>
          <p:nvPr>
            <p:ph idx="1" type="body"/>
          </p:nvPr>
        </p:nvSpPr>
        <p:spPr>
          <a:xfrm>
            <a:off x="311700" y="1228675"/>
            <a:ext cx="8520600" cy="3703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solidFill>
                  <a:srgbClr val="FFFFFF"/>
                </a:solidFill>
                <a:latin typeface="Open Sans"/>
                <a:ea typeface="Open Sans"/>
                <a:cs typeface="Open Sans"/>
                <a:sym typeface="Open Sans"/>
              </a:rPr>
              <a:t>K-means clustering is a type of unsupervised learning, which is used when you have unlabeled data (i.e., data without defined categories or groups). The goal of this algorithm is to find groups in the data, with the number of groups represented by the variable K. The algorithm works iteratively to assign each data point to one of K groups based on the features that are provided. Data points are clustered based on feature similarity. The results of the K-means clustering algorithm are:</a:t>
            </a:r>
            <a:endParaRPr sz="1700">
              <a:solidFill>
                <a:srgbClr val="FFFFFF"/>
              </a:solidFill>
              <a:latin typeface="Open Sans"/>
              <a:ea typeface="Open Sans"/>
              <a:cs typeface="Open Sans"/>
              <a:sym typeface="Open Sans"/>
            </a:endParaRPr>
          </a:p>
          <a:p>
            <a:pPr indent="-336550" lvl="0" marL="457200" rtl="0" algn="l">
              <a:lnSpc>
                <a:spcPct val="150000"/>
              </a:lnSpc>
              <a:spcBef>
                <a:spcPts val="1600"/>
              </a:spcBef>
              <a:spcAft>
                <a:spcPts val="0"/>
              </a:spcAft>
              <a:buClr>
                <a:srgbClr val="FFFFFF"/>
              </a:buClr>
              <a:buSzPts val="1700"/>
              <a:buFont typeface="Open Sans"/>
              <a:buAutoNum type="arabicParenR"/>
            </a:pPr>
            <a:r>
              <a:rPr lang="en" sz="1700">
                <a:solidFill>
                  <a:srgbClr val="FFFFFF"/>
                </a:solidFill>
                <a:latin typeface="Open Sans"/>
                <a:ea typeface="Open Sans"/>
                <a:cs typeface="Open Sans"/>
                <a:sym typeface="Open Sans"/>
              </a:rPr>
              <a:t>The centroids of the K clusters, which can be used to label new data</a:t>
            </a:r>
            <a:endParaRPr sz="1700">
              <a:solidFill>
                <a:srgbClr val="FFFFFF"/>
              </a:solidFill>
              <a:latin typeface="Open Sans"/>
              <a:ea typeface="Open Sans"/>
              <a:cs typeface="Open Sans"/>
              <a:sym typeface="Open Sans"/>
            </a:endParaRPr>
          </a:p>
          <a:p>
            <a:pPr indent="-336550" lvl="0" marL="457200" rtl="0" algn="l">
              <a:lnSpc>
                <a:spcPct val="150000"/>
              </a:lnSpc>
              <a:spcBef>
                <a:spcPts val="0"/>
              </a:spcBef>
              <a:spcAft>
                <a:spcPts val="0"/>
              </a:spcAft>
              <a:buClr>
                <a:srgbClr val="FFFFFF"/>
              </a:buClr>
              <a:buSzPts val="1700"/>
              <a:buFont typeface="Open Sans"/>
              <a:buAutoNum type="arabicParenR"/>
            </a:pPr>
            <a:r>
              <a:rPr lang="en" sz="1700">
                <a:solidFill>
                  <a:srgbClr val="FFFFFF"/>
                </a:solidFill>
                <a:latin typeface="Open Sans"/>
                <a:ea typeface="Open Sans"/>
                <a:cs typeface="Open Sans"/>
                <a:sym typeface="Open Sans"/>
              </a:rPr>
              <a:t>Labels for the training data (each data point is assigned to a single cluster)</a:t>
            </a:r>
            <a:endParaRPr sz="1700">
              <a:solidFill>
                <a:srgbClr val="FFFFFF"/>
              </a:solidFill>
              <a:latin typeface="Open Sans"/>
              <a:ea typeface="Open Sans"/>
              <a:cs typeface="Open Sans"/>
              <a:sym typeface="Open Sans"/>
            </a:endParaRPr>
          </a:p>
          <a:p>
            <a:pPr indent="0" lvl="0" marL="0" rtl="0" algn="l">
              <a:lnSpc>
                <a:spcPct val="150000"/>
              </a:lnSpc>
              <a:spcBef>
                <a:spcPts val="1600"/>
              </a:spcBef>
              <a:spcAft>
                <a:spcPts val="1600"/>
              </a:spcAft>
              <a:buNone/>
            </a:pPr>
            <a:r>
              <a:t/>
            </a:r>
            <a:endParaRPr sz="1100">
              <a:solidFill>
                <a:srgbClr val="FFFFFF"/>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3" name="Shape 153"/>
        <p:cNvGrpSpPr/>
        <p:nvPr/>
      </p:nvGrpSpPr>
      <p:grpSpPr>
        <a:xfrm>
          <a:off x="0" y="0"/>
          <a:ext cx="0" cy="0"/>
          <a:chOff x="0" y="0"/>
          <a:chExt cx="0" cy="0"/>
        </a:xfrm>
      </p:grpSpPr>
      <p:pic>
        <p:nvPicPr>
          <p:cNvPr id="154" name="Google Shape;154;p29"/>
          <p:cNvPicPr preferRelativeResize="0"/>
          <p:nvPr/>
        </p:nvPicPr>
        <p:blipFill>
          <a:blip r:embed="rId3">
            <a:alphaModFix/>
          </a:blip>
          <a:stretch>
            <a:fillRect/>
          </a:stretch>
        </p:blipFill>
        <p:spPr>
          <a:xfrm>
            <a:off x="3092750" y="308975"/>
            <a:ext cx="3037325" cy="4525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30"/>
          <p:cNvSpPr txBox="1"/>
          <p:nvPr>
            <p:ph type="title"/>
          </p:nvPr>
        </p:nvSpPr>
        <p:spPr>
          <a:xfrm>
            <a:off x="228400" y="17230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300">
                <a:solidFill>
                  <a:srgbClr val="FFFFFF"/>
                </a:solidFill>
                <a:latin typeface="Open Sans"/>
                <a:ea typeface="Open Sans"/>
                <a:cs typeface="Open Sans"/>
                <a:sym typeface="Open Sans"/>
              </a:rPr>
              <a:t>K-</a:t>
            </a:r>
            <a:r>
              <a:rPr lang="en" sz="4300">
                <a:solidFill>
                  <a:srgbClr val="FFFFFF"/>
                </a:solidFill>
                <a:latin typeface="Open Sans"/>
                <a:ea typeface="Open Sans"/>
                <a:cs typeface="Open Sans"/>
                <a:sym typeface="Open Sans"/>
              </a:rPr>
              <a:t>Medoids</a:t>
            </a:r>
            <a:r>
              <a:rPr lang="en" sz="4300">
                <a:solidFill>
                  <a:srgbClr val="FFFFFF"/>
                </a:solidFill>
                <a:latin typeface="Open Sans"/>
                <a:ea typeface="Open Sans"/>
                <a:cs typeface="Open Sans"/>
                <a:sym typeface="Open Sans"/>
              </a:rPr>
              <a:t> </a:t>
            </a:r>
            <a:r>
              <a:rPr lang="en" sz="4300">
                <a:solidFill>
                  <a:srgbClr val="FFFFFF"/>
                </a:solidFill>
                <a:latin typeface="Open Sans"/>
                <a:ea typeface="Open Sans"/>
                <a:cs typeface="Open Sans"/>
                <a:sym typeface="Open Sans"/>
              </a:rPr>
              <a:t>Clustering</a:t>
            </a:r>
            <a:endParaRPr sz="4300">
              <a:solidFill>
                <a:srgbClr val="FFFFFF"/>
              </a:solidFill>
              <a:latin typeface="Open Sans"/>
              <a:ea typeface="Open Sans"/>
              <a:cs typeface="Open Sans"/>
              <a:sym typeface="Open Sans"/>
            </a:endParaRPr>
          </a:p>
        </p:txBody>
      </p:sp>
      <p:sp>
        <p:nvSpPr>
          <p:cNvPr id="160" name="Google Shape;160;p30"/>
          <p:cNvSpPr txBox="1"/>
          <p:nvPr>
            <p:ph idx="1" type="body"/>
          </p:nvPr>
        </p:nvSpPr>
        <p:spPr>
          <a:xfrm>
            <a:off x="228400" y="1196352"/>
            <a:ext cx="8520600" cy="37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Open Sans"/>
                <a:ea typeface="Open Sans"/>
                <a:cs typeface="Open Sans"/>
                <a:sym typeface="Open Sans"/>
              </a:rPr>
              <a:t>Partitioning Around Medoids</a:t>
            </a:r>
            <a:r>
              <a:rPr lang="en">
                <a:solidFill>
                  <a:srgbClr val="FFFFFF"/>
                </a:solidFill>
                <a:latin typeface="Open Sans"/>
                <a:ea typeface="Open Sans"/>
                <a:cs typeface="Open Sans"/>
                <a:sym typeface="Open Sans"/>
              </a:rPr>
              <a:t> or the </a:t>
            </a:r>
            <a:r>
              <a:rPr b="1" lang="en">
                <a:solidFill>
                  <a:srgbClr val="FFFFFF"/>
                </a:solidFill>
                <a:latin typeface="Open Sans"/>
                <a:ea typeface="Open Sans"/>
                <a:cs typeface="Open Sans"/>
                <a:sym typeface="Open Sans"/>
              </a:rPr>
              <a:t>K-medoids</a:t>
            </a:r>
            <a:r>
              <a:rPr lang="en">
                <a:solidFill>
                  <a:srgbClr val="FFFFFF"/>
                </a:solidFill>
                <a:latin typeface="Open Sans"/>
                <a:ea typeface="Open Sans"/>
                <a:cs typeface="Open Sans"/>
                <a:sym typeface="Open Sans"/>
              </a:rPr>
              <a:t> algorithm is a partitional clustering algorithm which is </a:t>
            </a:r>
            <a:r>
              <a:rPr b="1" lang="en">
                <a:solidFill>
                  <a:srgbClr val="FFFFFF"/>
                </a:solidFill>
                <a:latin typeface="Open Sans"/>
                <a:ea typeface="Open Sans"/>
                <a:cs typeface="Open Sans"/>
                <a:sym typeface="Open Sans"/>
              </a:rPr>
              <a:t>slightly modified</a:t>
            </a:r>
            <a:r>
              <a:rPr lang="en">
                <a:solidFill>
                  <a:srgbClr val="FFFFFF"/>
                </a:solidFill>
                <a:latin typeface="Open Sans"/>
                <a:ea typeface="Open Sans"/>
                <a:cs typeface="Open Sans"/>
                <a:sym typeface="Open Sans"/>
              </a:rPr>
              <a:t> from the </a:t>
            </a:r>
            <a:r>
              <a:rPr b="1" lang="en">
                <a:solidFill>
                  <a:srgbClr val="FFFFFF"/>
                </a:solidFill>
                <a:latin typeface="Open Sans"/>
                <a:ea typeface="Open Sans"/>
                <a:cs typeface="Open Sans"/>
                <a:sym typeface="Open Sans"/>
              </a:rPr>
              <a:t>K-means</a:t>
            </a:r>
            <a:r>
              <a:rPr lang="en">
                <a:solidFill>
                  <a:srgbClr val="FFFFFF"/>
                </a:solidFill>
                <a:latin typeface="Open Sans"/>
                <a:ea typeface="Open Sans"/>
                <a:cs typeface="Open Sans"/>
                <a:sym typeface="Open Sans"/>
              </a:rPr>
              <a:t> algorithm. They both attempt to minimize the squared-error but the K-medoids algorithm is more robust to noise than K-means algorithm. In K-means algorithm, they choose means as the centroids but in the K-medoids, </a:t>
            </a:r>
            <a:r>
              <a:rPr b="1" lang="en">
                <a:solidFill>
                  <a:srgbClr val="FFFFFF"/>
                </a:solidFill>
                <a:latin typeface="Open Sans"/>
                <a:ea typeface="Open Sans"/>
                <a:cs typeface="Open Sans"/>
                <a:sym typeface="Open Sans"/>
              </a:rPr>
              <a:t>data points are chosen to be the medoids/centroids</a:t>
            </a:r>
            <a:r>
              <a:rPr lang="en">
                <a:solidFill>
                  <a:srgbClr val="FFFFFF"/>
                </a:solidFill>
                <a:latin typeface="Open Sans"/>
                <a:ea typeface="Open Sans"/>
                <a:cs typeface="Open Sans"/>
                <a:sym typeface="Open Sans"/>
              </a:rPr>
              <a:t>. </a:t>
            </a:r>
            <a:endParaRPr>
              <a:solidFill>
                <a:srgbClr val="FFFFFF"/>
              </a:solidFill>
              <a:latin typeface="Open Sans"/>
              <a:ea typeface="Open Sans"/>
              <a:cs typeface="Open Sans"/>
              <a:sym typeface="Open Sans"/>
            </a:endParaRPr>
          </a:p>
          <a:p>
            <a:pPr indent="0" lvl="0" marL="0" rtl="0" algn="l">
              <a:spcBef>
                <a:spcPts val="1600"/>
              </a:spcBef>
              <a:spcAft>
                <a:spcPts val="0"/>
              </a:spcAft>
              <a:buNone/>
            </a:pPr>
            <a:r>
              <a:t/>
            </a:r>
            <a:endParaRPr>
              <a:solidFill>
                <a:srgbClr val="FFFFFF"/>
              </a:solidFill>
              <a:latin typeface="Open Sans"/>
              <a:ea typeface="Open Sans"/>
              <a:cs typeface="Open Sans"/>
              <a:sym typeface="Open Sans"/>
            </a:endParaRPr>
          </a:p>
          <a:p>
            <a:pPr indent="0" lvl="0" marL="0" rtl="0" algn="l">
              <a:spcBef>
                <a:spcPts val="1600"/>
              </a:spcBef>
              <a:spcAft>
                <a:spcPts val="1600"/>
              </a:spcAft>
              <a:buNone/>
            </a:pPr>
            <a:r>
              <a:rPr lang="en">
                <a:solidFill>
                  <a:srgbClr val="FFFFFF"/>
                </a:solidFill>
                <a:latin typeface="Open Sans"/>
                <a:ea typeface="Open Sans"/>
                <a:cs typeface="Open Sans"/>
                <a:sym typeface="Open Sans"/>
              </a:rPr>
              <a:t>A </a:t>
            </a:r>
            <a:r>
              <a:rPr b="1" lang="en">
                <a:solidFill>
                  <a:srgbClr val="FFFFFF"/>
                </a:solidFill>
                <a:latin typeface="Open Sans"/>
                <a:ea typeface="Open Sans"/>
                <a:cs typeface="Open Sans"/>
                <a:sym typeface="Open Sans"/>
              </a:rPr>
              <a:t>medoid </a:t>
            </a:r>
            <a:r>
              <a:rPr lang="en">
                <a:solidFill>
                  <a:srgbClr val="FFFFFF"/>
                </a:solidFill>
                <a:latin typeface="Open Sans"/>
                <a:ea typeface="Open Sans"/>
                <a:cs typeface="Open Sans"/>
                <a:sym typeface="Open Sans"/>
              </a:rPr>
              <a:t>can be defined as that object of a cluster, whose average dissimilarity to all the objects in the cluster is minimal. </a:t>
            </a:r>
            <a:endParaRPr>
              <a:solidFill>
                <a:srgbClr val="FFFFFF"/>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31"/>
          <p:cNvPicPr preferRelativeResize="0"/>
          <p:nvPr/>
        </p:nvPicPr>
        <p:blipFill>
          <a:blip r:embed="rId3">
            <a:alphaModFix/>
          </a:blip>
          <a:stretch>
            <a:fillRect/>
          </a:stretch>
        </p:blipFill>
        <p:spPr>
          <a:xfrm>
            <a:off x="625700" y="726100"/>
            <a:ext cx="7979975" cy="3732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1448575"/>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4100">
                <a:solidFill>
                  <a:srgbClr val="FFFFFF"/>
                </a:solidFill>
                <a:latin typeface="Open Sans"/>
                <a:ea typeface="Open Sans"/>
                <a:cs typeface="Open Sans"/>
                <a:sym typeface="Open Sans"/>
              </a:rPr>
              <a:t>Median based clustering for underdetermined blind signal processing</a:t>
            </a:r>
            <a:endParaRPr b="0" sz="4100">
              <a:solidFill>
                <a:srgbClr val="FFFF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1814250"/>
            <a:ext cx="8520600" cy="85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900">
                <a:solidFill>
                  <a:srgbClr val="FFFFFF"/>
                </a:solidFill>
                <a:latin typeface="Open Sans"/>
                <a:ea typeface="Open Sans"/>
                <a:cs typeface="Open Sans"/>
                <a:sym typeface="Open Sans"/>
              </a:rPr>
              <a:t>Simulation Results</a:t>
            </a:r>
            <a:endParaRPr sz="5900">
              <a:solidFill>
                <a:srgbClr val="FFFFF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solidFill>
                  <a:srgbClr val="000000"/>
                </a:solidFill>
                <a:latin typeface="Open Sans"/>
                <a:ea typeface="Open Sans"/>
                <a:cs typeface="Open Sans"/>
                <a:sym typeface="Open Sans"/>
              </a:rPr>
              <a:t>Source Signals </a:t>
            </a:r>
            <a:endParaRPr sz="3800">
              <a:solidFill>
                <a:srgbClr val="000000"/>
              </a:solidFill>
              <a:latin typeface="Open Sans"/>
              <a:ea typeface="Open Sans"/>
              <a:cs typeface="Open Sans"/>
              <a:sym typeface="Open Sans"/>
            </a:endParaRPr>
          </a:p>
          <a:p>
            <a:pPr indent="0" lvl="0" marL="0" rtl="0" algn="l">
              <a:spcBef>
                <a:spcPts val="0"/>
              </a:spcBef>
              <a:spcAft>
                <a:spcPts val="0"/>
              </a:spcAft>
              <a:buNone/>
            </a:pPr>
            <a:r>
              <a:t/>
            </a:r>
            <a:endParaRPr/>
          </a:p>
        </p:txBody>
      </p:sp>
      <p:pic>
        <p:nvPicPr>
          <p:cNvPr id="176" name="Google Shape;176;p33"/>
          <p:cNvPicPr preferRelativeResize="0"/>
          <p:nvPr/>
        </p:nvPicPr>
        <p:blipFill>
          <a:blip r:embed="rId3">
            <a:alphaModFix/>
          </a:blip>
          <a:stretch>
            <a:fillRect/>
          </a:stretch>
        </p:blipFill>
        <p:spPr>
          <a:xfrm>
            <a:off x="5691125" y="1679200"/>
            <a:ext cx="2984300" cy="1963875"/>
          </a:xfrm>
          <a:prstGeom prst="rect">
            <a:avLst/>
          </a:prstGeom>
          <a:noFill/>
          <a:ln>
            <a:noFill/>
          </a:ln>
        </p:spPr>
      </p:pic>
      <p:pic>
        <p:nvPicPr>
          <p:cNvPr id="177" name="Google Shape;177;p33"/>
          <p:cNvPicPr preferRelativeResize="0"/>
          <p:nvPr/>
        </p:nvPicPr>
        <p:blipFill>
          <a:blip r:embed="rId4">
            <a:alphaModFix/>
          </a:blip>
          <a:stretch>
            <a:fillRect/>
          </a:stretch>
        </p:blipFill>
        <p:spPr>
          <a:xfrm>
            <a:off x="260575" y="1642925"/>
            <a:ext cx="2715250" cy="2036425"/>
          </a:xfrm>
          <a:prstGeom prst="rect">
            <a:avLst/>
          </a:prstGeom>
          <a:noFill/>
          <a:ln>
            <a:noFill/>
          </a:ln>
        </p:spPr>
      </p:pic>
      <p:pic>
        <p:nvPicPr>
          <p:cNvPr id="178" name="Google Shape;178;p33"/>
          <p:cNvPicPr preferRelativeResize="0"/>
          <p:nvPr/>
        </p:nvPicPr>
        <p:blipFill>
          <a:blip r:embed="rId5">
            <a:alphaModFix/>
          </a:blip>
          <a:stretch>
            <a:fillRect/>
          </a:stretch>
        </p:blipFill>
        <p:spPr>
          <a:xfrm>
            <a:off x="2941451" y="1642925"/>
            <a:ext cx="2715250" cy="203643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2" name="Shape 182"/>
        <p:cNvGrpSpPr/>
        <p:nvPr/>
      </p:nvGrpSpPr>
      <p:grpSpPr>
        <a:xfrm>
          <a:off x="0" y="0"/>
          <a:ext cx="0" cy="0"/>
          <a:chOff x="0" y="0"/>
          <a:chExt cx="0" cy="0"/>
        </a:xfrm>
      </p:grpSpPr>
      <p:sp>
        <p:nvSpPr>
          <p:cNvPr id="183" name="Google Shape;183;p34"/>
          <p:cNvSpPr txBox="1"/>
          <p:nvPr>
            <p:ph type="title"/>
          </p:nvPr>
        </p:nvSpPr>
        <p:spPr>
          <a:xfrm>
            <a:off x="228400" y="3666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solidFill>
                  <a:srgbClr val="000000"/>
                </a:solidFill>
                <a:latin typeface="Open Sans"/>
                <a:ea typeface="Open Sans"/>
                <a:cs typeface="Open Sans"/>
                <a:sym typeface="Open Sans"/>
              </a:rPr>
              <a:t>In-paper </a:t>
            </a:r>
            <a:r>
              <a:rPr lang="en" sz="3800">
                <a:solidFill>
                  <a:srgbClr val="000000"/>
                </a:solidFill>
                <a:latin typeface="Open Sans"/>
                <a:ea typeface="Open Sans"/>
                <a:cs typeface="Open Sans"/>
                <a:sym typeface="Open Sans"/>
              </a:rPr>
              <a:t>Algorithm Results</a:t>
            </a:r>
            <a:endParaRPr sz="3800">
              <a:solidFill>
                <a:srgbClr val="000000"/>
              </a:solidFill>
              <a:latin typeface="Open Sans"/>
              <a:ea typeface="Open Sans"/>
              <a:cs typeface="Open Sans"/>
              <a:sym typeface="Open Sans"/>
            </a:endParaRPr>
          </a:p>
        </p:txBody>
      </p:sp>
      <p:sp>
        <p:nvSpPr>
          <p:cNvPr id="184" name="Google Shape;184;p34"/>
          <p:cNvSpPr txBox="1"/>
          <p:nvPr>
            <p:ph idx="1" type="body"/>
          </p:nvPr>
        </p:nvSpPr>
        <p:spPr>
          <a:xfrm>
            <a:off x="311700" y="1090450"/>
            <a:ext cx="8520600" cy="3791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700">
              <a:solidFill>
                <a:srgbClr val="FFFFFF"/>
              </a:solidFill>
              <a:latin typeface="Open Sans"/>
              <a:ea typeface="Open Sans"/>
              <a:cs typeface="Open Sans"/>
              <a:sym typeface="Open Sans"/>
            </a:endParaRPr>
          </a:p>
          <a:p>
            <a:pPr indent="0" lvl="0" marL="0" rtl="0" algn="l">
              <a:lnSpc>
                <a:spcPct val="150000"/>
              </a:lnSpc>
              <a:spcBef>
                <a:spcPts val="1600"/>
              </a:spcBef>
              <a:spcAft>
                <a:spcPts val="1600"/>
              </a:spcAft>
              <a:buNone/>
            </a:pPr>
            <a:r>
              <a:t/>
            </a:r>
            <a:endParaRPr sz="1100">
              <a:solidFill>
                <a:srgbClr val="FFFFFF"/>
              </a:solidFill>
              <a:latin typeface="Open Sans"/>
              <a:ea typeface="Open Sans"/>
              <a:cs typeface="Open Sans"/>
              <a:sym typeface="Open Sans"/>
            </a:endParaRPr>
          </a:p>
        </p:txBody>
      </p:sp>
      <p:pic>
        <p:nvPicPr>
          <p:cNvPr id="185" name="Google Shape;185;p34"/>
          <p:cNvPicPr preferRelativeResize="0"/>
          <p:nvPr/>
        </p:nvPicPr>
        <p:blipFill>
          <a:blip r:embed="rId3">
            <a:alphaModFix/>
          </a:blip>
          <a:stretch>
            <a:fillRect/>
          </a:stretch>
        </p:blipFill>
        <p:spPr>
          <a:xfrm>
            <a:off x="3261475" y="1600050"/>
            <a:ext cx="2454476" cy="2097770"/>
          </a:xfrm>
          <a:prstGeom prst="rect">
            <a:avLst/>
          </a:prstGeom>
          <a:noFill/>
          <a:ln>
            <a:noFill/>
          </a:ln>
        </p:spPr>
      </p:pic>
      <p:pic>
        <p:nvPicPr>
          <p:cNvPr id="186" name="Google Shape;186;p34"/>
          <p:cNvPicPr preferRelativeResize="0"/>
          <p:nvPr/>
        </p:nvPicPr>
        <p:blipFill>
          <a:blip r:embed="rId4">
            <a:alphaModFix/>
          </a:blip>
          <a:stretch>
            <a:fillRect/>
          </a:stretch>
        </p:blipFill>
        <p:spPr>
          <a:xfrm>
            <a:off x="6089587" y="1647000"/>
            <a:ext cx="2454474" cy="2050825"/>
          </a:xfrm>
          <a:prstGeom prst="rect">
            <a:avLst/>
          </a:prstGeom>
          <a:noFill/>
          <a:ln>
            <a:noFill/>
          </a:ln>
        </p:spPr>
      </p:pic>
      <p:pic>
        <p:nvPicPr>
          <p:cNvPr id="187" name="Google Shape;187;p34"/>
          <p:cNvPicPr preferRelativeResize="0"/>
          <p:nvPr/>
        </p:nvPicPr>
        <p:blipFill>
          <a:blip r:embed="rId5">
            <a:alphaModFix/>
          </a:blip>
          <a:stretch>
            <a:fillRect/>
          </a:stretch>
        </p:blipFill>
        <p:spPr>
          <a:xfrm>
            <a:off x="403371" y="1558888"/>
            <a:ext cx="2607450" cy="2180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1" name="Shape 191"/>
        <p:cNvGrpSpPr/>
        <p:nvPr/>
      </p:nvGrpSpPr>
      <p:grpSpPr>
        <a:xfrm>
          <a:off x="0" y="0"/>
          <a:ext cx="0" cy="0"/>
          <a:chOff x="0" y="0"/>
          <a:chExt cx="0" cy="0"/>
        </a:xfrm>
      </p:grpSpPr>
      <p:sp>
        <p:nvSpPr>
          <p:cNvPr id="192" name="Google Shape;192;p35"/>
          <p:cNvSpPr txBox="1"/>
          <p:nvPr>
            <p:ph type="title"/>
          </p:nvPr>
        </p:nvSpPr>
        <p:spPr>
          <a:xfrm>
            <a:off x="227250" y="3170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0000"/>
                </a:solidFill>
                <a:latin typeface="Open Sans"/>
                <a:ea typeface="Open Sans"/>
                <a:cs typeface="Open Sans"/>
                <a:sym typeface="Open Sans"/>
              </a:rPr>
              <a:t>K-Means Simulation Results</a:t>
            </a:r>
            <a:endParaRPr sz="3600">
              <a:solidFill>
                <a:srgbClr val="000000"/>
              </a:solidFill>
              <a:latin typeface="Open Sans"/>
              <a:ea typeface="Open Sans"/>
              <a:cs typeface="Open Sans"/>
              <a:sym typeface="Open Sans"/>
            </a:endParaRPr>
          </a:p>
        </p:txBody>
      </p:sp>
      <p:sp>
        <p:nvSpPr>
          <p:cNvPr id="193" name="Google Shape;193;p35"/>
          <p:cNvSpPr txBox="1"/>
          <p:nvPr>
            <p:ph idx="1" type="body"/>
          </p:nvPr>
        </p:nvSpPr>
        <p:spPr>
          <a:xfrm>
            <a:off x="311700" y="913975"/>
            <a:ext cx="8520600" cy="3703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700">
              <a:solidFill>
                <a:srgbClr val="FFFFFF"/>
              </a:solidFill>
              <a:latin typeface="Open Sans"/>
              <a:ea typeface="Open Sans"/>
              <a:cs typeface="Open Sans"/>
              <a:sym typeface="Open Sans"/>
            </a:endParaRPr>
          </a:p>
          <a:p>
            <a:pPr indent="0" lvl="0" marL="0" rtl="0" algn="l">
              <a:lnSpc>
                <a:spcPct val="150000"/>
              </a:lnSpc>
              <a:spcBef>
                <a:spcPts val="1600"/>
              </a:spcBef>
              <a:spcAft>
                <a:spcPts val="1600"/>
              </a:spcAft>
              <a:buNone/>
            </a:pPr>
            <a:r>
              <a:t/>
            </a:r>
            <a:endParaRPr sz="1100">
              <a:solidFill>
                <a:srgbClr val="FFFFFF"/>
              </a:solidFill>
              <a:latin typeface="Open Sans"/>
              <a:ea typeface="Open Sans"/>
              <a:cs typeface="Open Sans"/>
              <a:sym typeface="Open Sans"/>
            </a:endParaRPr>
          </a:p>
        </p:txBody>
      </p:sp>
      <p:pic>
        <p:nvPicPr>
          <p:cNvPr id="194" name="Google Shape;194;p35"/>
          <p:cNvPicPr preferRelativeResize="0"/>
          <p:nvPr/>
        </p:nvPicPr>
        <p:blipFill>
          <a:blip r:embed="rId3">
            <a:alphaModFix/>
          </a:blip>
          <a:stretch>
            <a:fillRect/>
          </a:stretch>
        </p:blipFill>
        <p:spPr>
          <a:xfrm>
            <a:off x="344975" y="1490215"/>
            <a:ext cx="2651951" cy="2298697"/>
          </a:xfrm>
          <a:prstGeom prst="rect">
            <a:avLst/>
          </a:prstGeom>
          <a:noFill/>
          <a:ln>
            <a:noFill/>
          </a:ln>
        </p:spPr>
      </p:pic>
      <p:pic>
        <p:nvPicPr>
          <p:cNvPr id="195" name="Google Shape;195;p35"/>
          <p:cNvPicPr preferRelativeResize="0"/>
          <p:nvPr/>
        </p:nvPicPr>
        <p:blipFill>
          <a:blip r:embed="rId4">
            <a:alphaModFix/>
          </a:blip>
          <a:stretch>
            <a:fillRect/>
          </a:stretch>
        </p:blipFill>
        <p:spPr>
          <a:xfrm>
            <a:off x="3191901" y="1490225"/>
            <a:ext cx="2591331" cy="2298675"/>
          </a:xfrm>
          <a:prstGeom prst="rect">
            <a:avLst/>
          </a:prstGeom>
          <a:noFill/>
          <a:ln>
            <a:noFill/>
          </a:ln>
        </p:spPr>
      </p:pic>
      <p:pic>
        <p:nvPicPr>
          <p:cNvPr id="196" name="Google Shape;196;p35"/>
          <p:cNvPicPr preferRelativeResize="0"/>
          <p:nvPr/>
        </p:nvPicPr>
        <p:blipFill>
          <a:blip r:embed="rId5">
            <a:alphaModFix/>
          </a:blip>
          <a:stretch>
            <a:fillRect/>
          </a:stretch>
        </p:blipFill>
        <p:spPr>
          <a:xfrm>
            <a:off x="5978200" y="1553513"/>
            <a:ext cx="2651950" cy="217210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0" name="Shape 200"/>
        <p:cNvGrpSpPr/>
        <p:nvPr/>
      </p:nvGrpSpPr>
      <p:grpSpPr>
        <a:xfrm>
          <a:off x="0" y="0"/>
          <a:ext cx="0" cy="0"/>
          <a:chOff x="0" y="0"/>
          <a:chExt cx="0" cy="0"/>
        </a:xfrm>
      </p:grpSpPr>
      <p:sp>
        <p:nvSpPr>
          <p:cNvPr id="201" name="Google Shape;201;p36"/>
          <p:cNvSpPr txBox="1"/>
          <p:nvPr>
            <p:ph type="title"/>
          </p:nvPr>
        </p:nvSpPr>
        <p:spPr>
          <a:xfrm>
            <a:off x="247700" y="28810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0000"/>
                </a:solidFill>
                <a:latin typeface="Open Sans"/>
                <a:ea typeface="Open Sans"/>
                <a:cs typeface="Open Sans"/>
                <a:sym typeface="Open Sans"/>
              </a:rPr>
              <a:t>K-Medoids Simulation Results</a:t>
            </a:r>
            <a:endParaRPr sz="3600">
              <a:solidFill>
                <a:srgbClr val="000000"/>
              </a:solidFill>
              <a:latin typeface="Open Sans"/>
              <a:ea typeface="Open Sans"/>
              <a:cs typeface="Open Sans"/>
              <a:sym typeface="Open Sans"/>
            </a:endParaRPr>
          </a:p>
        </p:txBody>
      </p:sp>
      <p:sp>
        <p:nvSpPr>
          <p:cNvPr id="202" name="Google Shape;202;p36"/>
          <p:cNvSpPr txBox="1"/>
          <p:nvPr>
            <p:ph idx="1" type="body"/>
          </p:nvPr>
        </p:nvSpPr>
        <p:spPr>
          <a:xfrm>
            <a:off x="311700" y="1168400"/>
            <a:ext cx="8520600" cy="3703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700">
              <a:solidFill>
                <a:srgbClr val="FFFFFF"/>
              </a:solidFill>
              <a:latin typeface="Open Sans"/>
              <a:ea typeface="Open Sans"/>
              <a:cs typeface="Open Sans"/>
              <a:sym typeface="Open Sans"/>
            </a:endParaRPr>
          </a:p>
          <a:p>
            <a:pPr indent="0" lvl="0" marL="0" rtl="0" algn="l">
              <a:lnSpc>
                <a:spcPct val="150000"/>
              </a:lnSpc>
              <a:spcBef>
                <a:spcPts val="1600"/>
              </a:spcBef>
              <a:spcAft>
                <a:spcPts val="1600"/>
              </a:spcAft>
              <a:buNone/>
            </a:pPr>
            <a:r>
              <a:t/>
            </a:r>
            <a:endParaRPr sz="1100">
              <a:solidFill>
                <a:srgbClr val="FFFFFF"/>
              </a:solidFill>
              <a:latin typeface="Open Sans"/>
              <a:ea typeface="Open Sans"/>
              <a:cs typeface="Open Sans"/>
              <a:sym typeface="Open Sans"/>
            </a:endParaRPr>
          </a:p>
        </p:txBody>
      </p:sp>
      <p:pic>
        <p:nvPicPr>
          <p:cNvPr id="203" name="Google Shape;203;p36"/>
          <p:cNvPicPr preferRelativeResize="0"/>
          <p:nvPr/>
        </p:nvPicPr>
        <p:blipFill>
          <a:blip r:embed="rId3">
            <a:alphaModFix/>
          </a:blip>
          <a:stretch>
            <a:fillRect/>
          </a:stretch>
        </p:blipFill>
        <p:spPr>
          <a:xfrm>
            <a:off x="433975" y="1542575"/>
            <a:ext cx="2656250" cy="2204108"/>
          </a:xfrm>
          <a:prstGeom prst="rect">
            <a:avLst/>
          </a:prstGeom>
          <a:noFill/>
          <a:ln>
            <a:noFill/>
          </a:ln>
        </p:spPr>
      </p:pic>
      <p:pic>
        <p:nvPicPr>
          <p:cNvPr id="204" name="Google Shape;204;p36"/>
          <p:cNvPicPr preferRelativeResize="0"/>
          <p:nvPr/>
        </p:nvPicPr>
        <p:blipFill>
          <a:blip r:embed="rId4">
            <a:alphaModFix/>
          </a:blip>
          <a:stretch>
            <a:fillRect/>
          </a:stretch>
        </p:blipFill>
        <p:spPr>
          <a:xfrm>
            <a:off x="3174013" y="1557275"/>
            <a:ext cx="2586975" cy="2174700"/>
          </a:xfrm>
          <a:prstGeom prst="rect">
            <a:avLst/>
          </a:prstGeom>
          <a:noFill/>
          <a:ln>
            <a:noFill/>
          </a:ln>
        </p:spPr>
      </p:pic>
      <p:pic>
        <p:nvPicPr>
          <p:cNvPr id="205" name="Google Shape;205;p36"/>
          <p:cNvPicPr preferRelativeResize="0"/>
          <p:nvPr/>
        </p:nvPicPr>
        <p:blipFill>
          <a:blip r:embed="rId5">
            <a:alphaModFix/>
          </a:blip>
          <a:stretch>
            <a:fillRect/>
          </a:stretch>
        </p:blipFill>
        <p:spPr>
          <a:xfrm>
            <a:off x="5844800" y="1494688"/>
            <a:ext cx="2656251" cy="21541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3749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Open Sans"/>
                <a:ea typeface="Open Sans"/>
                <a:cs typeface="Open Sans"/>
                <a:sym typeface="Open Sans"/>
              </a:rPr>
              <a:t>Error Calculation</a:t>
            </a:r>
            <a:endParaRPr sz="3600">
              <a:solidFill>
                <a:srgbClr val="FFFFFF"/>
              </a:solidFill>
              <a:latin typeface="Open Sans"/>
              <a:ea typeface="Open Sans"/>
              <a:cs typeface="Open Sans"/>
              <a:sym typeface="Open Sans"/>
            </a:endParaRPr>
          </a:p>
        </p:txBody>
      </p:sp>
      <p:sp>
        <p:nvSpPr>
          <p:cNvPr id="211" name="Google Shape;211;p37"/>
          <p:cNvSpPr txBox="1"/>
          <p:nvPr>
            <p:ph idx="1" type="body"/>
          </p:nvPr>
        </p:nvSpPr>
        <p:spPr>
          <a:xfrm>
            <a:off x="311700" y="2173700"/>
            <a:ext cx="8520600" cy="3027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800">
                <a:solidFill>
                  <a:srgbClr val="FFFFFF"/>
                </a:solidFill>
                <a:latin typeface="Open Sans"/>
                <a:ea typeface="Open Sans"/>
                <a:cs typeface="Open Sans"/>
                <a:sym typeface="Open Sans"/>
              </a:rPr>
              <a:t>In-Paper Algorithm</a:t>
            </a:r>
            <a:r>
              <a:rPr lang="en" sz="2800">
                <a:solidFill>
                  <a:srgbClr val="FFFFFF"/>
                </a:solidFill>
                <a:latin typeface="Open Sans"/>
                <a:ea typeface="Open Sans"/>
                <a:cs typeface="Open Sans"/>
                <a:sym typeface="Open Sans"/>
              </a:rPr>
              <a:t> - 1.5097</a:t>
            </a:r>
            <a:endParaRPr sz="2800">
              <a:solidFill>
                <a:srgbClr val="FFFFFF"/>
              </a:solidFill>
              <a:latin typeface="Open Sans"/>
              <a:ea typeface="Open Sans"/>
              <a:cs typeface="Open Sans"/>
              <a:sym typeface="Open Sans"/>
            </a:endParaRPr>
          </a:p>
          <a:p>
            <a:pPr indent="0" lvl="0" marL="0" rtl="0" algn="l">
              <a:lnSpc>
                <a:spcPct val="150000"/>
              </a:lnSpc>
              <a:spcBef>
                <a:spcPts val="1600"/>
              </a:spcBef>
              <a:spcAft>
                <a:spcPts val="0"/>
              </a:spcAft>
              <a:buNone/>
            </a:pPr>
            <a:r>
              <a:rPr b="1" lang="en" sz="2800">
                <a:solidFill>
                  <a:srgbClr val="FFFFFF"/>
                </a:solidFill>
                <a:latin typeface="Open Sans"/>
                <a:ea typeface="Open Sans"/>
                <a:cs typeface="Open Sans"/>
                <a:sym typeface="Open Sans"/>
              </a:rPr>
              <a:t>K-Means Algorithm</a:t>
            </a:r>
            <a:r>
              <a:rPr lang="en" sz="2800">
                <a:solidFill>
                  <a:srgbClr val="FFFFFF"/>
                </a:solidFill>
                <a:latin typeface="Open Sans"/>
                <a:ea typeface="Open Sans"/>
                <a:cs typeface="Open Sans"/>
                <a:sym typeface="Open Sans"/>
              </a:rPr>
              <a:t> - 1.5631</a:t>
            </a:r>
            <a:endParaRPr sz="2800">
              <a:solidFill>
                <a:srgbClr val="FFFFFF"/>
              </a:solidFill>
              <a:latin typeface="Open Sans"/>
              <a:ea typeface="Open Sans"/>
              <a:cs typeface="Open Sans"/>
              <a:sym typeface="Open Sans"/>
            </a:endParaRPr>
          </a:p>
          <a:p>
            <a:pPr indent="0" lvl="0" marL="0" rtl="0" algn="l">
              <a:lnSpc>
                <a:spcPct val="150000"/>
              </a:lnSpc>
              <a:spcBef>
                <a:spcPts val="1600"/>
              </a:spcBef>
              <a:spcAft>
                <a:spcPts val="0"/>
              </a:spcAft>
              <a:buNone/>
            </a:pPr>
            <a:r>
              <a:rPr b="1" lang="en" sz="2800">
                <a:solidFill>
                  <a:srgbClr val="FFFFFF"/>
                </a:solidFill>
                <a:latin typeface="Open Sans"/>
                <a:ea typeface="Open Sans"/>
                <a:cs typeface="Open Sans"/>
                <a:sym typeface="Open Sans"/>
              </a:rPr>
              <a:t>K-</a:t>
            </a:r>
            <a:r>
              <a:rPr b="1" lang="en" sz="2800">
                <a:solidFill>
                  <a:srgbClr val="FFFFFF"/>
                </a:solidFill>
                <a:latin typeface="Open Sans"/>
                <a:ea typeface="Open Sans"/>
                <a:cs typeface="Open Sans"/>
                <a:sym typeface="Open Sans"/>
              </a:rPr>
              <a:t>medoids</a:t>
            </a:r>
            <a:r>
              <a:rPr b="1" lang="en" sz="2800">
                <a:solidFill>
                  <a:srgbClr val="FFFFFF"/>
                </a:solidFill>
                <a:latin typeface="Open Sans"/>
                <a:ea typeface="Open Sans"/>
                <a:cs typeface="Open Sans"/>
                <a:sym typeface="Open Sans"/>
              </a:rPr>
              <a:t> Algorithms</a:t>
            </a:r>
            <a:r>
              <a:rPr lang="en" sz="2800">
                <a:solidFill>
                  <a:srgbClr val="FFFFFF"/>
                </a:solidFill>
                <a:latin typeface="Open Sans"/>
                <a:ea typeface="Open Sans"/>
                <a:cs typeface="Open Sans"/>
                <a:sym typeface="Open Sans"/>
              </a:rPr>
              <a:t> - 1.5496</a:t>
            </a:r>
            <a:endParaRPr sz="2800">
              <a:solidFill>
                <a:srgbClr val="FFFFFF"/>
              </a:solidFill>
              <a:latin typeface="Open Sans"/>
              <a:ea typeface="Open Sans"/>
              <a:cs typeface="Open Sans"/>
              <a:sym typeface="Open Sans"/>
            </a:endParaRPr>
          </a:p>
          <a:p>
            <a:pPr indent="0" lvl="0" marL="0" rtl="0" algn="l">
              <a:lnSpc>
                <a:spcPct val="150000"/>
              </a:lnSpc>
              <a:spcBef>
                <a:spcPts val="1600"/>
              </a:spcBef>
              <a:spcAft>
                <a:spcPts val="1600"/>
              </a:spcAft>
              <a:buNone/>
            </a:pPr>
            <a:r>
              <a:t/>
            </a:r>
            <a:endParaRPr sz="1100">
              <a:solidFill>
                <a:srgbClr val="FFFFFF"/>
              </a:solidFill>
              <a:latin typeface="Open Sans"/>
              <a:ea typeface="Open Sans"/>
              <a:cs typeface="Open Sans"/>
              <a:sym typeface="Open Sans"/>
            </a:endParaRPr>
          </a:p>
        </p:txBody>
      </p:sp>
      <p:sp>
        <p:nvSpPr>
          <p:cNvPr id="212" name="Google Shape;212;p37"/>
          <p:cNvSpPr txBox="1"/>
          <p:nvPr/>
        </p:nvSpPr>
        <p:spPr>
          <a:xfrm>
            <a:off x="418050" y="1063900"/>
            <a:ext cx="83079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Open Sans"/>
                <a:ea typeface="Open Sans"/>
                <a:cs typeface="Open Sans"/>
                <a:sym typeface="Open Sans"/>
              </a:rPr>
              <a:t>Our algorithm approximates the matrix well with E(A, A_cap) = 1.5097. The paper mentions the mean error range when using random 2x3 -matrices with coefficients uniformly taken from [-1,1] as E = 1.9 ± 0.73, which our implementation justifies.</a:t>
            </a:r>
            <a:endParaRPr sz="1500">
              <a:solidFill>
                <a:srgbClr val="FFFFFF"/>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p38"/>
          <p:cNvSpPr txBox="1"/>
          <p:nvPr>
            <p:ph type="title"/>
          </p:nvPr>
        </p:nvSpPr>
        <p:spPr>
          <a:xfrm>
            <a:off x="228400" y="17230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solidFill>
                  <a:srgbClr val="FFFFFF"/>
                </a:solidFill>
                <a:latin typeface="Open Sans"/>
                <a:ea typeface="Open Sans"/>
                <a:cs typeface="Open Sans"/>
                <a:sym typeface="Open Sans"/>
              </a:rPr>
              <a:t>Results</a:t>
            </a:r>
            <a:endParaRPr sz="3100">
              <a:solidFill>
                <a:srgbClr val="FFFFFF"/>
              </a:solidFill>
              <a:latin typeface="Open Sans"/>
              <a:ea typeface="Open Sans"/>
              <a:cs typeface="Open Sans"/>
              <a:sym typeface="Open Sans"/>
            </a:endParaRPr>
          </a:p>
          <a:p>
            <a:pPr indent="0" lvl="0" marL="0" rtl="0" algn="ctr">
              <a:spcBef>
                <a:spcPts val="0"/>
              </a:spcBef>
              <a:spcAft>
                <a:spcPts val="0"/>
              </a:spcAft>
              <a:buNone/>
            </a:pPr>
            <a:r>
              <a:t/>
            </a:r>
            <a:endParaRPr sz="3100">
              <a:solidFill>
                <a:srgbClr val="FFFFFF"/>
              </a:solidFill>
              <a:latin typeface="Open Sans"/>
              <a:ea typeface="Open Sans"/>
              <a:cs typeface="Open Sans"/>
              <a:sym typeface="Open Sans"/>
            </a:endParaRPr>
          </a:p>
        </p:txBody>
      </p:sp>
      <p:sp>
        <p:nvSpPr>
          <p:cNvPr id="218" name="Google Shape;218;p38"/>
          <p:cNvSpPr txBox="1"/>
          <p:nvPr>
            <p:ph idx="1" type="body"/>
          </p:nvPr>
        </p:nvSpPr>
        <p:spPr>
          <a:xfrm>
            <a:off x="311700" y="973300"/>
            <a:ext cx="8520600" cy="390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solidFill>
                  <a:srgbClr val="FFFFFF"/>
                </a:solidFill>
                <a:latin typeface="Open Sans"/>
                <a:ea typeface="Open Sans"/>
                <a:cs typeface="Open Sans"/>
                <a:sym typeface="Open Sans"/>
              </a:rPr>
              <a:t>Our main focus here was to develop a self-organising map with an improved weight update algorithm than the existing ones. </a:t>
            </a:r>
            <a:endParaRPr sz="1700">
              <a:solidFill>
                <a:srgbClr val="FFFFFF"/>
              </a:solidFill>
              <a:latin typeface="Open Sans"/>
              <a:ea typeface="Open Sans"/>
              <a:cs typeface="Open Sans"/>
              <a:sym typeface="Open Sans"/>
            </a:endParaRPr>
          </a:p>
          <a:p>
            <a:pPr indent="0" lvl="0" marL="0" rtl="0" algn="l">
              <a:lnSpc>
                <a:spcPct val="150000"/>
              </a:lnSpc>
              <a:spcBef>
                <a:spcPts val="1600"/>
              </a:spcBef>
              <a:spcAft>
                <a:spcPts val="0"/>
              </a:spcAft>
              <a:buNone/>
            </a:pPr>
            <a:r>
              <a:rPr lang="en" sz="1700">
                <a:solidFill>
                  <a:srgbClr val="FFFFFF"/>
                </a:solidFill>
                <a:latin typeface="Open Sans"/>
                <a:ea typeface="Open Sans"/>
                <a:cs typeface="Open Sans"/>
                <a:sym typeface="Open Sans"/>
              </a:rPr>
              <a:t>The algorithm hence developed gives us less mean error when reconstructing source waveforms as compared to existing clustering methods like K-means and K-medoids.  </a:t>
            </a:r>
            <a:endParaRPr sz="1700">
              <a:solidFill>
                <a:srgbClr val="FFFFFF"/>
              </a:solidFill>
              <a:latin typeface="Open Sans"/>
              <a:ea typeface="Open Sans"/>
              <a:cs typeface="Open Sans"/>
              <a:sym typeface="Open Sans"/>
            </a:endParaRPr>
          </a:p>
          <a:p>
            <a:pPr indent="0" lvl="0" marL="0" rtl="0" algn="l">
              <a:lnSpc>
                <a:spcPct val="150000"/>
              </a:lnSpc>
              <a:spcBef>
                <a:spcPts val="1600"/>
              </a:spcBef>
              <a:spcAft>
                <a:spcPts val="1600"/>
              </a:spcAft>
              <a:buNone/>
            </a:pPr>
            <a:r>
              <a:rPr lang="en" sz="1700">
                <a:solidFill>
                  <a:srgbClr val="FFFFFF"/>
                </a:solidFill>
                <a:latin typeface="Open Sans"/>
                <a:ea typeface="Open Sans"/>
                <a:cs typeface="Open Sans"/>
                <a:sym typeface="Open Sans"/>
              </a:rPr>
              <a:t>We can also see that the weight update through K-medoids gives us better results than weight update through K-means, though the error in results vary a little since we are taking a random samples here. </a:t>
            </a:r>
            <a:endParaRPr sz="170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215100" y="376375"/>
            <a:ext cx="8520600" cy="85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900">
                <a:solidFill>
                  <a:srgbClr val="FFFFFF"/>
                </a:solidFill>
                <a:latin typeface="Open Sans"/>
                <a:ea typeface="Open Sans"/>
                <a:cs typeface="Open Sans"/>
                <a:sym typeface="Open Sans"/>
              </a:rPr>
              <a:t>Objective</a:t>
            </a:r>
            <a:endParaRPr sz="5900">
              <a:solidFill>
                <a:srgbClr val="FFFFFF"/>
              </a:solidFill>
              <a:latin typeface="Open Sans"/>
              <a:ea typeface="Open Sans"/>
              <a:cs typeface="Open Sans"/>
              <a:sym typeface="Open Sans"/>
            </a:endParaRPr>
          </a:p>
        </p:txBody>
      </p:sp>
      <p:sp>
        <p:nvSpPr>
          <p:cNvPr id="68" name="Google Shape;68;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2300">
              <a:solidFill>
                <a:srgbClr val="FFFFFF"/>
              </a:solidFill>
              <a:latin typeface="Open Sans"/>
              <a:ea typeface="Open Sans"/>
              <a:cs typeface="Open Sans"/>
              <a:sym typeface="Open Sans"/>
            </a:endParaRPr>
          </a:p>
          <a:p>
            <a:pPr indent="0" lvl="0" marL="0" rtl="0" algn="just">
              <a:spcBef>
                <a:spcPts val="1600"/>
              </a:spcBef>
              <a:spcAft>
                <a:spcPts val="1600"/>
              </a:spcAft>
              <a:buNone/>
            </a:pPr>
            <a:r>
              <a:rPr b="1" lang="en" sz="2300">
                <a:solidFill>
                  <a:srgbClr val="FFFFFF"/>
                </a:solidFill>
                <a:latin typeface="Open Sans"/>
                <a:ea typeface="Open Sans"/>
                <a:cs typeface="Open Sans"/>
                <a:sym typeface="Open Sans"/>
              </a:rPr>
              <a:t>Given an observed m-dimensional mixture random vector x</a:t>
            </a:r>
            <a:r>
              <a:rPr b="1" lang="en" sz="2300">
                <a:solidFill>
                  <a:srgbClr val="FFFFFF"/>
                </a:solidFill>
                <a:latin typeface="Open Sans"/>
                <a:ea typeface="Open Sans"/>
                <a:cs typeface="Open Sans"/>
                <a:sym typeface="Open Sans"/>
              </a:rPr>
              <a:t>, which allows an unknown decomposition x = As, the goal is to identify the mixing matrix A and the unknown n-dimensional source random vector s.</a:t>
            </a:r>
            <a:r>
              <a:rPr lang="en" sz="2300">
                <a:solidFill>
                  <a:srgbClr val="FFFFFF"/>
                </a:solidFill>
                <a:latin typeface="Open Sans"/>
                <a:ea typeface="Open Sans"/>
                <a:cs typeface="Open Sans"/>
                <a:sym typeface="Open Sans"/>
              </a:rPr>
              <a:t> </a:t>
            </a:r>
            <a:endParaRPr sz="23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345675"/>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solidFill>
                  <a:srgbClr val="FFFFFF"/>
                </a:solidFill>
                <a:latin typeface="Open Sans"/>
                <a:ea typeface="Open Sans"/>
                <a:cs typeface="Open Sans"/>
                <a:sym typeface="Open Sans"/>
              </a:rPr>
              <a:t>Understanding of the Problem </a:t>
            </a:r>
            <a:endParaRPr sz="4100">
              <a:solidFill>
                <a:srgbClr val="FFFFFF"/>
              </a:solidFill>
              <a:latin typeface="Open Sans"/>
              <a:ea typeface="Open Sans"/>
              <a:cs typeface="Open Sans"/>
              <a:sym typeface="Open Sans"/>
            </a:endParaRPr>
          </a:p>
        </p:txBody>
      </p:sp>
      <p:sp>
        <p:nvSpPr>
          <p:cNvPr id="74" name="Google Shape;74;p16"/>
          <p:cNvSpPr txBox="1"/>
          <p:nvPr>
            <p:ph idx="1" type="body"/>
          </p:nvPr>
        </p:nvSpPr>
        <p:spPr>
          <a:xfrm>
            <a:off x="311700" y="15618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b="1" lang="en">
                <a:solidFill>
                  <a:srgbClr val="FFFFFF"/>
                </a:solidFill>
                <a:latin typeface="Open Sans"/>
                <a:ea typeface="Open Sans"/>
                <a:cs typeface="Open Sans"/>
                <a:sym typeface="Open Sans"/>
              </a:rPr>
            </a:br>
            <a:r>
              <a:rPr b="1" lang="en">
                <a:solidFill>
                  <a:srgbClr val="FFFFFF"/>
                </a:solidFill>
                <a:latin typeface="Open Sans"/>
                <a:ea typeface="Open Sans"/>
                <a:cs typeface="Open Sans"/>
                <a:sym typeface="Open Sans"/>
              </a:rPr>
              <a:t>Blind Source Separation (BSS) </a:t>
            </a:r>
            <a:r>
              <a:rPr lang="en">
                <a:solidFill>
                  <a:srgbClr val="FFFFFF"/>
                </a:solidFill>
                <a:latin typeface="Open Sans"/>
                <a:ea typeface="Open Sans"/>
                <a:cs typeface="Open Sans"/>
                <a:sym typeface="Open Sans"/>
              </a:rPr>
              <a:t>is the </a:t>
            </a:r>
            <a:r>
              <a:rPr b="1" lang="en">
                <a:solidFill>
                  <a:srgbClr val="FFFFFF"/>
                </a:solidFill>
                <a:latin typeface="Open Sans"/>
                <a:ea typeface="Open Sans"/>
                <a:cs typeface="Open Sans"/>
                <a:sym typeface="Open Sans"/>
              </a:rPr>
              <a:t>separation</a:t>
            </a:r>
            <a:r>
              <a:rPr lang="en">
                <a:solidFill>
                  <a:srgbClr val="FFFFFF"/>
                </a:solidFill>
                <a:latin typeface="Open Sans"/>
                <a:ea typeface="Open Sans"/>
                <a:cs typeface="Open Sans"/>
                <a:sym typeface="Open Sans"/>
              </a:rPr>
              <a:t> of a set of </a:t>
            </a:r>
            <a:r>
              <a:rPr b="1" lang="en">
                <a:solidFill>
                  <a:srgbClr val="FFFFFF"/>
                </a:solidFill>
                <a:latin typeface="Open Sans"/>
                <a:ea typeface="Open Sans"/>
                <a:cs typeface="Open Sans"/>
                <a:sym typeface="Open Sans"/>
              </a:rPr>
              <a:t>source</a:t>
            </a:r>
            <a:r>
              <a:rPr lang="en">
                <a:solidFill>
                  <a:srgbClr val="FFFFFF"/>
                </a:solidFill>
                <a:latin typeface="Open Sans"/>
                <a:ea typeface="Open Sans"/>
                <a:cs typeface="Open Sans"/>
                <a:sym typeface="Open Sans"/>
              </a:rPr>
              <a:t> signals from a set of mixed signals, without the aid of information (or with very little information) about the </a:t>
            </a:r>
            <a:r>
              <a:rPr b="1" lang="en">
                <a:solidFill>
                  <a:srgbClr val="FFFFFF"/>
                </a:solidFill>
                <a:latin typeface="Open Sans"/>
                <a:ea typeface="Open Sans"/>
                <a:cs typeface="Open Sans"/>
                <a:sym typeface="Open Sans"/>
              </a:rPr>
              <a:t>source</a:t>
            </a:r>
            <a:r>
              <a:rPr lang="en">
                <a:solidFill>
                  <a:srgbClr val="FFFFFF"/>
                </a:solidFill>
                <a:latin typeface="Open Sans"/>
                <a:ea typeface="Open Sans"/>
                <a:cs typeface="Open Sans"/>
                <a:sym typeface="Open Sans"/>
              </a:rPr>
              <a:t> signals or the mixing process.</a:t>
            </a:r>
            <a:br>
              <a:rPr lang="en">
                <a:solidFill>
                  <a:srgbClr val="FFFFFF"/>
                </a:solidFill>
                <a:latin typeface="Open Sans"/>
                <a:ea typeface="Open Sans"/>
                <a:cs typeface="Open Sans"/>
                <a:sym typeface="Open Sans"/>
              </a:rPr>
            </a:br>
            <a:br>
              <a:rPr lang="en">
                <a:solidFill>
                  <a:srgbClr val="FFFFFF"/>
                </a:solidFill>
                <a:latin typeface="Open Sans"/>
                <a:ea typeface="Open Sans"/>
                <a:cs typeface="Open Sans"/>
                <a:sym typeface="Open Sans"/>
              </a:rPr>
            </a:br>
            <a:endParaRPr>
              <a:solidFill>
                <a:srgbClr val="FFFFFF"/>
              </a:solidFill>
              <a:latin typeface="Open Sans"/>
              <a:ea typeface="Open Sans"/>
              <a:cs typeface="Open Sans"/>
              <a:sym typeface="Open Sans"/>
            </a:endParaRPr>
          </a:p>
          <a:p>
            <a:pPr indent="0" lvl="0" marL="0" rtl="0" algn="l">
              <a:spcBef>
                <a:spcPts val="1600"/>
              </a:spcBef>
              <a:spcAft>
                <a:spcPts val="0"/>
              </a:spcAft>
              <a:buNone/>
            </a:pPr>
            <a:r>
              <a:rPr b="1" lang="en">
                <a:solidFill>
                  <a:srgbClr val="FFFFFF"/>
                </a:solidFill>
                <a:latin typeface="Open Sans"/>
                <a:ea typeface="Open Sans"/>
                <a:cs typeface="Open Sans"/>
                <a:sym typeface="Open Sans"/>
              </a:rPr>
              <a:t>Underdetermined</a:t>
            </a:r>
            <a:r>
              <a:rPr lang="en">
                <a:solidFill>
                  <a:srgbClr val="FFFFFF"/>
                </a:solidFill>
                <a:latin typeface="Open Sans"/>
                <a:ea typeface="Open Sans"/>
                <a:cs typeface="Open Sans"/>
                <a:sym typeface="Open Sans"/>
              </a:rPr>
              <a:t> or </a:t>
            </a:r>
            <a:r>
              <a:rPr b="1" lang="en">
                <a:solidFill>
                  <a:srgbClr val="FFFFFF"/>
                </a:solidFill>
                <a:latin typeface="Open Sans"/>
                <a:ea typeface="Open Sans"/>
                <a:cs typeface="Open Sans"/>
                <a:sym typeface="Open Sans"/>
              </a:rPr>
              <a:t>Overcomplete</a:t>
            </a:r>
            <a:r>
              <a:rPr lang="en">
                <a:solidFill>
                  <a:srgbClr val="FFFFFF"/>
                </a:solidFill>
                <a:latin typeface="Open Sans"/>
                <a:ea typeface="Open Sans"/>
                <a:cs typeface="Open Sans"/>
                <a:sym typeface="Open Sans"/>
              </a:rPr>
              <a:t> BSS is the type of BSS in which the total number of mixtures is less than the total number of sources. </a:t>
            </a:r>
            <a:endParaRPr>
              <a:solidFill>
                <a:srgbClr val="FFFFFF"/>
              </a:solidFill>
              <a:latin typeface="Open Sans"/>
              <a:ea typeface="Open Sans"/>
              <a:cs typeface="Open Sans"/>
              <a:sym typeface="Open Sans"/>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354000"/>
            <a:ext cx="8520600" cy="44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Open Sans"/>
                <a:ea typeface="Open Sans"/>
                <a:cs typeface="Open Sans"/>
                <a:sym typeface="Open Sans"/>
              </a:rPr>
              <a:t>The most commonly used overcomplete algorithms rely on sparse sources , which can be identified by clustering, usually by k-means or some extension.</a:t>
            </a:r>
            <a:endParaRPr sz="1700">
              <a:solidFill>
                <a:srgbClr val="FFFFFF"/>
              </a:solidFill>
              <a:latin typeface="Open Sans"/>
              <a:ea typeface="Open Sans"/>
              <a:cs typeface="Open Sans"/>
              <a:sym typeface="Open Sans"/>
            </a:endParaRPr>
          </a:p>
          <a:p>
            <a:pPr indent="0" lvl="0" marL="0" rtl="0" algn="l">
              <a:spcBef>
                <a:spcPts val="1600"/>
              </a:spcBef>
              <a:spcAft>
                <a:spcPts val="0"/>
              </a:spcAft>
              <a:buNone/>
            </a:pPr>
            <a:r>
              <a:t/>
            </a:r>
            <a:endParaRPr sz="1700">
              <a:solidFill>
                <a:srgbClr val="FFFFFF"/>
              </a:solidFill>
              <a:latin typeface="Open Sans"/>
              <a:ea typeface="Open Sans"/>
              <a:cs typeface="Open Sans"/>
              <a:sym typeface="Open Sans"/>
            </a:endParaRPr>
          </a:p>
          <a:p>
            <a:pPr indent="0" lvl="0" marL="0" rtl="0" algn="l">
              <a:spcBef>
                <a:spcPts val="1600"/>
              </a:spcBef>
              <a:spcAft>
                <a:spcPts val="0"/>
              </a:spcAft>
              <a:buNone/>
            </a:pPr>
            <a:r>
              <a:rPr lang="en" sz="1700">
                <a:solidFill>
                  <a:srgbClr val="FFFFFF"/>
                </a:solidFill>
                <a:latin typeface="Open Sans"/>
                <a:ea typeface="Open Sans"/>
                <a:cs typeface="Open Sans"/>
                <a:sym typeface="Open Sans"/>
              </a:rPr>
              <a:t>However, apart from the fact that mean-based clustering lacks theoretical justiﬁcations, it only identiﬁes the correct </a:t>
            </a:r>
            <a:r>
              <a:rPr b="1" lang="en" sz="1700">
                <a:solidFill>
                  <a:srgbClr val="FFFFFF"/>
                </a:solidFill>
                <a:latin typeface="Open Sans"/>
                <a:ea typeface="Open Sans"/>
                <a:cs typeface="Open Sans"/>
                <a:sym typeface="Open Sans"/>
              </a:rPr>
              <a:t>A</a:t>
            </a:r>
            <a:r>
              <a:rPr lang="en" sz="1700">
                <a:solidFill>
                  <a:srgbClr val="FFFFFF"/>
                </a:solidFill>
                <a:latin typeface="Open Sans"/>
                <a:ea typeface="Open Sans"/>
                <a:cs typeface="Open Sans"/>
                <a:sym typeface="Open Sans"/>
              </a:rPr>
              <a:t> if the data density approaches a delta distribution and hence, at times converges to the wrong solution. Also, Mean based clustering does not possess any equivariance property which suggests that performance will be independent of A. </a:t>
            </a:r>
            <a:endParaRPr sz="1700">
              <a:solidFill>
                <a:srgbClr val="FFFFFF"/>
              </a:solidFill>
              <a:latin typeface="Open Sans"/>
              <a:ea typeface="Open Sans"/>
              <a:cs typeface="Open Sans"/>
              <a:sym typeface="Open Sans"/>
            </a:endParaRPr>
          </a:p>
          <a:p>
            <a:pPr indent="0" lvl="0" marL="0" rtl="0" algn="l">
              <a:spcBef>
                <a:spcPts val="1600"/>
              </a:spcBef>
              <a:spcAft>
                <a:spcPts val="0"/>
              </a:spcAft>
              <a:buNone/>
            </a:pPr>
            <a:r>
              <a:t/>
            </a:r>
            <a:endParaRPr sz="1700">
              <a:solidFill>
                <a:srgbClr val="FFFFFF"/>
              </a:solidFill>
              <a:latin typeface="Open Sans"/>
              <a:ea typeface="Open Sans"/>
              <a:cs typeface="Open Sans"/>
              <a:sym typeface="Open Sans"/>
            </a:endParaRPr>
          </a:p>
          <a:p>
            <a:pPr indent="0" lvl="0" marL="0" rtl="0" algn="l">
              <a:spcBef>
                <a:spcPts val="1600"/>
              </a:spcBef>
              <a:spcAft>
                <a:spcPts val="0"/>
              </a:spcAft>
              <a:buNone/>
            </a:pPr>
            <a:r>
              <a:rPr lang="en" sz="1700">
                <a:solidFill>
                  <a:srgbClr val="FFFFFF"/>
                </a:solidFill>
                <a:latin typeface="Open Sans"/>
                <a:ea typeface="Open Sans"/>
                <a:cs typeface="Open Sans"/>
                <a:sym typeface="Open Sans"/>
              </a:rPr>
              <a:t>The figure in the following slide indicates the deficiency of mean based clustering. </a:t>
            </a:r>
            <a:endParaRPr sz="1700">
              <a:solidFill>
                <a:srgbClr val="FFFFFF"/>
              </a:solidFill>
              <a:latin typeface="Open Sans"/>
              <a:ea typeface="Open Sans"/>
              <a:cs typeface="Open Sans"/>
              <a:sym typeface="Open Sans"/>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8"/>
          <p:cNvSpPr txBox="1"/>
          <p:nvPr>
            <p:ph idx="1" type="body"/>
          </p:nvPr>
        </p:nvSpPr>
        <p:spPr>
          <a:xfrm>
            <a:off x="478300" y="312425"/>
            <a:ext cx="4758900" cy="4310400"/>
          </a:xfrm>
          <a:prstGeom prst="rect">
            <a:avLst/>
          </a:prstGeom>
        </p:spPr>
        <p:txBody>
          <a:bodyPr anchorCtr="0" anchor="t" bIns="91425" lIns="91425" spcFirstLastPara="1" rIns="91425" wrap="square" tIns="91425">
            <a:noAutofit/>
          </a:bodyPr>
          <a:lstStyle/>
          <a:p>
            <a:pPr indent="0" lvl="0" marL="0" rtl="0" algn="just">
              <a:lnSpc>
                <a:spcPct val="125000"/>
              </a:lnSpc>
              <a:spcBef>
                <a:spcPts val="0"/>
              </a:spcBef>
              <a:spcAft>
                <a:spcPts val="0"/>
              </a:spcAft>
              <a:buNone/>
            </a:pPr>
            <a:r>
              <a:rPr lang="en" sz="1350">
                <a:solidFill>
                  <a:srgbClr val="FFFFFF"/>
                </a:solidFill>
                <a:latin typeface="Open Sans"/>
                <a:ea typeface="Open Sans"/>
                <a:cs typeface="Open Sans"/>
                <a:sym typeface="Open Sans"/>
              </a:rPr>
              <a:t>Here a mixture x of two independent gamma-distributed sources using a mixing matrix A with columns inclined by α and (π/2 - α) respectively have been considered.</a:t>
            </a:r>
            <a:endParaRPr sz="1350">
              <a:solidFill>
                <a:srgbClr val="FFFFFF"/>
              </a:solidFill>
              <a:latin typeface="Open Sans"/>
              <a:ea typeface="Open Sans"/>
              <a:cs typeface="Open Sans"/>
              <a:sym typeface="Open Sans"/>
            </a:endParaRPr>
          </a:p>
          <a:p>
            <a:pPr indent="0" lvl="0" marL="0" rtl="0" algn="just">
              <a:lnSpc>
                <a:spcPct val="125000"/>
              </a:lnSpc>
              <a:spcBef>
                <a:spcPts val="1600"/>
              </a:spcBef>
              <a:spcAft>
                <a:spcPts val="0"/>
              </a:spcAft>
              <a:buNone/>
            </a:pPr>
            <a:r>
              <a:rPr lang="en" sz="1350">
                <a:solidFill>
                  <a:srgbClr val="FFFFFF"/>
                </a:solidFill>
                <a:latin typeface="Open Sans"/>
                <a:ea typeface="Open Sans"/>
                <a:cs typeface="Open Sans"/>
                <a:sym typeface="Open Sans"/>
              </a:rPr>
              <a:t>Figure ‘a’ represents the mixture density for α = 0.4 after the projection onto the circle.  </a:t>
            </a:r>
            <a:endParaRPr sz="1350">
              <a:solidFill>
                <a:srgbClr val="FFFFFF"/>
              </a:solidFill>
              <a:latin typeface="Open Sans"/>
              <a:ea typeface="Open Sans"/>
              <a:cs typeface="Open Sans"/>
              <a:sym typeface="Open Sans"/>
            </a:endParaRPr>
          </a:p>
          <a:p>
            <a:pPr indent="0" lvl="0" marL="0" rtl="0" algn="just">
              <a:lnSpc>
                <a:spcPct val="125000"/>
              </a:lnSpc>
              <a:spcBef>
                <a:spcPts val="1600"/>
              </a:spcBef>
              <a:spcAft>
                <a:spcPts val="0"/>
              </a:spcAft>
              <a:buNone/>
            </a:pPr>
            <a:r>
              <a:rPr lang="en" sz="1350">
                <a:solidFill>
                  <a:srgbClr val="FFFFFF"/>
                </a:solidFill>
                <a:latin typeface="Open Sans"/>
                <a:ea typeface="Open Sans"/>
                <a:cs typeface="Open Sans"/>
                <a:sym typeface="Open Sans"/>
              </a:rPr>
              <a:t>For </a:t>
            </a:r>
            <a:r>
              <a:rPr lang="en" sz="1350">
                <a:solidFill>
                  <a:srgbClr val="FFFFFF"/>
                </a:solidFill>
                <a:latin typeface="Open Sans"/>
                <a:ea typeface="Open Sans"/>
                <a:cs typeface="Open Sans"/>
                <a:sym typeface="Open Sans"/>
              </a:rPr>
              <a:t>α </a:t>
            </a:r>
            <a:r>
              <a:rPr lang="en" sz="1350">
                <a:solidFill>
                  <a:srgbClr val="FFFFFF"/>
                </a:solidFill>
                <a:latin typeface="Open Sans"/>
                <a:ea typeface="Open Sans"/>
                <a:cs typeface="Open Sans"/>
                <a:sym typeface="Open Sans"/>
              </a:rPr>
              <a:t>∊ [0;</a:t>
            </a:r>
            <a:r>
              <a:rPr lang="en" sz="1350">
                <a:solidFill>
                  <a:srgbClr val="FFFFFF"/>
                </a:solidFill>
                <a:latin typeface="Open Sans"/>
                <a:ea typeface="Open Sans"/>
                <a:cs typeface="Open Sans"/>
                <a:sym typeface="Open Sans"/>
              </a:rPr>
              <a:t> π</a:t>
            </a:r>
            <a:r>
              <a:rPr lang="en" sz="1350">
                <a:solidFill>
                  <a:srgbClr val="FFFFFF"/>
                </a:solidFill>
                <a:latin typeface="Open Sans"/>
                <a:ea typeface="Open Sans"/>
                <a:cs typeface="Open Sans"/>
                <a:sym typeface="Open Sans"/>
              </a:rPr>
              <a:t>/4), we compare the error when estimating A by the mean and the median of the projected density in the receptive ﬁeld F(α) = (-</a:t>
            </a:r>
            <a:r>
              <a:rPr lang="en" sz="1350">
                <a:solidFill>
                  <a:srgbClr val="FFFFFF"/>
                </a:solidFill>
                <a:latin typeface="Open Sans"/>
                <a:ea typeface="Open Sans"/>
                <a:cs typeface="Open Sans"/>
                <a:sym typeface="Open Sans"/>
              </a:rPr>
              <a:t>π/4</a:t>
            </a:r>
            <a:r>
              <a:rPr lang="en" sz="1350">
                <a:solidFill>
                  <a:srgbClr val="FFFFFF"/>
                </a:solidFill>
                <a:latin typeface="Open Sans"/>
                <a:ea typeface="Open Sans"/>
                <a:cs typeface="Open Sans"/>
                <a:sym typeface="Open Sans"/>
              </a:rPr>
              <a:t> </a:t>
            </a:r>
            <a:r>
              <a:rPr lang="en" sz="1350">
                <a:solidFill>
                  <a:srgbClr val="FFFFFF"/>
                </a:solidFill>
                <a:latin typeface="Open Sans"/>
                <a:ea typeface="Open Sans"/>
                <a:cs typeface="Open Sans"/>
                <a:sym typeface="Open Sans"/>
              </a:rPr>
              <a:t>π/4) of the known column a1 of A</a:t>
            </a:r>
            <a:r>
              <a:rPr lang="en" sz="1350">
                <a:solidFill>
                  <a:srgbClr val="FFFFFF"/>
                </a:solidFill>
                <a:latin typeface="Open Sans"/>
                <a:ea typeface="Open Sans"/>
                <a:cs typeface="Open Sans"/>
                <a:sym typeface="Open Sans"/>
              </a:rPr>
              <a:t>.</a:t>
            </a:r>
            <a:endParaRPr sz="1350">
              <a:solidFill>
                <a:srgbClr val="FFFFFF"/>
              </a:solidFill>
              <a:latin typeface="Open Sans"/>
              <a:ea typeface="Open Sans"/>
              <a:cs typeface="Open Sans"/>
              <a:sym typeface="Open Sans"/>
            </a:endParaRPr>
          </a:p>
          <a:p>
            <a:pPr indent="0" lvl="0" marL="0" rtl="0" algn="just">
              <a:lnSpc>
                <a:spcPct val="125000"/>
              </a:lnSpc>
              <a:spcBef>
                <a:spcPts val="1600"/>
              </a:spcBef>
              <a:spcAft>
                <a:spcPts val="1600"/>
              </a:spcAft>
              <a:buNone/>
            </a:pPr>
            <a:r>
              <a:rPr lang="en" sz="1350">
                <a:solidFill>
                  <a:srgbClr val="FFFFFF"/>
                </a:solidFill>
                <a:latin typeface="Open Sans"/>
                <a:ea typeface="Open Sans"/>
                <a:cs typeface="Open Sans"/>
                <a:sym typeface="Open Sans"/>
              </a:rPr>
              <a:t>Figure ‘b’ clearly indicates that median-based clustering performs much better as compared to mean based clustering. </a:t>
            </a:r>
            <a:endParaRPr sz="1350">
              <a:solidFill>
                <a:srgbClr val="FFFFFF"/>
              </a:solidFill>
              <a:latin typeface="Open Sans"/>
              <a:ea typeface="Open Sans"/>
              <a:cs typeface="Open Sans"/>
              <a:sym typeface="Open Sans"/>
            </a:endParaRPr>
          </a:p>
        </p:txBody>
      </p:sp>
      <p:pic>
        <p:nvPicPr>
          <p:cNvPr id="85" name="Google Shape;85;p18"/>
          <p:cNvPicPr preferRelativeResize="0"/>
          <p:nvPr/>
        </p:nvPicPr>
        <p:blipFill>
          <a:blip r:embed="rId4">
            <a:alphaModFix/>
          </a:blip>
          <a:stretch>
            <a:fillRect/>
          </a:stretch>
        </p:blipFill>
        <p:spPr>
          <a:xfrm>
            <a:off x="5653475" y="2453175"/>
            <a:ext cx="2807950" cy="2459275"/>
          </a:xfrm>
          <a:prstGeom prst="rect">
            <a:avLst/>
          </a:prstGeom>
          <a:noFill/>
          <a:ln>
            <a:noFill/>
          </a:ln>
        </p:spPr>
      </p:pic>
      <p:pic>
        <p:nvPicPr>
          <p:cNvPr id="86" name="Google Shape;86;p18"/>
          <p:cNvPicPr preferRelativeResize="0"/>
          <p:nvPr/>
        </p:nvPicPr>
        <p:blipFill>
          <a:blip r:embed="rId5">
            <a:alphaModFix/>
          </a:blip>
          <a:stretch>
            <a:fillRect/>
          </a:stretch>
        </p:blipFill>
        <p:spPr>
          <a:xfrm>
            <a:off x="5653475" y="63175"/>
            <a:ext cx="2807950" cy="239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61925" y="20390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solidFill>
                  <a:srgbClr val="FFFFFF"/>
                </a:solidFill>
                <a:latin typeface="Open Sans"/>
                <a:ea typeface="Open Sans"/>
                <a:cs typeface="Open Sans"/>
                <a:sym typeface="Open Sans"/>
              </a:rPr>
              <a:t>Blind Source Separation</a:t>
            </a:r>
            <a:endParaRPr sz="4100">
              <a:solidFill>
                <a:srgbClr val="FFFFFF"/>
              </a:solidFill>
              <a:latin typeface="Open Sans"/>
              <a:ea typeface="Open Sans"/>
              <a:cs typeface="Open Sans"/>
              <a:sym typeface="Open Sans"/>
            </a:endParaRPr>
          </a:p>
        </p:txBody>
      </p:sp>
      <p:sp>
        <p:nvSpPr>
          <p:cNvPr id="92" name="Google Shape;92;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Open Sans"/>
                <a:ea typeface="Open Sans"/>
                <a:cs typeface="Open Sans"/>
                <a:sym typeface="Open Sans"/>
              </a:rPr>
              <a:t>x=As </a:t>
            </a:r>
            <a:endParaRPr b="1" sz="2600">
              <a:solidFill>
                <a:srgbClr val="FFFFFF"/>
              </a:solidFill>
              <a:latin typeface="Open Sans"/>
              <a:ea typeface="Open Sans"/>
              <a:cs typeface="Open Sans"/>
              <a:sym typeface="Open Sans"/>
            </a:endParaRPr>
          </a:p>
          <a:p>
            <a:pPr indent="0" lvl="0" marL="0" rtl="0" algn="l">
              <a:spcBef>
                <a:spcPts val="1600"/>
              </a:spcBef>
              <a:spcAft>
                <a:spcPts val="0"/>
              </a:spcAft>
              <a:buNone/>
            </a:pPr>
            <a:r>
              <a:rPr lang="en">
                <a:solidFill>
                  <a:srgbClr val="FFFFFF"/>
                </a:solidFill>
                <a:latin typeface="Open Sans"/>
                <a:ea typeface="Open Sans"/>
                <a:cs typeface="Open Sans"/>
                <a:sym typeface="Open Sans"/>
              </a:rPr>
              <a:t>where, </a:t>
            </a:r>
            <a:endParaRPr>
              <a:solidFill>
                <a:srgbClr val="FFFFFF"/>
              </a:solidFill>
              <a:latin typeface="Open Sans"/>
              <a:ea typeface="Open Sans"/>
              <a:cs typeface="Open Sans"/>
              <a:sym typeface="Open Sans"/>
            </a:endParaRPr>
          </a:p>
          <a:p>
            <a:pPr indent="0" lvl="0" marL="0" rtl="0" algn="l">
              <a:spcBef>
                <a:spcPts val="1600"/>
              </a:spcBef>
              <a:spcAft>
                <a:spcPts val="0"/>
              </a:spcAft>
              <a:buNone/>
            </a:pPr>
            <a:r>
              <a:rPr lang="en">
                <a:solidFill>
                  <a:srgbClr val="FFFFFF"/>
                </a:solidFill>
                <a:latin typeface="Open Sans"/>
                <a:ea typeface="Open Sans"/>
                <a:cs typeface="Open Sans"/>
                <a:sym typeface="Open Sans"/>
              </a:rPr>
              <a:t>x = m-dimensional mixture random vector </a:t>
            </a:r>
            <a:endParaRPr>
              <a:solidFill>
                <a:srgbClr val="FFFFFF"/>
              </a:solidFill>
              <a:latin typeface="Open Sans"/>
              <a:ea typeface="Open Sans"/>
              <a:cs typeface="Open Sans"/>
              <a:sym typeface="Open Sans"/>
            </a:endParaRPr>
          </a:p>
          <a:p>
            <a:pPr indent="0" lvl="0" marL="0" rtl="0" algn="l">
              <a:spcBef>
                <a:spcPts val="1600"/>
              </a:spcBef>
              <a:spcAft>
                <a:spcPts val="0"/>
              </a:spcAft>
              <a:buNone/>
            </a:pPr>
            <a:r>
              <a:rPr lang="en">
                <a:solidFill>
                  <a:srgbClr val="FFFFFF"/>
                </a:solidFill>
                <a:latin typeface="Open Sans"/>
                <a:ea typeface="Open Sans"/>
                <a:cs typeface="Open Sans"/>
                <a:sym typeface="Open Sans"/>
              </a:rPr>
              <a:t>s = n-dimensional source random vector with component density p(s) </a:t>
            </a:r>
            <a:endParaRPr>
              <a:solidFill>
                <a:srgbClr val="FFFFFF"/>
              </a:solidFill>
              <a:latin typeface="Open Sans"/>
              <a:ea typeface="Open Sans"/>
              <a:cs typeface="Open Sans"/>
              <a:sym typeface="Open Sans"/>
            </a:endParaRPr>
          </a:p>
          <a:p>
            <a:pPr indent="0" lvl="0" marL="0" rtl="0" algn="l">
              <a:spcBef>
                <a:spcPts val="1600"/>
              </a:spcBef>
              <a:spcAft>
                <a:spcPts val="1600"/>
              </a:spcAft>
              <a:buNone/>
            </a:pPr>
            <a:r>
              <a:rPr lang="en">
                <a:solidFill>
                  <a:srgbClr val="FFFFFF"/>
                </a:solidFill>
                <a:latin typeface="Open Sans"/>
                <a:ea typeface="Open Sans"/>
                <a:cs typeface="Open Sans"/>
                <a:sym typeface="Open Sans"/>
              </a:rPr>
              <a:t>A = mixing matrix having independent columns each of unit norm </a:t>
            </a:r>
            <a:endParaRPr>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20"/>
          <p:cNvSpPr txBox="1"/>
          <p:nvPr>
            <p:ph idx="1" type="body"/>
          </p:nvPr>
        </p:nvSpPr>
        <p:spPr>
          <a:xfrm>
            <a:off x="311700" y="59430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Open Sans"/>
                <a:ea typeface="Open Sans"/>
                <a:cs typeface="Open Sans"/>
                <a:sym typeface="Open Sans"/>
              </a:rPr>
              <a:t>B</a:t>
            </a:r>
            <a:r>
              <a:rPr lang="en">
                <a:solidFill>
                  <a:srgbClr val="FFFFFF"/>
                </a:solidFill>
                <a:latin typeface="Open Sans"/>
                <a:ea typeface="Open Sans"/>
                <a:cs typeface="Open Sans"/>
                <a:sym typeface="Open Sans"/>
              </a:rPr>
              <a:t> is said to be </a:t>
            </a:r>
            <a:r>
              <a:rPr b="1" lang="en">
                <a:solidFill>
                  <a:srgbClr val="FFFFFF"/>
                </a:solidFill>
                <a:latin typeface="Open Sans"/>
                <a:ea typeface="Open Sans"/>
                <a:cs typeface="Open Sans"/>
                <a:sym typeface="Open Sans"/>
              </a:rPr>
              <a:t>equivalent</a:t>
            </a:r>
            <a:r>
              <a:rPr lang="en">
                <a:solidFill>
                  <a:srgbClr val="FFFFFF"/>
                </a:solidFill>
                <a:latin typeface="Open Sans"/>
                <a:ea typeface="Open Sans"/>
                <a:cs typeface="Open Sans"/>
                <a:sym typeface="Open Sans"/>
              </a:rPr>
              <a:t> to </a:t>
            </a:r>
            <a:r>
              <a:rPr b="1" lang="en">
                <a:solidFill>
                  <a:srgbClr val="FFFFFF"/>
                </a:solidFill>
                <a:latin typeface="Open Sans"/>
                <a:ea typeface="Open Sans"/>
                <a:cs typeface="Open Sans"/>
                <a:sym typeface="Open Sans"/>
              </a:rPr>
              <a:t>A</a:t>
            </a:r>
            <a:r>
              <a:rPr lang="en">
                <a:solidFill>
                  <a:srgbClr val="FFFFFF"/>
                </a:solidFill>
                <a:latin typeface="Open Sans"/>
                <a:ea typeface="Open Sans"/>
                <a:cs typeface="Open Sans"/>
                <a:sym typeface="Open Sans"/>
              </a:rPr>
              <a:t>, </a:t>
            </a:r>
            <a:r>
              <a:rPr b="1" lang="en">
                <a:solidFill>
                  <a:srgbClr val="FFFFFF"/>
                </a:solidFill>
                <a:latin typeface="Open Sans"/>
                <a:ea typeface="Open Sans"/>
                <a:cs typeface="Open Sans"/>
                <a:sym typeface="Open Sans"/>
              </a:rPr>
              <a:t>B ~ A</a:t>
            </a:r>
            <a:r>
              <a:rPr lang="en">
                <a:solidFill>
                  <a:srgbClr val="FFFFFF"/>
                </a:solidFill>
                <a:latin typeface="Open Sans"/>
                <a:ea typeface="Open Sans"/>
                <a:cs typeface="Open Sans"/>
                <a:sym typeface="Open Sans"/>
              </a:rPr>
              <a:t>, if </a:t>
            </a:r>
            <a:r>
              <a:rPr b="1" lang="en">
                <a:solidFill>
                  <a:srgbClr val="FFFFFF"/>
                </a:solidFill>
                <a:latin typeface="Open Sans"/>
                <a:ea typeface="Open Sans"/>
                <a:cs typeface="Open Sans"/>
                <a:sym typeface="Open Sans"/>
              </a:rPr>
              <a:t>B</a:t>
            </a:r>
            <a:r>
              <a:rPr lang="en">
                <a:solidFill>
                  <a:srgbClr val="FFFFFF"/>
                </a:solidFill>
                <a:latin typeface="Open Sans"/>
                <a:ea typeface="Open Sans"/>
                <a:cs typeface="Open Sans"/>
                <a:sym typeface="Open Sans"/>
              </a:rPr>
              <a:t> can be written as: </a:t>
            </a:r>
            <a:endParaRPr>
              <a:solidFill>
                <a:srgbClr val="FFFFFF"/>
              </a:solidFill>
              <a:latin typeface="Open Sans"/>
              <a:ea typeface="Open Sans"/>
              <a:cs typeface="Open Sans"/>
              <a:sym typeface="Open Sans"/>
            </a:endParaRPr>
          </a:p>
          <a:p>
            <a:pPr indent="457200" lvl="0" marL="2743200" rtl="0" algn="l">
              <a:spcBef>
                <a:spcPts val="1600"/>
              </a:spcBef>
              <a:spcAft>
                <a:spcPts val="0"/>
              </a:spcAft>
              <a:buNone/>
            </a:pPr>
            <a:r>
              <a:rPr b="1" lang="en" sz="2000">
                <a:solidFill>
                  <a:srgbClr val="FFFFFF"/>
                </a:solidFill>
                <a:latin typeface="Open Sans"/>
                <a:ea typeface="Open Sans"/>
                <a:cs typeface="Open Sans"/>
                <a:sym typeface="Open Sans"/>
              </a:rPr>
              <a:t>B = APL</a:t>
            </a:r>
            <a:endParaRPr b="1" sz="2000">
              <a:solidFill>
                <a:srgbClr val="FFFFFF"/>
              </a:solidFill>
              <a:latin typeface="Open Sans"/>
              <a:ea typeface="Open Sans"/>
              <a:cs typeface="Open Sans"/>
              <a:sym typeface="Open Sans"/>
            </a:endParaRPr>
          </a:p>
          <a:p>
            <a:pPr indent="0" lvl="0" marL="0" rtl="0" algn="l">
              <a:spcBef>
                <a:spcPts val="1600"/>
              </a:spcBef>
              <a:spcAft>
                <a:spcPts val="0"/>
              </a:spcAft>
              <a:buNone/>
            </a:pPr>
            <a:r>
              <a:rPr lang="en">
                <a:solidFill>
                  <a:srgbClr val="FFFFFF"/>
                </a:solidFill>
                <a:latin typeface="Open Sans"/>
                <a:ea typeface="Open Sans"/>
                <a:cs typeface="Open Sans"/>
                <a:sym typeface="Open Sans"/>
              </a:rPr>
              <a:t>where - </a:t>
            </a:r>
            <a:endParaRPr>
              <a:solidFill>
                <a:srgbClr val="FFFFFF"/>
              </a:solidFill>
              <a:latin typeface="Open Sans"/>
              <a:ea typeface="Open Sans"/>
              <a:cs typeface="Open Sans"/>
              <a:sym typeface="Open Sans"/>
            </a:endParaRPr>
          </a:p>
          <a:p>
            <a:pPr indent="0" lvl="0" marL="0" rtl="0" algn="l">
              <a:spcBef>
                <a:spcPts val="1600"/>
              </a:spcBef>
              <a:spcAft>
                <a:spcPts val="0"/>
              </a:spcAft>
              <a:buNone/>
            </a:pPr>
            <a:r>
              <a:rPr lang="en">
                <a:solidFill>
                  <a:srgbClr val="FFFFFF"/>
                </a:solidFill>
                <a:latin typeface="Open Sans"/>
                <a:ea typeface="Open Sans"/>
                <a:cs typeface="Open Sans"/>
                <a:sym typeface="Open Sans"/>
              </a:rPr>
              <a:t>L = An invertible diagonal matrix known as the Scaling Matrix.</a:t>
            </a:r>
            <a:endParaRPr>
              <a:solidFill>
                <a:srgbClr val="FFFFFF"/>
              </a:solidFill>
              <a:latin typeface="Open Sans"/>
              <a:ea typeface="Open Sans"/>
              <a:cs typeface="Open Sans"/>
              <a:sym typeface="Open Sans"/>
            </a:endParaRPr>
          </a:p>
          <a:p>
            <a:pPr indent="0" lvl="0" marL="0" rtl="0" algn="l">
              <a:spcBef>
                <a:spcPts val="1600"/>
              </a:spcBef>
              <a:spcAft>
                <a:spcPts val="0"/>
              </a:spcAft>
              <a:buNone/>
            </a:pPr>
            <a:r>
              <a:rPr lang="en">
                <a:solidFill>
                  <a:srgbClr val="FFFFFF"/>
                </a:solidFill>
                <a:latin typeface="Open Sans"/>
                <a:ea typeface="Open Sans"/>
                <a:cs typeface="Open Sans"/>
                <a:sym typeface="Open Sans"/>
              </a:rPr>
              <a:t>P = An invertible matrix comprising of unit vectors in each row. It is also known as Permutation Matrix. </a:t>
            </a:r>
            <a:endParaRPr>
              <a:solidFill>
                <a:srgbClr val="FFFFFF"/>
              </a:solidFill>
              <a:latin typeface="Open Sans"/>
              <a:ea typeface="Open Sans"/>
              <a:cs typeface="Open Sans"/>
              <a:sym typeface="Open Sans"/>
            </a:endParaRPr>
          </a:p>
          <a:p>
            <a:pPr indent="0" lvl="0" marL="0" rtl="0" algn="l">
              <a:spcBef>
                <a:spcPts val="1600"/>
              </a:spcBef>
              <a:spcAft>
                <a:spcPts val="0"/>
              </a:spcAft>
              <a:buNone/>
            </a:pPr>
            <a:r>
              <a:rPr lang="en">
                <a:solidFill>
                  <a:srgbClr val="FFFFFF"/>
                </a:solidFill>
                <a:latin typeface="Open Sans"/>
                <a:ea typeface="Open Sans"/>
                <a:cs typeface="Open Sans"/>
                <a:sym typeface="Open Sans"/>
              </a:rPr>
              <a:t>Hence, it can be assumed that the columns </a:t>
            </a:r>
            <a:r>
              <a:rPr b="1" lang="en">
                <a:solidFill>
                  <a:srgbClr val="FFFFFF"/>
                </a:solidFill>
                <a:latin typeface="Open Sans"/>
                <a:ea typeface="Open Sans"/>
                <a:cs typeface="Open Sans"/>
                <a:sym typeface="Open Sans"/>
              </a:rPr>
              <a:t>a</a:t>
            </a:r>
            <a:r>
              <a:rPr b="1" baseline="-25000" lang="en">
                <a:solidFill>
                  <a:srgbClr val="FFFFFF"/>
                </a:solidFill>
                <a:latin typeface="Open Sans"/>
                <a:ea typeface="Open Sans"/>
                <a:cs typeface="Open Sans"/>
                <a:sym typeface="Open Sans"/>
              </a:rPr>
              <a:t>i</a:t>
            </a:r>
            <a:r>
              <a:rPr lang="en">
                <a:solidFill>
                  <a:srgbClr val="FFFFFF"/>
                </a:solidFill>
                <a:latin typeface="Open Sans"/>
                <a:ea typeface="Open Sans"/>
                <a:cs typeface="Open Sans"/>
                <a:sym typeface="Open Sans"/>
              </a:rPr>
              <a:t> of </a:t>
            </a:r>
            <a:r>
              <a:rPr b="1" lang="en">
                <a:solidFill>
                  <a:srgbClr val="FFFFFF"/>
                </a:solidFill>
                <a:latin typeface="Open Sans"/>
                <a:ea typeface="Open Sans"/>
                <a:cs typeface="Open Sans"/>
                <a:sym typeface="Open Sans"/>
              </a:rPr>
              <a:t>A</a:t>
            </a:r>
            <a:r>
              <a:rPr lang="en">
                <a:solidFill>
                  <a:srgbClr val="FFFFFF"/>
                </a:solidFill>
                <a:latin typeface="Open Sans"/>
                <a:ea typeface="Open Sans"/>
                <a:cs typeface="Open Sans"/>
                <a:sym typeface="Open Sans"/>
              </a:rPr>
              <a:t> have unit norm.   </a:t>
            </a:r>
            <a:endParaRPr>
              <a:solidFill>
                <a:srgbClr val="FFFFFF"/>
              </a:solidFill>
              <a:latin typeface="Open Sans"/>
              <a:ea typeface="Open Sans"/>
              <a:cs typeface="Open Sans"/>
              <a:sym typeface="Open Sans"/>
            </a:endParaRPr>
          </a:p>
          <a:p>
            <a:pPr indent="0" lvl="0" marL="0" rtl="0" algn="l">
              <a:spcBef>
                <a:spcPts val="1600"/>
              </a:spcBef>
              <a:spcAft>
                <a:spcPts val="1600"/>
              </a:spcAft>
              <a:buNone/>
            </a:pPr>
            <a:r>
              <a:t/>
            </a:r>
            <a:endParaRPr>
              <a:solidFill>
                <a:srgbClr val="FFFFFF"/>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21"/>
          <p:cNvSpPr txBox="1"/>
          <p:nvPr>
            <p:ph idx="1" type="body"/>
          </p:nvPr>
        </p:nvSpPr>
        <p:spPr>
          <a:xfrm>
            <a:off x="311700" y="645575"/>
            <a:ext cx="8520600" cy="36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FFFFFF"/>
                </a:solidFill>
                <a:latin typeface="Open Sans"/>
                <a:ea typeface="Open Sans"/>
                <a:cs typeface="Open Sans"/>
                <a:sym typeface="Open Sans"/>
              </a:rPr>
              <a:t>Blind Source Separation (BSS)</a:t>
            </a:r>
            <a:r>
              <a:rPr lang="en" sz="2300">
                <a:solidFill>
                  <a:srgbClr val="FFFFFF"/>
                </a:solidFill>
                <a:latin typeface="Open Sans"/>
                <a:ea typeface="Open Sans"/>
                <a:cs typeface="Open Sans"/>
                <a:sym typeface="Open Sans"/>
              </a:rPr>
              <a:t> follows a two step approach: </a:t>
            </a:r>
            <a:br>
              <a:rPr lang="en" sz="2300">
                <a:solidFill>
                  <a:srgbClr val="FFFFFF"/>
                </a:solidFill>
                <a:latin typeface="Open Sans"/>
                <a:ea typeface="Open Sans"/>
                <a:cs typeface="Open Sans"/>
                <a:sym typeface="Open Sans"/>
              </a:rPr>
            </a:br>
            <a:endParaRPr sz="2300">
              <a:solidFill>
                <a:srgbClr val="FFFFFF"/>
              </a:solidFill>
              <a:latin typeface="Open Sans"/>
              <a:ea typeface="Open Sans"/>
              <a:cs typeface="Open Sans"/>
              <a:sym typeface="Open Sans"/>
            </a:endParaRPr>
          </a:p>
          <a:p>
            <a:pPr indent="0" lvl="0" marL="0" rtl="0" algn="l">
              <a:spcBef>
                <a:spcPts val="1600"/>
              </a:spcBef>
              <a:spcAft>
                <a:spcPts val="0"/>
              </a:spcAft>
              <a:buNone/>
            </a:pPr>
            <a:r>
              <a:rPr lang="en" sz="2300">
                <a:solidFill>
                  <a:srgbClr val="FFFFFF"/>
                </a:solidFill>
                <a:latin typeface="Open Sans"/>
                <a:ea typeface="Open Sans"/>
                <a:cs typeface="Open Sans"/>
                <a:sym typeface="Open Sans"/>
              </a:rPr>
              <a:t>1. </a:t>
            </a:r>
            <a:r>
              <a:rPr b="1" lang="en" sz="2300">
                <a:solidFill>
                  <a:srgbClr val="FFFFFF"/>
                </a:solidFill>
                <a:latin typeface="Open Sans"/>
                <a:ea typeface="Open Sans"/>
                <a:cs typeface="Open Sans"/>
                <a:sym typeface="Open Sans"/>
              </a:rPr>
              <a:t>Geometric matrix recovery of A (Blind Mixing Model Recovery - BMMR)</a:t>
            </a:r>
            <a:r>
              <a:rPr lang="en" sz="2300">
                <a:solidFill>
                  <a:srgbClr val="FFFFFF"/>
                </a:solidFill>
                <a:latin typeface="Open Sans"/>
                <a:ea typeface="Open Sans"/>
                <a:cs typeface="Open Sans"/>
                <a:sym typeface="Open Sans"/>
              </a:rPr>
              <a:t> - Tries to identify A in x = As given x , where s is assumed to be statistically independent.</a:t>
            </a:r>
            <a:br>
              <a:rPr lang="en" sz="2300">
                <a:solidFill>
                  <a:srgbClr val="FFFFFF"/>
                </a:solidFill>
                <a:latin typeface="Open Sans"/>
                <a:ea typeface="Open Sans"/>
                <a:cs typeface="Open Sans"/>
                <a:sym typeface="Open Sans"/>
              </a:rPr>
            </a:br>
            <a:endParaRPr b="1" sz="2300">
              <a:solidFill>
                <a:srgbClr val="FFFFFF"/>
              </a:solidFill>
              <a:latin typeface="Open Sans"/>
              <a:ea typeface="Open Sans"/>
              <a:cs typeface="Open Sans"/>
              <a:sym typeface="Open Sans"/>
            </a:endParaRPr>
          </a:p>
          <a:p>
            <a:pPr indent="0" lvl="0" marL="0" rtl="0" algn="l">
              <a:spcBef>
                <a:spcPts val="1600"/>
              </a:spcBef>
              <a:spcAft>
                <a:spcPts val="1600"/>
              </a:spcAft>
              <a:buNone/>
            </a:pPr>
            <a:r>
              <a:rPr lang="en" sz="2300">
                <a:solidFill>
                  <a:srgbClr val="FFFFFF"/>
                </a:solidFill>
                <a:latin typeface="Open Sans"/>
                <a:ea typeface="Open Sans"/>
                <a:cs typeface="Open Sans"/>
                <a:sym typeface="Open Sans"/>
              </a:rPr>
              <a:t>2. </a:t>
            </a:r>
            <a:r>
              <a:rPr b="1" lang="en" sz="2300">
                <a:solidFill>
                  <a:srgbClr val="FFFFFF"/>
                </a:solidFill>
                <a:latin typeface="Open Sans"/>
                <a:ea typeface="Open Sans"/>
                <a:cs typeface="Open Sans"/>
                <a:sym typeface="Open Sans"/>
              </a:rPr>
              <a:t>Blind source recovery (BSR)</a:t>
            </a:r>
            <a:r>
              <a:rPr lang="en" sz="2300">
                <a:solidFill>
                  <a:srgbClr val="FFFFFF"/>
                </a:solidFill>
                <a:latin typeface="Open Sans"/>
                <a:ea typeface="Open Sans"/>
                <a:cs typeface="Open Sans"/>
                <a:sym typeface="Open Sans"/>
              </a:rPr>
              <a:t> - Once </a:t>
            </a:r>
            <a:r>
              <a:rPr b="1" lang="en" sz="2300">
                <a:solidFill>
                  <a:srgbClr val="FFFFFF"/>
                </a:solidFill>
                <a:latin typeface="Open Sans"/>
                <a:ea typeface="Open Sans"/>
                <a:cs typeface="Open Sans"/>
                <a:sym typeface="Open Sans"/>
              </a:rPr>
              <a:t>A</a:t>
            </a:r>
            <a:r>
              <a:rPr lang="en" sz="2300">
                <a:solidFill>
                  <a:srgbClr val="FFFFFF"/>
                </a:solidFill>
                <a:latin typeface="Open Sans"/>
                <a:ea typeface="Open Sans"/>
                <a:cs typeface="Open Sans"/>
                <a:sym typeface="Open Sans"/>
              </a:rPr>
              <a:t> is estimated, BSR is used to find </a:t>
            </a:r>
            <a:r>
              <a:rPr b="1" lang="en" sz="2300">
                <a:solidFill>
                  <a:srgbClr val="FFFFFF"/>
                </a:solidFill>
                <a:latin typeface="Open Sans"/>
                <a:ea typeface="Open Sans"/>
                <a:cs typeface="Open Sans"/>
                <a:sym typeface="Open Sans"/>
              </a:rPr>
              <a:t>s</a:t>
            </a:r>
            <a:r>
              <a:rPr lang="en" sz="2300">
                <a:solidFill>
                  <a:srgbClr val="FFFFFF"/>
                </a:solidFill>
                <a:latin typeface="Open Sans"/>
                <a:ea typeface="Open Sans"/>
                <a:cs typeface="Open Sans"/>
                <a:sym typeface="Open Sans"/>
              </a:rPr>
              <a:t>.</a:t>
            </a:r>
            <a:endParaRPr sz="2300">
              <a:solidFill>
                <a:srgbClr val="FFFFF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