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52243-E7AA-4813-B691-4E95EACC2180}" v="197" dt="2025-02-22T13:52:38.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8" d="100"/>
          <a:sy n="88" d="100"/>
        </p:scale>
        <p:origin x="-437"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2/22/2025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62309" y="4306965"/>
            <a:ext cx="953759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Vaibhav</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Sandbhor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Progressive Education Society’s Modern College of 				  Engineering, Pune : 05</a:t>
            </a:r>
          </a:p>
          <a:p>
            <a:r>
              <a:rPr lang="en-US" sz="2000" b="1" dirty="0">
                <a:solidFill>
                  <a:schemeClr val="accent1">
                    <a:lumMod val="75000"/>
                  </a:schemeClr>
                </a:solidFill>
                <a:latin typeface="Arial"/>
                <a:cs typeface="Arial"/>
              </a:rPr>
              <a:t>Department : Computer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marL="305435" indent="-305435">
              <a:buNone/>
            </a:pPr>
            <a:r>
              <a:rPr lang="en-US" sz="1800" dirty="0">
                <a:solidFill>
                  <a:schemeClr val="tx1"/>
                </a:solidFill>
                <a:ea typeface="+mn-lt"/>
                <a:cs typeface="+mn-lt"/>
              </a:rPr>
              <a:t>   This project demonstrates a basic approach to hiding and retrieving data within digital images using Java. By modifying pixel values, it embeds messages while preserving the image’s overall appearance. The console-based implementation allows users to encrypt and decrypt messages with a passcode for added security. However, improvements such as Least Significant Bit (LSB) encoding, stronger encryption, and broader format support can enhance security and efficiency. Future enhancements could include a graphical user interface (GUI) for better usability, making steganography more accessible while ensuring greater data protection and adaptability across different platforms and use cases.</a:t>
            </a:r>
            <a:endParaRPr lang="en-US" dirty="0">
              <a:solidFill>
                <a:schemeClr val="tx1"/>
              </a:solidFill>
              <a:ea typeface="+mn-lt"/>
              <a:cs typeface="+mn-lt"/>
            </a:endParaRPr>
          </a:p>
          <a:p>
            <a:pPr marL="0" indent="0">
              <a:buNone/>
            </a:pP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marL="0" indent="0">
              <a:buNone/>
            </a:pPr>
            <a:r>
              <a:rPr lang="en-IN" dirty="0">
                <a:solidFill>
                  <a:schemeClr val="tx1"/>
                </a:solidFill>
                <a:ea typeface="+mn-lt"/>
                <a:cs typeface="+mn-lt"/>
              </a:rPr>
              <a:t>                    https://github.com/Abhi-240504/Steganography_cyber_S_Aicte.git</a:t>
            </a:r>
            <a:endParaRPr lang="en-US" dirty="0">
              <a:solidFill>
                <a:schemeClr val="tx1"/>
              </a:solidFill>
            </a:endParaRPr>
          </a:p>
        </p:txBody>
      </p:sp>
    </p:spTree>
    <p:extLst>
      <p:ext uri="{BB962C8B-B14F-4D97-AF65-F5344CB8AC3E}">
        <p14:creationId xmlns:p14="http://schemas.microsoft.com/office/powerpoint/2010/main" xmlns=""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1800" b="1" dirty="0">
                <a:solidFill>
                  <a:schemeClr val="tx1"/>
                </a:solidFill>
                <a:ea typeface="+mn-lt"/>
                <a:cs typeface="+mn-lt"/>
              </a:rPr>
              <a:t>Optimized Steganography:</a:t>
            </a:r>
            <a:r>
              <a:rPr lang="en-US" sz="1800" dirty="0">
                <a:solidFill>
                  <a:schemeClr val="tx1"/>
                </a:solidFill>
                <a:ea typeface="+mn-lt"/>
                <a:cs typeface="+mn-lt"/>
              </a:rPr>
              <a:t> Implement Least Significant Bit (LSB) encoding for more secure data hiding.</a:t>
            </a:r>
            <a:endParaRPr lang="en-US" dirty="0">
              <a:solidFill>
                <a:schemeClr val="tx1"/>
              </a:solidFill>
              <a:ea typeface="+mn-lt"/>
              <a:cs typeface="+mn-lt"/>
            </a:endParaRPr>
          </a:p>
          <a:p>
            <a:pPr marL="305435" indent="-305435"/>
            <a:r>
              <a:rPr lang="en-US" sz="1800" b="1" dirty="0">
                <a:solidFill>
                  <a:schemeClr val="tx1"/>
                </a:solidFill>
                <a:ea typeface="+mn-lt"/>
                <a:cs typeface="+mn-lt"/>
              </a:rPr>
              <a:t>Support for Additional Formats:</a:t>
            </a:r>
            <a:r>
              <a:rPr lang="en-US" sz="1800" dirty="0">
                <a:solidFill>
                  <a:schemeClr val="tx1"/>
                </a:solidFill>
                <a:ea typeface="+mn-lt"/>
                <a:cs typeface="+mn-lt"/>
              </a:rPr>
              <a:t> Extend compatibility beyond PNG and JPG for better versatility.</a:t>
            </a:r>
            <a:endParaRPr lang="en-US">
              <a:solidFill>
                <a:schemeClr val="tx1"/>
              </a:solidFill>
              <a:ea typeface="+mn-lt"/>
              <a:cs typeface="+mn-lt"/>
            </a:endParaRPr>
          </a:p>
          <a:p>
            <a:pPr marL="305435" indent="-305435"/>
            <a:r>
              <a:rPr lang="en-US" sz="1800" b="1" dirty="0">
                <a:solidFill>
                  <a:schemeClr val="tx1"/>
                </a:solidFill>
                <a:ea typeface="+mn-lt"/>
                <a:cs typeface="+mn-lt"/>
              </a:rPr>
              <a:t>Stronger Encryption Methods:</a:t>
            </a:r>
            <a:r>
              <a:rPr lang="en-US" sz="1800" dirty="0">
                <a:solidFill>
                  <a:schemeClr val="tx1"/>
                </a:solidFill>
                <a:ea typeface="+mn-lt"/>
                <a:cs typeface="+mn-lt"/>
              </a:rPr>
              <a:t> Integrate XOR-based encryption with the passcode for added security.</a:t>
            </a:r>
            <a:endParaRPr lang="en-US">
              <a:solidFill>
                <a:schemeClr val="tx1"/>
              </a:solidFill>
              <a:ea typeface="+mn-lt"/>
              <a:cs typeface="+mn-lt"/>
            </a:endParaRPr>
          </a:p>
          <a:p>
            <a:pPr marL="305435" indent="-305435"/>
            <a:r>
              <a:rPr lang="en-US" sz="1800" b="1" dirty="0">
                <a:solidFill>
                  <a:schemeClr val="tx1"/>
                </a:solidFill>
                <a:ea typeface="+mn-lt"/>
                <a:cs typeface="+mn-lt"/>
              </a:rPr>
              <a:t>GUI Implementation:</a:t>
            </a:r>
            <a:r>
              <a:rPr lang="en-US" sz="1800" dirty="0">
                <a:solidFill>
                  <a:schemeClr val="tx1"/>
                </a:solidFill>
                <a:ea typeface="+mn-lt"/>
                <a:cs typeface="+mn-lt"/>
              </a:rPr>
              <a:t> Develop a user-friendly interface for easier message embedding and retrieval.</a:t>
            </a:r>
            <a:endParaRPr lang="en-US" dirty="0">
              <a:solidFill>
                <a:schemeClr val="tx1"/>
              </a:solidFill>
              <a:ea typeface="+mn-lt"/>
              <a:cs typeface="+mn-lt"/>
            </a:endParaRPr>
          </a:p>
          <a:p>
            <a:pPr marL="305435" indent="-305435"/>
            <a:r>
              <a:rPr lang="en-US" sz="1800" b="1" dirty="0">
                <a:solidFill>
                  <a:schemeClr val="tx1"/>
                </a:solidFill>
                <a:ea typeface="+mn-lt"/>
                <a:cs typeface="+mn-lt"/>
              </a:rPr>
              <a:t>Steganalysis Resistance:</a:t>
            </a:r>
            <a:r>
              <a:rPr lang="en-US" sz="1800" dirty="0">
                <a:solidFill>
                  <a:schemeClr val="tx1"/>
                </a:solidFill>
                <a:ea typeface="+mn-lt"/>
                <a:cs typeface="+mn-lt"/>
              </a:rPr>
              <a:t> Improve encoding techniques to minimize detection and unauthorized access.</a:t>
            </a:r>
            <a:endParaRPr lang="en-US" dirty="0">
              <a:solidFill>
                <a:schemeClr val="tx1"/>
              </a:solidFill>
              <a:ea typeface="+mn-lt"/>
              <a:cs typeface="+mn-lt"/>
            </a:endParaRPr>
          </a:p>
          <a:p>
            <a:pPr marL="305435" indent="-305435"/>
            <a:r>
              <a:rPr lang="en-US" sz="1800" dirty="0">
                <a:solidFill>
                  <a:schemeClr val="tx1"/>
                </a:solidFill>
                <a:ea typeface="+mn-lt"/>
                <a:cs typeface="+mn-lt"/>
              </a:rPr>
              <a:t>4o</a:t>
            </a:r>
            <a:endParaRPr lang="en-US" dirty="0"/>
          </a:p>
          <a:p>
            <a:pPr marL="305435" indent="-305435"/>
            <a:endParaRPr lang="en-US" sz="1800" dirty="0">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br>
              <a:rPr lang="en-US" b="1" dirty="0">
                <a:solidFill>
                  <a:srgbClr val="002060"/>
                </a:solidFill>
                <a:latin typeface="Arial" panose="020B0604020202020204" pitchFamily="34" charset="0"/>
                <a:cs typeface="Arial" panose="020B0604020202020204" pitchFamily="34" charset="0"/>
              </a:rPr>
            </a:br>
            <a:r>
              <a:rPr lang="en-US" sz="1050" b="1" dirty="0">
                <a:solidFill>
                  <a:schemeClr val="tx1">
                    <a:lumMod val="50000"/>
                    <a:lumOff val="50000"/>
                  </a:schemeClr>
                </a:solidFill>
                <a:latin typeface="Arial" panose="020B0604020202020204" pitchFamily="34" charset="0"/>
                <a:cs typeface="Arial" panose="020B0604020202020204" pitchFamily="34" charset="0"/>
              </a:rPr>
              <a:t>merci | Gracias | Danke</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ea typeface="+mn-lt"/>
                <a:cs typeface="+mn-lt"/>
              </a:rPr>
              <a:t>Implement image steganography in Java, allowing users to hide and retrieve a secret message within an image. The program reads an image file, encodes a message by modifying pixel values, and saves the encrypted image. Upon entering the correct passcode, the hidden message is extracted. However, the current implementation has issues, such as JPEG compression loss, lack of message length storage, and a weak encoding strategy. To improve reliability, the program should use PNG format, implement Least Significant Bit (LSB) encoding, and integrate XOR encryption with the passcode for better security and accuracy.</a:t>
            </a:r>
            <a:endParaRPr lang="en-US" dirty="0">
              <a:solidFill>
                <a:schemeClr val="tx1"/>
              </a:solidFill>
              <a:ea typeface="+mn-lt"/>
              <a:cs typeface="+mn-lt"/>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1887714"/>
            <a:ext cx="11610975" cy="3712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indent="-305435" defTabSz="914400" eaLnBrk="0" fontAlgn="base" hangingPunct="0">
              <a:lnSpc>
                <a:spcPct val="150000"/>
              </a:lnSpc>
              <a:spcBef>
                <a:spcPct val="0"/>
              </a:spcBef>
              <a:spcAft>
                <a:spcPct val="0"/>
              </a:spcAft>
              <a:buSzTx/>
            </a:pPr>
            <a:r>
              <a:rPr lang="en-US" altLang="en-US" sz="1800" b="1" dirty="0">
                <a:solidFill>
                  <a:schemeClr val="tx1"/>
                </a:solidFill>
                <a:latin typeface="Arial"/>
                <a:ea typeface="+mn-lt"/>
                <a:cs typeface="Arial"/>
              </a:rPr>
              <a:t>Programming Language:</a:t>
            </a:r>
            <a:r>
              <a:rPr lang="en-US" altLang="en-US" sz="1800" dirty="0">
                <a:solidFill>
                  <a:schemeClr val="tx1"/>
                </a:solidFill>
                <a:latin typeface="Arial"/>
                <a:ea typeface="+mn-lt"/>
                <a:cs typeface="Arial"/>
              </a:rPr>
              <a:t> </a:t>
            </a:r>
            <a:r>
              <a:rPr lang="en-US" sz="1800" dirty="0">
                <a:solidFill>
                  <a:schemeClr val="tx1"/>
                </a:solidFill>
                <a:ea typeface="+mn-lt"/>
                <a:cs typeface="+mn-lt"/>
              </a:rPr>
              <a:t>Java</a:t>
            </a:r>
            <a:r>
              <a:rPr kumimoji="0" lang="en-US" altLang="en-US" sz="1800" b="0" i="0" u="none" strike="noStrike" cap="none" normalizeH="0" baseline="0" dirty="0">
                <a:ln>
                  <a:noFill/>
                </a:ln>
                <a:solidFill>
                  <a:schemeClr val="tx1"/>
                </a:solidFill>
                <a:effectLst/>
                <a:latin typeface="Arial"/>
                <a:ea typeface="+mn-lt"/>
                <a:cs typeface="Arial"/>
              </a:rPr>
              <a:t>.</a:t>
            </a:r>
            <a:endParaRPr lang="en-US" altLang="en-US" dirty="0">
              <a:solidFill>
                <a:schemeClr val="tx1"/>
              </a:solidFill>
              <a:latin typeface="Arial"/>
              <a:ea typeface="+mn-lt"/>
              <a:cs typeface="Arial"/>
            </a:endParaRPr>
          </a:p>
          <a:p>
            <a:pPr marL="305435" indent="-305435" defTabSz="914400">
              <a:lnSpc>
                <a:spcPct val="150000"/>
              </a:lnSpc>
              <a:spcBef>
                <a:spcPct val="0"/>
              </a:spcBef>
              <a:spcAft>
                <a:spcPct val="0"/>
              </a:spcAft>
              <a:buSzTx/>
            </a:pPr>
            <a:r>
              <a:rPr lang="en-US" altLang="en-US" sz="1800" b="1" dirty="0" err="1">
                <a:solidFill>
                  <a:schemeClr val="tx1"/>
                </a:solidFill>
                <a:latin typeface="Arial"/>
                <a:ea typeface="+mn-lt"/>
                <a:cs typeface="Arial"/>
              </a:rPr>
              <a:t>Libraries:</a:t>
            </a:r>
            <a:r>
              <a:rPr lang="en-US" sz="1800" dirty="0" err="1">
                <a:solidFill>
                  <a:schemeClr val="tx1"/>
                </a:solidFill>
                <a:ea typeface="+mn-lt"/>
                <a:cs typeface="+mn-lt"/>
              </a:rPr>
              <a:t>Java</a:t>
            </a:r>
            <a:r>
              <a:rPr lang="en-US" sz="1800" dirty="0">
                <a:solidFill>
                  <a:schemeClr val="tx1"/>
                </a:solidFill>
                <a:ea typeface="+mn-lt"/>
                <a:cs typeface="+mn-lt"/>
              </a:rPr>
              <a:t> AWT (</a:t>
            </a:r>
            <a:r>
              <a:rPr kumimoji="0" lang="en-US" sz="1800" b="0" i="0" u="none" strike="noStrike" cap="none" normalizeH="0" baseline="0" dirty="0">
                <a:ln>
                  <a:noFill/>
                </a:ln>
                <a:solidFill>
                  <a:schemeClr val="tx1"/>
                </a:solidFill>
                <a:effectLst/>
                <a:ea typeface="+mn-lt"/>
                <a:cs typeface="+mn-lt"/>
              </a:rPr>
              <a:t>image </a:t>
            </a:r>
            <a:r>
              <a:rPr lang="en-US" sz="1800" dirty="0">
                <a:solidFill>
                  <a:schemeClr val="tx1"/>
                </a:solidFill>
                <a:ea typeface="+mn-lt"/>
                <a:cs typeface="+mn-lt"/>
              </a:rPr>
              <a:t>processing), Swing (user input handling), </a:t>
            </a:r>
            <a:r>
              <a:rPr lang="en-US" sz="1800" dirty="0" err="1">
                <a:solidFill>
                  <a:schemeClr val="tx1"/>
                </a:solidFill>
                <a:ea typeface="+mn-lt"/>
                <a:cs typeface="+mn-lt"/>
              </a:rPr>
              <a:t>BufferedImage</a:t>
            </a:r>
            <a:r>
              <a:rPr lang="en-US" sz="1800" dirty="0">
                <a:solidFill>
                  <a:schemeClr val="tx1"/>
                </a:solidFill>
                <a:ea typeface="+mn-lt"/>
                <a:cs typeface="+mn-lt"/>
              </a:rPr>
              <a:t> (image manipulation).</a:t>
            </a:r>
            <a:endParaRPr lang="en-US" dirty="0">
              <a:solidFill>
                <a:schemeClr val="tx1"/>
              </a:solidFill>
              <a:ea typeface="+mn-lt"/>
              <a:cs typeface="+mn-lt"/>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Encryption Method:</a:t>
            </a:r>
            <a:r>
              <a:rPr lang="en-US" altLang="en-US" sz="1800" dirty="0">
                <a:solidFill>
                  <a:schemeClr val="tx1"/>
                </a:solidFill>
                <a:latin typeface="Arial"/>
                <a:ea typeface="+mn-lt"/>
                <a:cs typeface="Arial"/>
              </a:rPr>
              <a:t> </a:t>
            </a:r>
            <a:r>
              <a:rPr lang="en-US" sz="1800" dirty="0">
                <a:solidFill>
                  <a:schemeClr val="tx1"/>
                </a:solidFill>
                <a:ea typeface="+mn-lt"/>
                <a:cs typeface="+mn-lt"/>
              </a:rPr>
              <a:t>Pixel-value encoding by modifying RGB channels to store message characters.</a:t>
            </a:r>
            <a:endParaRPr lang="en-US" altLang="en-US" sz="1800" dirty="0">
              <a:solidFill>
                <a:schemeClr val="tx1"/>
              </a:solidFill>
              <a:latin typeface="Arial"/>
              <a:cs typeface="Arial"/>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Platform Compatibility:</a:t>
            </a:r>
            <a:r>
              <a:rPr lang="en-US" altLang="en-US" sz="1800" dirty="0">
                <a:solidFill>
                  <a:schemeClr val="tx1"/>
                </a:solidFill>
                <a:latin typeface="Arial"/>
                <a:ea typeface="+mn-lt"/>
                <a:cs typeface="Arial"/>
              </a:rPr>
              <a:t> Windows</a:t>
            </a:r>
            <a:r>
              <a:rPr kumimoji="0" lang="en-US" altLang="en-US" sz="1800" b="0" i="0" u="none" strike="noStrike" cap="none" normalizeH="0" baseline="0" dirty="0">
                <a:ln>
                  <a:noFill/>
                </a:ln>
                <a:solidFill>
                  <a:schemeClr val="tx1"/>
                </a:solidFill>
                <a:effectLst/>
                <a:latin typeface="Arial"/>
                <a:ea typeface="+mn-lt"/>
                <a:cs typeface="Arial"/>
              </a:rPr>
              <a:t>, </a:t>
            </a:r>
            <a:r>
              <a:rPr lang="en-US" altLang="en-US" sz="1800" dirty="0">
                <a:solidFill>
                  <a:schemeClr val="tx1"/>
                </a:solidFill>
                <a:latin typeface="Arial"/>
                <a:ea typeface="+mn-lt"/>
                <a:cs typeface="Arial"/>
              </a:rPr>
              <a:t>Linux</a:t>
            </a:r>
            <a:r>
              <a:rPr kumimoji="0" lang="en-US" altLang="en-US" sz="1800" b="0" i="0" u="none" strike="noStrike" cap="none" normalizeH="0" baseline="0" dirty="0">
                <a:ln>
                  <a:noFill/>
                </a:ln>
                <a:solidFill>
                  <a:schemeClr val="tx1"/>
                </a:solidFill>
                <a:effectLst/>
                <a:latin typeface="Arial"/>
                <a:ea typeface="+mn-lt"/>
                <a:cs typeface="Arial"/>
              </a:rPr>
              <a:t>.</a:t>
            </a:r>
            <a:endParaRPr lang="en-US" altLang="en-US" dirty="0">
              <a:solidFill>
                <a:schemeClr val="tx1"/>
              </a:solidFill>
              <a:latin typeface="Arial"/>
              <a:cs typeface="Arial"/>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Image Format Support:</a:t>
            </a:r>
            <a:r>
              <a:rPr lang="en-US" altLang="en-US" sz="1800" dirty="0">
                <a:solidFill>
                  <a:schemeClr val="tx1"/>
                </a:solidFill>
                <a:latin typeface="Arial"/>
                <a:ea typeface="+mn-lt"/>
                <a:cs typeface="Arial"/>
              </a:rPr>
              <a:t> PNG</a:t>
            </a:r>
            <a:r>
              <a:rPr kumimoji="0" lang="en-US" altLang="en-US" sz="1800" b="0" i="0" u="none" strike="noStrike" cap="none" normalizeH="0" baseline="0" dirty="0">
                <a:ln>
                  <a:noFill/>
                </a:ln>
                <a:solidFill>
                  <a:schemeClr val="tx1"/>
                </a:solidFill>
                <a:effectLst/>
                <a:latin typeface="Arial"/>
                <a:ea typeface="+mn-lt"/>
                <a:cs typeface="Arial"/>
              </a:rPr>
              <a:t>, </a:t>
            </a:r>
            <a:r>
              <a:rPr lang="en-US" altLang="en-US" sz="1800" dirty="0">
                <a:solidFill>
                  <a:schemeClr val="tx1"/>
                </a:solidFill>
                <a:latin typeface="Arial"/>
                <a:ea typeface="+mn-lt"/>
                <a:cs typeface="Arial"/>
              </a:rPr>
              <a:t>JPG</a:t>
            </a:r>
            <a:r>
              <a:rPr kumimoji="0" lang="en-US" altLang="en-US" sz="1800" b="0" i="0" u="none" strike="noStrike" cap="none" normalizeH="0" baseline="0" dirty="0">
                <a:ln>
                  <a:noFill/>
                </a:ln>
                <a:solidFill>
                  <a:schemeClr val="tx1"/>
                </a:solidFill>
                <a:effectLst/>
                <a:latin typeface="Arial"/>
                <a:ea typeface="+mn-lt"/>
                <a:cs typeface="Arial"/>
              </a:rPr>
              <a:t>,</a:t>
            </a:r>
            <a:r>
              <a:rPr kumimoji="0" lang="en-US" altLang="en-US" sz="1800" b="0" i="0" u="none" strike="noStrike" cap="none" normalizeH="0" dirty="0">
                <a:ln>
                  <a:noFill/>
                </a:ln>
                <a:solidFill>
                  <a:schemeClr val="tx1"/>
                </a:solidFill>
                <a:effectLst/>
                <a:latin typeface="Arial"/>
                <a:ea typeface="+mn-lt"/>
                <a:cs typeface="Arial"/>
              </a:rPr>
              <a:t> JPEG.</a:t>
            </a:r>
            <a:endParaRPr lang="en-US" altLang="en-US" sz="1800" dirty="0">
              <a:solidFill>
                <a:schemeClr val="tx1"/>
              </a:solidFill>
              <a:latin typeface="Arial"/>
              <a:ea typeface="+mn-lt"/>
              <a:cs typeface="Arial"/>
            </a:endParaRPr>
          </a:p>
          <a:p>
            <a:pPr marL="305435" indent="-305435" defTabSz="914400">
              <a:buSzTx/>
            </a:pPr>
            <a:r>
              <a:rPr lang="en-US" altLang="en-US" sz="1800" b="1" dirty="0">
                <a:solidFill>
                  <a:schemeClr val="tx1"/>
                </a:solidFill>
                <a:latin typeface="Arial"/>
                <a:ea typeface="+mn-lt"/>
                <a:cs typeface="Arial"/>
              </a:rPr>
              <a:t>Error Handling &amp; Validation:</a:t>
            </a:r>
            <a:r>
              <a:rPr lang="en-US" altLang="en-US" sz="1800" dirty="0">
                <a:solidFill>
                  <a:schemeClr val="tx1"/>
                </a:solidFill>
                <a:latin typeface="Arial"/>
                <a:ea typeface="+mn-lt"/>
                <a:cs typeface="Arial"/>
              </a:rPr>
              <a:t> </a:t>
            </a:r>
            <a:r>
              <a:rPr lang="en-US" sz="1800" dirty="0">
                <a:solidFill>
                  <a:schemeClr val="tx1"/>
                </a:solidFill>
                <a:ea typeface="+mn-lt"/>
                <a:cs typeface="+mn-lt"/>
              </a:rPr>
              <a:t>Input validation,</a:t>
            </a:r>
            <a:r>
              <a:rPr kumimoji="0" lang="en-US" sz="1800" b="0" i="0" u="none" strike="noStrike" cap="none" normalizeH="0" baseline="0" dirty="0">
                <a:ln>
                  <a:noFill/>
                </a:ln>
                <a:solidFill>
                  <a:schemeClr val="tx1"/>
                </a:solidFill>
                <a:effectLst/>
                <a:ea typeface="+mn-lt"/>
                <a:cs typeface="+mn-lt"/>
              </a:rPr>
              <a:t> </a:t>
            </a:r>
            <a:r>
              <a:rPr lang="en-US" sz="1800" dirty="0">
                <a:solidFill>
                  <a:schemeClr val="tx1"/>
                </a:solidFill>
                <a:ea typeface="+mn-lt"/>
                <a:cs typeface="+mn-lt"/>
              </a:rPr>
              <a:t>exception handling for unsupported formats, incorrect passcodes, and excessive message length to prevent data corruption </a:t>
            </a:r>
            <a:r>
              <a:rPr kumimoji="0" lang="en-US" sz="1800" b="0" i="0" u="none" strike="noStrike" cap="none" normalizeH="0" baseline="0" dirty="0">
                <a:ln>
                  <a:noFill/>
                </a:ln>
                <a:solidFill>
                  <a:schemeClr val="tx1"/>
                </a:solidFill>
                <a:effectLst/>
                <a:ea typeface="+mn-lt"/>
                <a:cs typeface="+mn-lt"/>
              </a:rPr>
              <a:t>and </a:t>
            </a:r>
            <a:r>
              <a:rPr lang="en-US" sz="1800" dirty="0">
                <a:solidFill>
                  <a:schemeClr val="tx1"/>
                </a:solidFill>
                <a:ea typeface="+mn-lt"/>
                <a:cs typeface="+mn-lt"/>
              </a:rPr>
              <a:t>unauthorized access.</a:t>
            </a:r>
          </a:p>
          <a:p>
            <a:pPr marL="305435" indent="-305435" defTabSz="914400">
              <a:buSzTx/>
            </a:pPr>
            <a:r>
              <a:rPr lang="en-US" sz="1800" dirty="0">
                <a:solidFill>
                  <a:schemeClr val="tx1"/>
                </a:solidFill>
                <a:ea typeface="+mn-lt"/>
                <a:cs typeface="+mn-lt"/>
              </a:rPr>
              <a:t>4o</a:t>
            </a:r>
            <a:endParaRPr lang="en-US" sz="1800" dirty="0">
              <a:solidFill>
                <a:schemeClr val="tx1"/>
              </a:solidFill>
            </a:endParaRPr>
          </a:p>
          <a:p>
            <a:pPr marL="305435" indent="-305435" defTabSz="914400">
              <a:lnSpc>
                <a:spcPct val="150000"/>
              </a:lnSpc>
              <a:spcBef>
                <a:spcPct val="0"/>
              </a:spcBef>
              <a:spcAft>
                <a:spcPct val="0"/>
              </a:spcAft>
              <a:buSzTx/>
            </a:pPr>
            <a:endParaRPr lang="en-US" altLang="en-US" sz="1800" dirty="0">
              <a:solidFill>
                <a:schemeClr val="tx1"/>
              </a:solidFill>
              <a:latin typeface="Arial"/>
              <a:cs typeface="Arial"/>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6"/>
            <a:ext cx="11029616" cy="4673324"/>
          </a:xfrm>
        </p:spPr>
        <p:txBody>
          <a:bodyPr/>
          <a:lstStyle/>
          <a:p>
            <a:pPr marL="305435" indent="-305435">
              <a:lnSpc>
                <a:spcPct val="150000"/>
              </a:lnSpc>
            </a:pPr>
            <a:r>
              <a:rPr lang="en-US" sz="1800" b="1" dirty="0">
                <a:solidFill>
                  <a:schemeClr val="tx1"/>
                </a:solidFill>
                <a:latin typeface="Arial"/>
                <a:cs typeface="Arial"/>
              </a:rPr>
              <a:t>Stealth &amp; </a:t>
            </a:r>
            <a:r>
              <a:rPr lang="en-US" sz="1800" b="1" dirty="0" err="1">
                <a:solidFill>
                  <a:schemeClr val="tx1"/>
                </a:solidFill>
                <a:latin typeface="Arial"/>
                <a:cs typeface="Arial"/>
              </a:rPr>
              <a:t>Security:</a:t>
            </a:r>
            <a:r>
              <a:rPr lang="en-US" sz="1800" dirty="0" err="1">
                <a:solidFill>
                  <a:schemeClr val="tx1"/>
                </a:solidFill>
                <a:ea typeface="+mn-lt"/>
                <a:cs typeface="+mn-lt"/>
              </a:rPr>
              <a:t>Hidden</a:t>
            </a:r>
            <a:r>
              <a:rPr lang="en-US" sz="1800" dirty="0">
                <a:solidFill>
                  <a:schemeClr val="tx1"/>
                </a:solidFill>
                <a:ea typeface="+mn-lt"/>
                <a:cs typeface="+mn-lt"/>
              </a:rPr>
              <a:t> data is stored in pixel values and can only be retrieved with the correct passcode.</a:t>
            </a:r>
            <a:endParaRPr lang="en-US" dirty="0">
              <a:solidFill>
                <a:schemeClr val="tx1"/>
              </a:solidFill>
            </a:endParaRPr>
          </a:p>
          <a:p>
            <a:pPr marL="305435" indent="-305435"/>
            <a:r>
              <a:rPr lang="en-US" sz="1800" b="1" dirty="0">
                <a:solidFill>
                  <a:schemeClr val="tx1"/>
                </a:solidFill>
                <a:latin typeface="Arial"/>
                <a:cs typeface="Arial"/>
              </a:rPr>
              <a:t>GUI-Based Implementation:</a:t>
            </a:r>
            <a:r>
              <a:rPr lang="en-US" sz="1800" dirty="0">
                <a:solidFill>
                  <a:schemeClr val="tx1"/>
                </a:solidFill>
                <a:latin typeface="Arial"/>
                <a:cs typeface="Arial"/>
              </a:rPr>
              <a:t> </a:t>
            </a:r>
            <a:r>
              <a:rPr lang="en-US" sz="1800" dirty="0">
                <a:solidFill>
                  <a:schemeClr val="tx1"/>
                </a:solidFill>
                <a:ea typeface="+mn-lt"/>
                <a:cs typeface="+mn-lt"/>
              </a:rPr>
              <a:t>Operates via a command-line interface for encoding and decoding messages.</a:t>
            </a:r>
          </a:p>
          <a:p>
            <a:pPr marL="305435" indent="-305435">
              <a:lnSpc>
                <a:spcPct val="150000"/>
              </a:lnSpc>
            </a:pPr>
            <a:r>
              <a:rPr lang="en-US" sz="1800" b="1" dirty="0">
                <a:solidFill>
                  <a:schemeClr val="tx1"/>
                </a:solidFill>
                <a:latin typeface="Arial"/>
                <a:cs typeface="Arial"/>
              </a:rPr>
              <a:t>Multi-Layered Security:</a:t>
            </a:r>
            <a:r>
              <a:rPr lang="en-US" sz="1800" dirty="0">
                <a:solidFill>
                  <a:schemeClr val="tx1"/>
                </a:solidFill>
                <a:latin typeface="Arial"/>
                <a:cs typeface="Arial"/>
              </a:rPr>
              <a:t> </a:t>
            </a:r>
            <a:r>
              <a:rPr lang="en-US" sz="1800" dirty="0">
                <a:solidFill>
                  <a:schemeClr val="tx1"/>
                </a:solidFill>
                <a:ea typeface="+mn-lt"/>
                <a:cs typeface="+mn-lt"/>
              </a:rPr>
              <a:t>Requires a passcode for decryption, but it does not influence the encryption process.</a:t>
            </a:r>
          </a:p>
          <a:p>
            <a:pPr marL="305435" indent="-305435">
              <a:lnSpc>
                <a:spcPct val="150000"/>
              </a:lnSpc>
            </a:pPr>
            <a:r>
              <a:rPr lang="en-US" sz="1800" b="1" dirty="0">
                <a:solidFill>
                  <a:schemeClr val="tx1"/>
                </a:solidFill>
                <a:latin typeface="Arial"/>
                <a:cs typeface="Arial"/>
              </a:rPr>
              <a:t>Minimal Image Distortion:</a:t>
            </a:r>
            <a:r>
              <a:rPr lang="en-US" sz="1800" dirty="0">
                <a:solidFill>
                  <a:schemeClr val="tx1"/>
                </a:solidFill>
                <a:latin typeface="Arial"/>
                <a:cs typeface="Arial"/>
              </a:rPr>
              <a:t> </a:t>
            </a:r>
            <a:r>
              <a:rPr lang="en-US" sz="1800" dirty="0">
                <a:solidFill>
                  <a:schemeClr val="tx1"/>
                </a:solidFill>
                <a:ea typeface="+mn-lt"/>
                <a:cs typeface="+mn-lt"/>
              </a:rPr>
              <a:t>Direct RGB modifications may alter the image; using PNG minimizes data loss.</a:t>
            </a:r>
          </a:p>
          <a:p>
            <a:pPr marL="305435" indent="-305435">
              <a:lnSpc>
                <a:spcPct val="150000"/>
              </a:lnSpc>
            </a:pPr>
            <a:r>
              <a:rPr lang="en-US" sz="1800" b="1" dirty="0">
                <a:solidFill>
                  <a:schemeClr val="tx1"/>
                </a:solidFill>
                <a:latin typeface="Arial"/>
                <a:cs typeface="Arial"/>
              </a:rPr>
              <a:t>Scalability:</a:t>
            </a:r>
            <a:r>
              <a:rPr lang="en-US" sz="1800" dirty="0">
                <a:solidFill>
                  <a:schemeClr val="tx1"/>
                </a:solidFill>
                <a:latin typeface="Arial"/>
                <a:cs typeface="Arial"/>
              </a:rPr>
              <a:t> </a:t>
            </a:r>
            <a:r>
              <a:rPr lang="en-US" sz="1800" dirty="0">
                <a:solidFill>
                  <a:schemeClr val="tx1"/>
                </a:solidFill>
                <a:ea typeface="+mn-lt"/>
                <a:cs typeface="+mn-lt"/>
              </a:rPr>
              <a:t>Can be enhanced with LSB encoding, improved encryption, and broader format support.</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350130"/>
            <a:ext cx="10352321" cy="2577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Cybersecurity Experts: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Experiment with basic steganography </a:t>
            </a:r>
            <a:r>
              <a:rPr kumimoji="0" lang="en-US" sz="1800" b="0" i="0" u="none" strike="noStrike" cap="none" normalizeH="0" baseline="0" dirty="0">
                <a:ln>
                  <a:noFill/>
                </a:ln>
                <a:solidFill>
                  <a:schemeClr val="tx1"/>
                </a:solidFill>
                <a:effectLst/>
                <a:ea typeface="+mn-lt"/>
                <a:cs typeface="+mn-lt"/>
              </a:rPr>
              <a:t>for </a:t>
            </a:r>
            <a:r>
              <a:rPr lang="en-US" sz="1800" dirty="0">
                <a:solidFill>
                  <a:schemeClr val="tx1"/>
                </a:solidFill>
                <a:ea typeface="+mn-lt"/>
                <a:cs typeface="+mn-lt"/>
              </a:rPr>
              <a:t>secure data hiding</a:t>
            </a:r>
            <a:r>
              <a:rPr kumimoji="0" lang="en-US" sz="1800" b="0" i="0" u="none" strike="noStrike" cap="none" normalizeH="0" baseline="0" dirty="0">
                <a:ln>
                  <a:noFill/>
                </a:ln>
                <a:solidFill>
                  <a:schemeClr val="tx1"/>
                </a:solidFill>
                <a:effectLst/>
                <a:ea typeface="+mn-lt"/>
                <a:cs typeface="+mn-lt"/>
              </a:rPr>
              <a:t>.</a:t>
            </a:r>
            <a:endParaRPr lang="en-US">
              <a:solidFill>
                <a:schemeClr val="tx1"/>
              </a:solidFill>
              <a:ea typeface="+mn-lt"/>
              <a:cs typeface="+mn-lt"/>
            </a:endParaRPr>
          </a:p>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Journalists &amp; Activists: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Learn about image-based data encoding and retrieval techniques</a:t>
            </a:r>
            <a:r>
              <a:rPr kumimoji="0" lang="en-US" sz="1800" b="0" i="0" u="none" strike="noStrike" cap="none" normalizeH="0" baseline="0" dirty="0">
                <a:ln>
                  <a:noFill/>
                </a:ln>
                <a:solidFill>
                  <a:schemeClr val="tx1"/>
                </a:solidFill>
                <a:effectLst/>
                <a:ea typeface="+mn-lt"/>
                <a:cs typeface="+mn-lt"/>
              </a:rPr>
              <a:t>.</a:t>
            </a:r>
            <a:endParaRPr lang="en-US" sz="1800" b="0" i="0" u="none" strike="noStrike" cap="none" normalizeH="0" baseline="0" dirty="0">
              <a:ln>
                <a:noFill/>
              </a:ln>
              <a:solidFill>
                <a:schemeClr val="tx1"/>
              </a:solidFill>
              <a:effectLst/>
              <a:ea typeface="+mn-lt"/>
              <a:cs typeface="+mn-lt"/>
            </a:endParaRPr>
          </a:p>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Military &amp; Intelligence </a:t>
            </a:r>
            <a:r>
              <a:rPr kumimoji="0" lang="en-US" altLang="en-US" sz="1800" b="1" i="0" u="none" strike="noStrike" cap="none" normalizeH="0" baseline="0" dirty="0" err="1">
                <a:ln>
                  <a:noFill/>
                </a:ln>
                <a:solidFill>
                  <a:schemeClr val="tx1"/>
                </a:solidFill>
                <a:effectLst/>
                <a:latin typeface="Arial"/>
                <a:cs typeface="Arial"/>
              </a:rPr>
              <a:t>Agencies:</a:t>
            </a:r>
            <a:r>
              <a:rPr lang="en-US" sz="1800" dirty="0" err="1">
                <a:solidFill>
                  <a:schemeClr val="tx1"/>
                </a:solidFill>
                <a:ea typeface="+mn-lt"/>
                <a:cs typeface="+mn-lt"/>
              </a:rPr>
              <a:t>Explore</a:t>
            </a:r>
            <a:r>
              <a:rPr lang="en-US" sz="1800" dirty="0">
                <a:solidFill>
                  <a:schemeClr val="tx1"/>
                </a:solidFill>
                <a:ea typeface="+mn-lt"/>
                <a:cs typeface="+mn-lt"/>
              </a:rPr>
              <a:t> Java-based image manipulation and encryption methods</a:t>
            </a:r>
            <a:r>
              <a:rPr kumimoji="0" lang="en-US" sz="1800" b="0" i="0" u="none" strike="noStrike" cap="none" normalizeH="0" baseline="0" dirty="0">
                <a:ln>
                  <a:noFill/>
                </a:ln>
                <a:solidFill>
                  <a:schemeClr val="tx1"/>
                </a:solidFill>
                <a:effectLst/>
                <a:ea typeface="+mn-lt"/>
                <a:cs typeface="+mn-lt"/>
              </a:rPr>
              <a:t>.</a:t>
            </a:r>
            <a:endParaRPr lang="en-US" sz="1800" b="0" i="0" u="none" strike="noStrike" cap="none" normalizeH="0" baseline="0" dirty="0">
              <a:ln>
                <a:noFill/>
              </a:ln>
              <a:solidFill>
                <a:schemeClr val="tx1"/>
              </a:solidFill>
              <a:effectLst/>
              <a:ea typeface="+mn-lt"/>
              <a:cs typeface="+mn-lt"/>
            </a:endParaRPr>
          </a:p>
          <a:p>
            <a:pPr marL="305435" indent="-305435" defTabSz="914400" eaLnBrk="0" fontAlgn="base" hangingPunct="0">
              <a:buFont typeface="Wingdings 2"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Privacy-Conscious Individuals: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Store hidden messages within images for </a:t>
            </a:r>
            <a:r>
              <a:rPr kumimoji="0" lang="en-US" sz="1800" b="0" i="0" u="none" strike="noStrike" cap="none" normalizeH="0" baseline="0" dirty="0">
                <a:ln>
                  <a:noFill/>
                </a:ln>
                <a:solidFill>
                  <a:schemeClr val="tx1"/>
                </a:solidFill>
                <a:effectLst/>
                <a:ea typeface="+mn-lt"/>
                <a:cs typeface="+mn-lt"/>
              </a:rPr>
              <a:t>personal </a:t>
            </a:r>
            <a:r>
              <a:rPr lang="en-US" sz="1800" dirty="0">
                <a:solidFill>
                  <a:schemeClr val="tx1"/>
                </a:solidFill>
                <a:ea typeface="+mn-lt"/>
                <a:cs typeface="+mn-lt"/>
              </a:rPr>
              <a:t>security</a:t>
            </a:r>
            <a:r>
              <a:rPr kumimoji="0" lang="en-US" sz="1800" b="0" i="0" u="none" strike="noStrike" cap="none" normalizeH="0" baseline="0" dirty="0">
                <a:ln>
                  <a:noFill/>
                </a:ln>
                <a:solidFill>
                  <a:schemeClr val="tx1"/>
                </a:solidFill>
                <a:effectLst/>
                <a:ea typeface="+mn-lt"/>
                <a:cs typeface="+mn-lt"/>
              </a:rPr>
              <a:t>.</a:t>
            </a:r>
            <a:endParaRPr lang="en-US" sz="1800" dirty="0">
              <a:solidFill>
                <a:schemeClr val="tx1"/>
              </a:solidFill>
              <a:ea typeface="+mn-lt"/>
              <a:cs typeface="+mn-lt"/>
            </a:endParaRPr>
          </a:p>
          <a:p>
            <a:pPr marL="305435" indent="-305435" defTabSz="914400">
              <a:buFont typeface="Wingdings 2" panose="05000000000000000000" pitchFamily="2" charset="2"/>
              <a:buChar char=""/>
            </a:pPr>
            <a:endParaRPr lang="en-US" sz="1800">
              <a:solidFill>
                <a:schemeClr val="tx1"/>
              </a:solidFill>
              <a:ea typeface="+mn-lt"/>
              <a:cs typeface="+mn-lt"/>
            </a:endParaRPr>
          </a:p>
          <a:p>
            <a:pPr marL="305435" marR="0" lvl="0" indent="-305435" algn="l" defTabSz="914400">
              <a:lnSpc>
                <a:spcPct val="150000"/>
              </a:lnSpc>
              <a:spcBef>
                <a:spcPct val="0"/>
              </a:spcBef>
              <a:spcAft>
                <a:spcPct val="0"/>
              </a:spcAft>
              <a:buSzTx/>
              <a:buFont typeface="Wingdings" panose="05000000000000000000" pitchFamily="2" charset="2"/>
              <a:buChar char="§"/>
              <a:tabLs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29" y="5225437"/>
            <a:ext cx="7712339" cy="369332"/>
          </a:xfrm>
          <a:prstGeom prst="rect">
            <a:avLst/>
          </a:prstGeom>
          <a:noFill/>
        </p:spPr>
        <p:txBody>
          <a:bodyPr wrap="square" lIns="91440" tIns="45720" rIns="91440" bIns="45720" rtlCol="0" anchor="t">
            <a:spAutoFit/>
          </a:bodyPr>
          <a:lstStyle/>
          <a:p>
            <a:pPr algn="ctr"/>
            <a:r>
              <a:rPr lang="en-US" b="1" dirty="0">
                <a:latin typeface="Arial"/>
                <a:cs typeface="Arial"/>
              </a:rPr>
              <a:t>Fig 1 : Entering the message </a:t>
            </a:r>
            <a:r>
              <a:rPr lang="en-US" sz="1400" dirty="0">
                <a:latin typeface="Arial"/>
                <a:cs typeface="Arial"/>
              </a:rPr>
              <a:t>.</a:t>
            </a:r>
            <a:endParaRPr lang="en-US" b="1" dirty="0">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a:srcRect/>
          <a:stretch>
            <a:fillRect/>
          </a:stretch>
        </p:blipFill>
        <p:spPr bwMode="auto">
          <a:xfrm>
            <a:off x="1781834" y="1182417"/>
            <a:ext cx="8631298" cy="3708761"/>
          </a:xfrm>
          <a:prstGeom prst="rect">
            <a:avLst/>
          </a:prstGeom>
          <a:noFill/>
          <a:ln w="9525">
            <a:noFill/>
            <a:miter lim="800000"/>
            <a:headEnd/>
            <a:tailEnd/>
          </a:ln>
          <a:effectLst/>
        </p:spPr>
      </p:pic>
    </p:spTree>
    <p:extLst>
      <p:ext uri="{BB962C8B-B14F-4D97-AF65-F5344CB8AC3E}">
        <p14:creationId xmlns:p14="http://schemas.microsoft.com/office/powerpoint/2010/main" xmlns="" val="39098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2 : Encrypting Image</a:t>
            </a:r>
          </a:p>
          <a:p>
            <a:pPr algn="ctr"/>
            <a:r>
              <a:rPr lang="en-US" sz="1400" dirty="0">
                <a:latin typeface="Arial" panose="020B0604020202020204" pitchFamily="34" charset="0"/>
                <a:cs typeface="Arial" panose="020B0604020202020204" pitchFamily="34" charset="0"/>
              </a:rPr>
              <a:t>As visible in the image, original image is encrypted with the message and a new encrypted image is generated.</a:t>
            </a:r>
          </a:p>
        </p:txBody>
      </p:sp>
      <p:sp>
        <p:nvSpPr>
          <p:cNvPr id="6" name="Content Placeholder 5"/>
          <p:cNvSpPr>
            <a:spLocks noGrp="1"/>
          </p:cNvSpPr>
          <p:nvPr>
            <p:ph idx="1"/>
          </p:nvPr>
        </p:nvSpPr>
        <p:spPr/>
        <p:txBody>
          <a:bodyPr/>
          <a:lstStyle/>
          <a:p>
            <a:endParaRPr lang="en-US"/>
          </a:p>
        </p:txBody>
      </p:sp>
      <p:pic>
        <p:nvPicPr>
          <p:cNvPr id="8" name="Picture 4"/>
          <p:cNvPicPr>
            <a:picLocks noChangeAspect="1" noChangeArrowheads="1"/>
          </p:cNvPicPr>
          <p:nvPr/>
        </p:nvPicPr>
        <p:blipFill>
          <a:blip r:embed="rId2"/>
          <a:srcRect/>
          <a:stretch>
            <a:fillRect/>
          </a:stretch>
        </p:blipFill>
        <p:spPr bwMode="auto">
          <a:xfrm>
            <a:off x="1147043" y="1710125"/>
            <a:ext cx="9832635" cy="3595058"/>
          </a:xfrm>
          <a:prstGeom prst="rect">
            <a:avLst/>
          </a:prstGeom>
          <a:noFill/>
          <a:ln w="9525">
            <a:noFill/>
            <a:miter lim="800000"/>
            <a:headEnd/>
            <a:tailEnd/>
          </a:ln>
          <a:effectLst/>
        </p:spPr>
      </p:pic>
    </p:spTree>
    <p:extLst>
      <p:ext uri="{BB962C8B-B14F-4D97-AF65-F5344CB8AC3E}">
        <p14:creationId xmlns:p14="http://schemas.microsoft.com/office/powerpoint/2010/main" xmlns=""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3 : Decrypting Image</a:t>
            </a:r>
          </a:p>
          <a:p>
            <a:pPr algn="ctr"/>
            <a:r>
              <a:rPr lang="en-US" sz="1400" dirty="0">
                <a:latin typeface="Arial" panose="020B0604020202020204" pitchFamily="34" charset="0"/>
                <a:cs typeface="Arial" panose="020B0604020202020204" pitchFamily="34" charset="0"/>
              </a:rPr>
              <a:t>As visible in the image, we need to select the encrypted image using browse button and decrypt the message included in the image.</a:t>
            </a:r>
          </a:p>
        </p:txBody>
      </p:sp>
      <p:pic>
        <p:nvPicPr>
          <p:cNvPr id="1027" name="Picture 3"/>
          <p:cNvPicPr>
            <a:picLocks noChangeAspect="1" noChangeArrowheads="1"/>
          </p:cNvPicPr>
          <p:nvPr/>
        </p:nvPicPr>
        <p:blipFill>
          <a:blip r:embed="rId2"/>
          <a:srcRect/>
          <a:stretch>
            <a:fillRect/>
          </a:stretch>
        </p:blipFill>
        <p:spPr bwMode="auto">
          <a:xfrm>
            <a:off x="1035170" y="1405266"/>
            <a:ext cx="10185878" cy="4145972"/>
          </a:xfrm>
          <a:prstGeom prst="rect">
            <a:avLst/>
          </a:prstGeom>
          <a:noFill/>
          <a:ln w="9525">
            <a:noFill/>
            <a:miter lim="800000"/>
            <a:headEnd/>
            <a:tailEnd/>
          </a:ln>
          <a:effectLst/>
        </p:spPr>
      </p:pic>
    </p:spTree>
    <p:extLst>
      <p:ext uri="{BB962C8B-B14F-4D97-AF65-F5344CB8AC3E}">
        <p14:creationId xmlns:p14="http://schemas.microsoft.com/office/powerpoint/2010/main" xmlns="" val="889696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b30265f8-c5e2-4918-b4a1-b977299ca3e2"/>
    <ds:schemaRef ds:uri="http://purl.org/dc/terms/"/>
    <ds:schemaRef ds:uri="http://schemas.microsoft.com/office/2006/documentManagement/types"/>
    <ds:schemaRef ds:uri="http://schemas.microsoft.com/office/2006/metadata/properties"/>
    <ds:schemaRef ds:uri="fadb41d3-f9cb-40fb-903c-8cacaba95bb5"/>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515</Words>
  <Application>Microsoft Office PowerPoint</Application>
  <PresentationFormat>Custom</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Slide 12</vt:lpstr>
      <vt:lpstr>THANK YOU merci | Gracias | Danke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Svaib</cp:lastModifiedBy>
  <cp:revision>103</cp:revision>
  <dcterms:created xsi:type="dcterms:W3CDTF">2021-05-26T16:50:10Z</dcterms:created>
  <dcterms:modified xsi:type="dcterms:W3CDTF">2025-02-22T17:32:17Z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