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maranth" charset="1" panose="02000503050000020004"/>
      <p:regular r:id="rId15"/>
    </p:embeddedFont>
    <p:embeddedFont>
      <p:font typeface="TT Octosquares Compressed" charset="1" panose="02010001040000080307"/>
      <p:regular r:id="rId16"/>
    </p:embeddedFon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  <p:embeddedFont>
      <p:font typeface="Open Sans Medium" charset="1" panose="00000000000000000000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9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7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47406" y="4142219"/>
            <a:ext cx="10164638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Amaranth"/>
                <a:ea typeface="Amaranth"/>
                <a:cs typeface="Amaranth"/>
                <a:sym typeface="Amaranth"/>
              </a:rPr>
              <a:t>NAME: VAIBHAV TEZ SHAKYA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Amaranth"/>
                <a:ea typeface="Amaranth"/>
                <a:cs typeface="Amaranth"/>
                <a:sym typeface="Amaranth"/>
              </a:rPr>
              <a:t>COURSE: BVOC SOFTWARE DEVELOPMENT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Amaranth"/>
                <a:ea typeface="Amaranth"/>
                <a:cs typeface="Amaranth"/>
                <a:sym typeface="Amaranth"/>
              </a:rPr>
              <a:t>ROLL NO. : 20222751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Amaranth"/>
                <a:ea typeface="Amaranth"/>
                <a:cs typeface="Amaranth"/>
                <a:sym typeface="Amaranth"/>
              </a:rPr>
              <a:t>TOPIC: IMAGE PROCESSING WITH OPENCV AND MATPLOTLIB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92096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0" y="0"/>
                </a:moveTo>
                <a:lnTo>
                  <a:pt x="7315200" y="0"/>
                </a:lnTo>
                <a:lnTo>
                  <a:pt x="7315200" y="1077329"/>
                </a:lnTo>
                <a:lnTo>
                  <a:pt x="0" y="107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5044"/>
            <a:ext cx="4579787" cy="4968210"/>
          </a:xfrm>
          <a:custGeom>
            <a:avLst/>
            <a:gdLst/>
            <a:ahLst/>
            <a:cxnLst/>
            <a:rect r="r" b="b" t="t" l="l"/>
            <a:pathLst>
              <a:path h="4968210" w="4579787">
                <a:moveTo>
                  <a:pt x="0" y="0"/>
                </a:moveTo>
                <a:lnTo>
                  <a:pt x="4579787" y="0"/>
                </a:lnTo>
                <a:lnTo>
                  <a:pt x="4579787" y="4968210"/>
                </a:lnTo>
                <a:lnTo>
                  <a:pt x="0" y="4968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3708213" y="5318790"/>
            <a:ext cx="4579787" cy="4968210"/>
          </a:xfrm>
          <a:custGeom>
            <a:avLst/>
            <a:gdLst/>
            <a:ahLst/>
            <a:cxnLst/>
            <a:rect r="r" b="b" t="t" l="l"/>
            <a:pathLst>
              <a:path h="4968210" w="4579787">
                <a:moveTo>
                  <a:pt x="0" y="0"/>
                </a:moveTo>
                <a:lnTo>
                  <a:pt x="4579787" y="0"/>
                </a:lnTo>
                <a:lnTo>
                  <a:pt x="4579787" y="4968210"/>
                </a:lnTo>
                <a:lnTo>
                  <a:pt x="0" y="4968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0972800" y="75044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0" y="0"/>
                </a:moveTo>
                <a:lnTo>
                  <a:pt x="7315200" y="0"/>
                </a:lnTo>
                <a:lnTo>
                  <a:pt x="7315200" y="1077329"/>
                </a:lnTo>
                <a:lnTo>
                  <a:pt x="0" y="107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1681" y="3427420"/>
            <a:ext cx="10164638" cy="308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CAMSCANNER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2040531" y="-226368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43125" t="0" r="-43125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549877" y="2632193"/>
            <a:ext cx="5539417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ABOUT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49877" y="4578075"/>
            <a:ext cx="6028647" cy="189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7"/>
              </a:lnSpc>
              <a:spcBef>
                <a:spcPct val="0"/>
              </a:spcBef>
            </a:pPr>
            <a:r>
              <a:rPr lang="en-US" sz="272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 allows users to 'scan' documents (by taking a photo with the device's camera) and share the photo as either a JPEG or PDF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49877" y="6766140"/>
            <a:ext cx="5881954" cy="1715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free app, CamScanner, converts images you take with your phone into PDF documents. According to security firm Kaspersky Lab.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62339" y="2914524"/>
            <a:ext cx="6509860" cy="2228976"/>
            <a:chOff x="0" y="0"/>
            <a:chExt cx="6350000" cy="2174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189484" y="1028700"/>
            <a:ext cx="11098516" cy="3800132"/>
            <a:chOff x="0" y="0"/>
            <a:chExt cx="6350000" cy="21742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756" r="0" b="-5756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50798" y="3079456"/>
            <a:ext cx="4770406" cy="228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LIBRARIES USED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850798" y="6751024"/>
            <a:ext cx="677751" cy="677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71277" y="6674824"/>
            <a:ext cx="4124952" cy="68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8"/>
              </a:lnSpc>
              <a:spcBef>
                <a:spcPct val="0"/>
              </a:spcBef>
            </a:pPr>
            <a:r>
              <a:rPr lang="en-US" sz="40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Matplotlib.pyplot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41618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042554" y="6714757"/>
            <a:ext cx="3032134" cy="677751"/>
            <a:chOff x="0" y="0"/>
            <a:chExt cx="4042846" cy="9036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2F1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21167" y="-85725"/>
              <a:ext cx="2821679" cy="989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58"/>
                </a:lnSpc>
                <a:spcBef>
                  <a:spcPct val="0"/>
                </a:spcBef>
              </a:pPr>
              <a:r>
                <a:rPr lang="en-US" sz="454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cv2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B081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21014" y="6751024"/>
            <a:ext cx="677751" cy="6777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141639" y="6655774"/>
            <a:ext cx="2452354" cy="86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6"/>
              </a:lnSpc>
              <a:spcBef>
                <a:spcPct val="0"/>
              </a:spcBef>
            </a:pPr>
            <a:r>
              <a:rPr lang="en-US" sz="514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411834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1290" y="5414150"/>
            <a:ext cx="5152168" cy="4882375"/>
            <a:chOff x="0" y="0"/>
            <a:chExt cx="6353786" cy="60210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3"/>
              <a:stretch>
                <a:fillRect l="-8717" t="0" r="-8717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141514" y="5414150"/>
            <a:ext cx="5152168" cy="4882375"/>
            <a:chOff x="0" y="0"/>
            <a:chExt cx="6353786" cy="6021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4"/>
              <a:stretch>
                <a:fillRect l="-8717" t="0" r="-8717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994318" y="5414150"/>
            <a:ext cx="5152168" cy="4882375"/>
            <a:chOff x="0" y="0"/>
            <a:chExt cx="6353786" cy="6021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5"/>
              <a:stretch>
                <a:fillRect l="-6422" t="0" r="-6422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847121" y="5414150"/>
            <a:ext cx="5152168" cy="4882375"/>
            <a:chOff x="0" y="0"/>
            <a:chExt cx="6353786" cy="60210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6"/>
              <a:stretch>
                <a:fillRect l="-6422" t="0" r="-6422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8935" y="1706544"/>
            <a:ext cx="6243887" cy="298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LOADING &amp; RESIZING IMAGE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55675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20796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85916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78148" y="2284215"/>
            <a:ext cx="8200375" cy="208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339" indent="-260169" lvl="1">
              <a:lnSpc>
                <a:spcPts val="3374"/>
              </a:lnSpc>
              <a:buFont typeface="Arial"/>
              <a:buChar char="•"/>
            </a:pPr>
            <a:r>
              <a:rPr lang="en-US" sz="24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Load the image using cv2.imread</a:t>
            </a:r>
          </a:p>
          <a:p>
            <a:pPr algn="l" marL="520339" indent="-260169" lvl="1">
              <a:lnSpc>
                <a:spcPts val="3374"/>
              </a:lnSpc>
              <a:buFont typeface="Arial"/>
              <a:buChar char="•"/>
            </a:pPr>
            <a:r>
              <a:rPr lang="en-US" sz="24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 if the image path is correct and the file exists</a:t>
            </a:r>
          </a:p>
          <a:p>
            <a:pPr algn="l" marL="520339" indent="-260169" lvl="1">
              <a:lnSpc>
                <a:spcPts val="3374"/>
              </a:lnSpc>
              <a:buFont typeface="Arial"/>
              <a:buChar char="•"/>
            </a:pPr>
            <a:r>
              <a:rPr lang="en-US" sz="24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 image to desired dimensions</a:t>
            </a:r>
          </a:p>
          <a:p>
            <a:pPr algn="l" marL="520339" indent="-260169" lvl="1">
              <a:lnSpc>
                <a:spcPts val="3374"/>
              </a:lnSpc>
              <a:buFont typeface="Arial"/>
              <a:buChar char="•"/>
            </a:pPr>
            <a:r>
              <a:rPr lang="en-US" sz="24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 the original and resized images</a:t>
            </a:r>
          </a:p>
          <a:p>
            <a:pPr algn="l">
              <a:lnSpc>
                <a:spcPts val="33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1718" y="1700650"/>
            <a:ext cx="3953331" cy="9258300"/>
            <a:chOff x="0" y="0"/>
            <a:chExt cx="2711475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11475" cy="6350000"/>
            </a:xfrm>
            <a:custGeom>
              <a:avLst/>
              <a:gdLst/>
              <a:ahLst/>
              <a:cxnLst/>
              <a:rect r="r" b="b" t="t" l="l"/>
              <a:pathLst>
                <a:path h="6350000" w="2711475">
                  <a:moveTo>
                    <a:pt x="2711475" y="1169060"/>
                  </a:moveTo>
                  <a:cubicBezTo>
                    <a:pt x="2711475" y="3034449"/>
                    <a:pt x="2711475" y="4484599"/>
                    <a:pt x="2711475" y="6350000"/>
                  </a:cubicBezTo>
                  <a:lnTo>
                    <a:pt x="0" y="6350000"/>
                  </a:lnTo>
                  <a:lnTo>
                    <a:pt x="0" y="1533195"/>
                  </a:lnTo>
                  <a:cubicBezTo>
                    <a:pt x="0" y="1022134"/>
                    <a:pt x="0" y="511061"/>
                    <a:pt x="0" y="0"/>
                  </a:cubicBezTo>
                  <a:lnTo>
                    <a:pt x="1146746" y="0"/>
                  </a:lnTo>
                  <a:cubicBezTo>
                    <a:pt x="1668323" y="389687"/>
                    <a:pt x="2189899" y="779374"/>
                    <a:pt x="2711475" y="1169060"/>
                  </a:cubicBezTo>
                  <a:close/>
                </a:path>
              </a:pathLst>
            </a:custGeom>
            <a:blipFill>
              <a:blip r:embed="rId3"/>
              <a:stretch>
                <a:fillRect l="-95108" t="0" r="-95108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74477" y="6487174"/>
            <a:ext cx="2669523" cy="3799826"/>
            <a:chOff x="0" y="0"/>
            <a:chExt cx="703084" cy="1000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3084" cy="1000777"/>
            </a:xfrm>
            <a:custGeom>
              <a:avLst/>
              <a:gdLst/>
              <a:ahLst/>
              <a:cxnLst/>
              <a:rect r="r" b="b" t="t" l="l"/>
              <a:pathLst>
                <a:path h="1000777" w="703084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40213" y="3291118"/>
            <a:ext cx="4668528" cy="7599652"/>
            <a:chOff x="0" y="0"/>
            <a:chExt cx="3202008" cy="5212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2008" cy="5212381"/>
            </a:xfrm>
            <a:custGeom>
              <a:avLst/>
              <a:gdLst/>
              <a:ahLst/>
              <a:cxnLst/>
              <a:rect r="r" b="b" t="t" l="l"/>
              <a:pathLst>
                <a:path h="5212381" w="3202008">
                  <a:moveTo>
                    <a:pt x="3202008" y="959620"/>
                  </a:moveTo>
                  <a:cubicBezTo>
                    <a:pt x="3202008" y="2490820"/>
                    <a:pt x="3202008" y="3681171"/>
                    <a:pt x="3202008" y="5212381"/>
                  </a:cubicBezTo>
                  <a:lnTo>
                    <a:pt x="0" y="5212381"/>
                  </a:lnTo>
                  <a:lnTo>
                    <a:pt x="0" y="1258519"/>
                  </a:lnTo>
                  <a:cubicBezTo>
                    <a:pt x="0" y="839016"/>
                    <a:pt x="0" y="419503"/>
                    <a:pt x="0" y="0"/>
                  </a:cubicBezTo>
                  <a:lnTo>
                    <a:pt x="1354204" y="0"/>
                  </a:lnTo>
                  <a:cubicBezTo>
                    <a:pt x="1970139" y="319873"/>
                    <a:pt x="2586074" y="639747"/>
                    <a:pt x="3202008" y="959620"/>
                  </a:cubicBezTo>
                  <a:close/>
                </a:path>
              </a:pathLst>
            </a:custGeom>
            <a:blipFill>
              <a:blip r:embed="rId4"/>
              <a:stretch>
                <a:fillRect l="-50864" t="0" r="-5086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55272" y="1557775"/>
            <a:ext cx="5630748" cy="247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0"/>
              </a:lnSpc>
              <a:spcBef>
                <a:spcPct val="0"/>
              </a:spcBef>
            </a:pPr>
            <a:r>
              <a:rPr lang="en-US" sz="707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GRAYSCALE &amp; BLURRING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046284" y="4718468"/>
            <a:ext cx="7718063" cy="47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787" indent="-265894" lvl="1">
              <a:lnSpc>
                <a:spcPts val="3448"/>
              </a:lnSpc>
              <a:buFont typeface="Arial"/>
              <a:buChar char="•"/>
            </a:pPr>
            <a:r>
              <a:rPr lang="en-US" sz="24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 the image to grayscale using cv2.cvtColor</a:t>
            </a:r>
          </a:p>
          <a:p>
            <a:pPr algn="l" marL="531787" indent="-265894" lvl="1">
              <a:lnSpc>
                <a:spcPts val="3448"/>
              </a:lnSpc>
              <a:buFont typeface="Arial"/>
              <a:buChar char="•"/>
            </a:pPr>
            <a:r>
              <a:rPr lang="en-US" sz="24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Apply Gaussian blur using cv2.GaussianBlur</a:t>
            </a:r>
          </a:p>
          <a:p>
            <a:pPr algn="l" marL="531787" indent="-265894" lvl="1">
              <a:lnSpc>
                <a:spcPts val="3448"/>
              </a:lnSpc>
              <a:buFont typeface="Arial"/>
              <a:buChar char="•"/>
            </a:pPr>
            <a:r>
              <a:rPr lang="en-US" sz="24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 the grayscale and blurred images</a:t>
            </a:r>
          </a:p>
          <a:p>
            <a:pPr algn="l" marL="531787" indent="-265894" lvl="1">
              <a:lnSpc>
                <a:spcPts val="3448"/>
              </a:lnSpc>
              <a:buFont typeface="Arial"/>
              <a:buChar char="•"/>
            </a:pPr>
            <a:r>
              <a:rPr lang="en-US" sz="24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Purpose: Reduce noise and detail in the image to focus on the main structures.</a:t>
            </a:r>
          </a:p>
          <a:p>
            <a:pPr algn="l" marL="531787" indent="-265894" lvl="1">
              <a:lnSpc>
                <a:spcPts val="3448"/>
              </a:lnSpc>
              <a:buFont typeface="Arial"/>
              <a:buChar char="•"/>
            </a:pPr>
            <a:r>
              <a:rPr lang="en-US" sz="24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Method: Use cv2.GaussianBlur to apply a Gaussian blur to the grayscale image.</a:t>
            </a:r>
          </a:p>
          <a:p>
            <a:pPr algn="l" marL="531787" indent="-265894" lvl="1">
              <a:lnSpc>
                <a:spcPts val="3448"/>
              </a:lnSpc>
              <a:buFont typeface="Arial"/>
              <a:buChar char="•"/>
            </a:pPr>
            <a:r>
              <a:rPr lang="en-US" b="true" sz="2463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Importance</a:t>
            </a:r>
            <a:r>
              <a:rPr lang="en-US" sz="24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Visualize the grayscale image to ensure the conversion is correct.</a:t>
            </a:r>
          </a:p>
          <a:p>
            <a:pPr algn="l">
              <a:lnSpc>
                <a:spcPts val="34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0735" y="4902831"/>
            <a:ext cx="4700562" cy="4700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062710" y="1028700"/>
            <a:ext cx="8229600" cy="82296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10424" y="2513191"/>
            <a:ext cx="5630748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EDGE DETECTION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10424" y="4735955"/>
            <a:ext cx="7718606" cy="359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760" indent="-247880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Canny edge detection to find edges in the blurred image</a:t>
            </a:r>
          </a:p>
          <a:p>
            <a:pPr algn="l" marL="495760" indent="-247880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 the edge-detected image</a:t>
            </a:r>
          </a:p>
          <a:p>
            <a:pPr algn="l" marL="495760" indent="-247880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Purpose: Identify the boundaries of objects within the image.</a:t>
            </a:r>
          </a:p>
          <a:p>
            <a:pPr algn="l" marL="495760" indent="-247880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Importance: Essential for segmenting the image and identifying the document's edges.</a:t>
            </a:r>
          </a:p>
          <a:p>
            <a:pPr algn="l" marL="495760" indent="-247880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Method: Use the Canny edge detection algorithm.</a:t>
            </a:r>
          </a:p>
          <a:p>
            <a:pPr algn="l">
              <a:lnSpc>
                <a:spcPts val="32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33368" y="1219200"/>
            <a:ext cx="7238574" cy="10227524"/>
            <a:chOff x="0" y="0"/>
            <a:chExt cx="4462780" cy="6305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62780" cy="6305550"/>
            </a:xfrm>
            <a:custGeom>
              <a:avLst/>
              <a:gdLst/>
              <a:ahLst/>
              <a:cxnLst/>
              <a:rect r="r" b="b" t="t" l="l"/>
              <a:pathLst>
                <a:path h="6305550" w="4462780">
                  <a:moveTo>
                    <a:pt x="0" y="0"/>
                  </a:moveTo>
                  <a:lnTo>
                    <a:pt x="4462780" y="594360"/>
                  </a:lnTo>
                  <a:lnTo>
                    <a:pt x="3385820" y="6305550"/>
                  </a:lnTo>
                  <a:lnTo>
                    <a:pt x="1062990" y="5552440"/>
                  </a:lnTo>
                  <a:lnTo>
                    <a:pt x="1076960" y="4930140"/>
                  </a:lnTo>
                  <a:lnTo>
                    <a:pt x="198120" y="471678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681488" y="1522689"/>
            <a:ext cx="7238574" cy="10227524"/>
            <a:chOff x="0" y="0"/>
            <a:chExt cx="4462780" cy="63055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62780" cy="6305550"/>
            </a:xfrm>
            <a:custGeom>
              <a:avLst/>
              <a:gdLst/>
              <a:ahLst/>
              <a:cxnLst/>
              <a:rect r="r" b="b" t="t" l="l"/>
              <a:pathLst>
                <a:path h="6305550" w="4462780">
                  <a:moveTo>
                    <a:pt x="0" y="0"/>
                  </a:moveTo>
                  <a:lnTo>
                    <a:pt x="4462780" y="594360"/>
                  </a:lnTo>
                  <a:lnTo>
                    <a:pt x="3385820" y="6305550"/>
                  </a:lnTo>
                  <a:lnTo>
                    <a:pt x="1062990" y="5552440"/>
                  </a:lnTo>
                  <a:lnTo>
                    <a:pt x="1076960" y="4930140"/>
                  </a:lnTo>
                  <a:lnTo>
                    <a:pt x="198120" y="4716780"/>
                  </a:lnTo>
                  <a:close/>
                </a:path>
              </a:pathLst>
            </a:custGeom>
            <a:blipFill>
              <a:blip r:embed="rId3"/>
              <a:stretch>
                <a:fillRect l="-75592" t="0" r="-7559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004256" y="1798840"/>
            <a:ext cx="5729386" cy="219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7"/>
              </a:lnSpc>
              <a:spcBef>
                <a:spcPct val="0"/>
              </a:spcBef>
            </a:pPr>
            <a:r>
              <a:rPr lang="en-US" sz="6283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POTENTIAL USES OF MY WORK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209402" y="24007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74522" y="24007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39643" y="24007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864144" y="5011605"/>
            <a:ext cx="5075428" cy="39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31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 Scanning and Digitization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64144" y="5848205"/>
            <a:ext cx="5075428" cy="38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  <a:spcBef>
                <a:spcPct val="0"/>
              </a:spcBef>
            </a:pPr>
            <a:r>
              <a:rPr lang="en-US" sz="224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Image Enhancement and Restoration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64144" y="6613898"/>
            <a:ext cx="5075428" cy="42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 Detection and Recognition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52202" y="7426989"/>
            <a:ext cx="5075428" cy="4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Robotics and Automation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64144" y="8143894"/>
            <a:ext cx="4869498" cy="39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1"/>
              </a:lnSpc>
              <a:spcBef>
                <a:spcPct val="0"/>
              </a:spcBef>
            </a:pPr>
            <a:r>
              <a:rPr lang="en-US" sz="233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Quality Control in Manufacturing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DAGYiM9DFKM</dc:identifier>
  <dcterms:modified xsi:type="dcterms:W3CDTF">2011-08-01T06:04:30Z</dcterms:modified>
  <cp:revision>1</cp:revision>
  <dc:title>camscanner</dc:title>
</cp:coreProperties>
</file>