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vo" charset="1" panose="02000000000000000000"/>
      <p:regular r:id="rId10"/>
    </p:embeddedFont>
    <p:embeddedFont>
      <p:font typeface="Arvo Bold" charset="1" panose="02000000000000000000"/>
      <p:regular r:id="rId11"/>
    </p:embeddedFont>
    <p:embeddedFont>
      <p:font typeface="Arvo Italics" charset="1" panose="02000000000000000000"/>
      <p:regular r:id="rId12"/>
    </p:embeddedFont>
    <p:embeddedFont>
      <p:font typeface="Arvo Bold Italics" charset="1" panose="02000000000000000000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  <p:embeddedFont>
      <p:font typeface="Radley" charset="1" panose="00000500000000000000"/>
      <p:regular r:id="rId16"/>
    </p:embeddedFont>
    <p:embeddedFont>
      <p:font typeface="Radley Italic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gif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gif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0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.gif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3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4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5.jpe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gif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0A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9455" y="-657819"/>
            <a:ext cx="20626910" cy="116026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19999"/>
          </a:blip>
          <a:srcRect l="0" t="0" r="0" b="0"/>
          <a:stretch>
            <a:fillRect/>
          </a:stretch>
        </p:blipFill>
        <p:spPr>
          <a:xfrm flipH="false" flipV="false" rot="-1031805">
            <a:off x="-2878749" y="-7893495"/>
            <a:ext cx="19028773" cy="1028822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-151839" y="-1134685"/>
            <a:ext cx="18564202" cy="62781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>
            <a:alphaModFix amt="16000"/>
          </a:blip>
          <a:srcRect l="0" t="0" r="0" b="0"/>
          <a:stretch>
            <a:fillRect/>
          </a:stretch>
        </p:blipFill>
        <p:spPr>
          <a:xfrm flipH="false" flipV="false" rot="104554">
            <a:off x="-144755" y="-4696546"/>
            <a:ext cx="19227990" cy="9549902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1268388" y="5406320"/>
            <a:ext cx="15751223" cy="3306946"/>
            <a:chOff x="0" y="0"/>
            <a:chExt cx="21001631" cy="440926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95275"/>
              <a:ext cx="21001631" cy="31020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422"/>
                </a:lnSpc>
                <a:spcBef>
                  <a:spcPct val="0"/>
                </a:spcBef>
              </a:pPr>
              <a:r>
                <a:rPr lang="en-US" sz="13873">
                  <a:solidFill>
                    <a:srgbClr val="D33FFF"/>
                  </a:solidFill>
                  <a:latin typeface="Arvo"/>
                </a:rPr>
                <a:t>ST</a:t>
              </a:r>
              <a:r>
                <a:rPr lang="en-US" sz="13873">
                  <a:solidFill>
                    <a:srgbClr val="FFFFFF"/>
                  </a:solidFill>
                  <a:latin typeface="Arvo"/>
                </a:rPr>
                <a:t> Financials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464806"/>
              <a:ext cx="21001631" cy="944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976"/>
                </a:lnSpc>
                <a:spcBef>
                  <a:spcPct val="0"/>
                </a:spcBef>
              </a:pPr>
              <a:r>
                <a:rPr lang="en-US" sz="4268">
                  <a:solidFill>
                    <a:srgbClr val="C9E265"/>
                  </a:solidFill>
                  <a:latin typeface="Arvo"/>
                </a:rPr>
                <a:t>Team 1 - Sundara Travels</a:t>
              </a:r>
            </a:p>
          </p:txBody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16242" y="1299558"/>
            <a:ext cx="476250" cy="47625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717442" y="2594958"/>
            <a:ext cx="723900" cy="723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75142" y="1299558"/>
            <a:ext cx="47625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80439">
            <a:off x="10361332" y="-5657702"/>
            <a:ext cx="8745175" cy="103660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416028" y="-2314917"/>
            <a:ext cx="15800423" cy="573859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40322" y="768184"/>
            <a:ext cx="10831943" cy="2231512"/>
            <a:chOff x="0" y="0"/>
            <a:chExt cx="14442590" cy="297534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00025"/>
              <a:ext cx="14442590" cy="1961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223"/>
                </a:lnSpc>
                <a:spcBef>
                  <a:spcPct val="0"/>
                </a:spcBef>
              </a:pPr>
              <a:r>
                <a:rPr lang="en-US" sz="8730">
                  <a:solidFill>
                    <a:srgbClr val="000000"/>
                  </a:solidFill>
                  <a:latin typeface="Arvo Bold"/>
                </a:rPr>
                <a:t>MySQL Database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7647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0322" y="2653381"/>
            <a:ext cx="15974329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For the purpose of this  development, the data was mirrored in MySQL</a:t>
            </a:r>
          </a:p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database and we used SQL queries for convinient data transfers.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572699" y="5143500"/>
            <a:ext cx="10831943" cy="2231512"/>
            <a:chOff x="0" y="0"/>
            <a:chExt cx="14442590" cy="297534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00025"/>
              <a:ext cx="14442590" cy="1961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223"/>
                </a:lnSpc>
                <a:spcBef>
                  <a:spcPct val="0"/>
                </a:spcBef>
              </a:pPr>
              <a:r>
                <a:rPr lang="en-US" sz="8730">
                  <a:solidFill>
                    <a:srgbClr val="000000"/>
                  </a:solidFill>
                  <a:latin typeface="Arvo Bold"/>
                </a:rPr>
                <a:t>My Models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07647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39888" y="7054345"/>
            <a:ext cx="16834925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As mentioned before, AI solutions consist of predictions for education and home loans. The models are successfully deployed in IBM Cloud.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80439">
            <a:off x="10361332" y="-5657702"/>
            <a:ext cx="8745175" cy="103660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330978">
            <a:off x="6416028" y="-2314917"/>
            <a:ext cx="15800423" cy="573859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40322" y="768184"/>
            <a:ext cx="10831943" cy="2526164"/>
            <a:chOff x="0" y="0"/>
            <a:chExt cx="14442590" cy="33682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19075"/>
              <a:ext cx="14442590" cy="2373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882"/>
                </a:lnSpc>
                <a:spcBef>
                  <a:spcPct val="0"/>
                </a:spcBef>
              </a:pPr>
              <a:r>
                <a:rPr lang="en-US" sz="10630">
                  <a:solidFill>
                    <a:srgbClr val="000000"/>
                  </a:solidFill>
                  <a:latin typeface="Arvo Bold"/>
                </a:rPr>
                <a:t>Dashboard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6934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0322" y="2978809"/>
            <a:ext cx="17587946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One of the most avant-garde feature is to represent the aggregated data in an interactive dashboard for user and bank convinience. We used react-chart.js for achieving this task. Many figures, plots and graphs are depicted based on retrieved data.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4450480" y="5467965"/>
            <a:ext cx="10062586" cy="4819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903326">
            <a:off x="-8701655" y="-1755131"/>
            <a:ext cx="18773266" cy="1119569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-5731728" y="2534076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16158" t="0" r="3231" b="0"/>
          <a:stretch>
            <a:fillRect/>
          </a:stretch>
        </p:blipFill>
        <p:spPr>
          <a:xfrm flipH="false" flipV="false" rot="0">
            <a:off x="4789919" y="-48197"/>
            <a:ext cx="14880244" cy="10383394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5528221" y="7373579"/>
            <a:ext cx="226647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</a:p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7C2AE8"/>
                </a:solidFill>
                <a:latin typeface="Radley"/>
              </a:rPr>
              <a:t>JavaScript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7C2AE8"/>
                </a:solidFill>
                <a:latin typeface="Radley Bold"/>
              </a:rPr>
              <a:t>Postman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41652" y="8058270"/>
            <a:ext cx="3699489" cy="132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7"/>
              </a:lnSpc>
            </a:pPr>
            <a:r>
              <a:rPr lang="en-US" sz="3812">
                <a:solidFill>
                  <a:srgbClr val="7C2AE8"/>
                </a:solidFill>
                <a:latin typeface="Radley Bold"/>
              </a:rPr>
              <a:t>Python</a:t>
            </a:r>
          </a:p>
          <a:p>
            <a:pPr algn="ctr">
              <a:lnSpc>
                <a:spcPts val="5337"/>
              </a:lnSpc>
              <a:spcBef>
                <a:spcPct val="0"/>
              </a:spcBef>
            </a:pPr>
            <a:r>
              <a:rPr lang="en-US" sz="3812">
                <a:solidFill>
                  <a:srgbClr val="7C2AE8"/>
                </a:solidFill>
                <a:latin typeface="Radley Bold"/>
              </a:rPr>
              <a:t>IBM Deployment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57531" y="8027629"/>
            <a:ext cx="2797041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7C2AE8"/>
                </a:solidFill>
                <a:latin typeface="Radley Bold"/>
              </a:rPr>
              <a:t>JavaScript</a:t>
            </a:r>
          </a:p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7C2AE8"/>
                </a:solidFill>
                <a:latin typeface="Radley Bold"/>
              </a:rPr>
              <a:t>Tailwind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958209" y="-1337362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10609" y="-1184962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4794" r="0" b="4292"/>
          <a:stretch>
            <a:fillRect/>
          </a:stretch>
        </p:blipFill>
        <p:spPr>
          <a:xfrm flipH="false" flipV="false" rot="0">
            <a:off x="2424471" y="2850331"/>
            <a:ext cx="13867636" cy="7091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800002" y="876300"/>
            <a:ext cx="4710589" cy="127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53"/>
              </a:lnSpc>
              <a:spcBef>
                <a:spcPct val="0"/>
              </a:spcBef>
            </a:pPr>
            <a:r>
              <a:rPr lang="en-US" sz="7395">
                <a:solidFill>
                  <a:srgbClr val="000000"/>
                </a:solidFill>
                <a:latin typeface="Arvo"/>
              </a:rPr>
              <a:t>Snapshots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82921" y="-1121924"/>
            <a:ext cx="16963354" cy="61609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14724" t="9651" r="12505" b="5965"/>
          <a:stretch>
            <a:fillRect/>
          </a:stretch>
        </p:blipFill>
        <p:spPr>
          <a:xfrm flipH="false" flipV="false" rot="0">
            <a:off x="1447941" y="275270"/>
            <a:ext cx="14926914" cy="97364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335321" y="-969524"/>
            <a:ext cx="16963354" cy="6160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13771" t="0" r="9361" b="7529"/>
          <a:stretch>
            <a:fillRect/>
          </a:stretch>
        </p:blipFill>
        <p:spPr>
          <a:xfrm flipH="false" flipV="false" rot="0">
            <a:off x="1320962" y="327688"/>
            <a:ext cx="15646076" cy="963162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2313995">
            <a:off x="7182921" y="-1121924"/>
            <a:ext cx="16963354" cy="61609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6849" r="0" b="4109"/>
          <a:stretch>
            <a:fillRect/>
          </a:stretch>
        </p:blipFill>
        <p:spPr>
          <a:xfrm flipH="false" flipV="false" rot="0">
            <a:off x="2219044" y="1265779"/>
            <a:ext cx="14328411" cy="71764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4613" r="0" b="3107"/>
          <a:stretch>
            <a:fillRect/>
          </a:stretch>
        </p:blipFill>
        <p:spPr>
          <a:xfrm flipH="false" flipV="false" rot="0">
            <a:off x="1959419" y="599073"/>
            <a:ext cx="15485490" cy="80603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6320" t="8880" r="6009" b="4740"/>
          <a:stretch>
            <a:fillRect/>
          </a:stretch>
        </p:blipFill>
        <p:spPr>
          <a:xfrm flipH="false" flipV="false" rot="0">
            <a:off x="1190062" y="1028700"/>
            <a:ext cx="15444596" cy="854775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82921" y="-1121924"/>
            <a:ext cx="16963354" cy="61609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82921" y="-1121924"/>
            <a:ext cx="16963354" cy="61609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64236" y="1958555"/>
            <a:ext cx="14595562" cy="75942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9455" y="-221981"/>
            <a:ext cx="20626910" cy="116026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222943">
            <a:off x="-4674306" y="-2058005"/>
            <a:ext cx="21379026" cy="638231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848349" y="453029"/>
            <a:ext cx="12991965" cy="1715706"/>
            <a:chOff x="0" y="0"/>
            <a:chExt cx="17322620" cy="228760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463440"/>
              <a:ext cx="1299836" cy="1299836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5058820" y="-114300"/>
              <a:ext cx="12263800" cy="2401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83"/>
                </a:lnSpc>
              </a:pPr>
              <a:r>
                <a:rPr lang="en-US" sz="5202">
                  <a:solidFill>
                    <a:srgbClr val="FFFFFF"/>
                  </a:solidFill>
                  <a:latin typeface="Arvo"/>
                </a:rPr>
                <a:t>Problem Statement</a:t>
              </a:r>
            </a:p>
            <a:p>
              <a:pPr>
                <a:lnSpc>
                  <a:spcPts val="7283"/>
                </a:lnSpc>
                <a:spcBef>
                  <a:spcPct val="0"/>
                </a:spcBef>
              </a:pPr>
              <a:r>
                <a:rPr lang="en-US" sz="5202">
                  <a:solidFill>
                    <a:srgbClr val="FFFFFF"/>
                  </a:solidFill>
                  <a:latin typeface="Arvo"/>
                </a:rPr>
                <a:t>&amp;  Proposed Solution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957884" y="3203660"/>
            <a:ext cx="12378234" cy="928824"/>
            <a:chOff x="0" y="0"/>
            <a:chExt cx="16504312" cy="1238432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38432" cy="1238432"/>
            </a:xfrm>
            <a:prstGeom prst="rect">
              <a:avLst/>
            </a:prstGeom>
          </p:spPr>
        </p:pic>
        <p:sp>
          <p:nvSpPr>
            <p:cNvPr name="TextBox 9" id="9"/>
            <p:cNvSpPr txBox="true"/>
            <p:nvPr/>
          </p:nvSpPr>
          <p:spPr>
            <a:xfrm rot="0">
              <a:off x="4819845" y="6028"/>
              <a:ext cx="11684467" cy="1170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79"/>
                </a:lnSpc>
                <a:spcBef>
                  <a:spcPct val="0"/>
                </a:spcBef>
              </a:pPr>
              <a:r>
                <a:rPr lang="en-US" sz="5199">
                  <a:solidFill>
                    <a:srgbClr val="FFFFFF"/>
                  </a:solidFill>
                  <a:latin typeface="Arvo"/>
                </a:rPr>
                <a:t>Work Flow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43261" y="5170710"/>
            <a:ext cx="12192856" cy="914914"/>
            <a:chOff x="0" y="0"/>
            <a:chExt cx="16257142" cy="1219886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19886" cy="1219886"/>
            </a:xfrm>
            <a:prstGeom prst="rect">
              <a:avLst/>
            </a:prstGeom>
          </p:spPr>
        </p:pic>
        <p:sp>
          <p:nvSpPr>
            <p:cNvPr name="TextBox 12" id="12"/>
            <p:cNvSpPr txBox="true"/>
            <p:nvPr/>
          </p:nvSpPr>
          <p:spPr>
            <a:xfrm rot="0">
              <a:off x="4747663" y="-3680"/>
              <a:ext cx="11509479" cy="1170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79"/>
                </a:lnSpc>
                <a:spcBef>
                  <a:spcPct val="0"/>
                </a:spcBef>
              </a:pPr>
              <a:r>
                <a:rPr lang="en-US" sz="5199">
                  <a:solidFill>
                    <a:srgbClr val="FFFFFF"/>
                  </a:solidFill>
                  <a:latin typeface="Arvo"/>
                </a:rPr>
                <a:t>Modules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alphaModFix amt="16000"/>
          </a:blip>
          <a:srcRect l="0" t="0" r="0" b="0"/>
          <a:stretch>
            <a:fillRect/>
          </a:stretch>
        </p:blipFill>
        <p:spPr>
          <a:xfrm flipH="false" flipV="false" rot="-5061126">
            <a:off x="-5417619" y="842948"/>
            <a:ext cx="14604661" cy="7896253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0006740" y="8282840"/>
            <a:ext cx="9210404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80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6532330" y="7123849"/>
            <a:ext cx="12192856" cy="914914"/>
            <a:chOff x="0" y="0"/>
            <a:chExt cx="16257142" cy="1219886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19886" cy="1219886"/>
            </a:xfrm>
            <a:prstGeom prst="rect">
              <a:avLst/>
            </a:prstGeom>
          </p:spPr>
        </p:pic>
        <p:sp>
          <p:nvSpPr>
            <p:cNvPr name="TextBox 17" id="17"/>
            <p:cNvSpPr txBox="true"/>
            <p:nvPr/>
          </p:nvSpPr>
          <p:spPr>
            <a:xfrm rot="0">
              <a:off x="4747663" y="-3680"/>
              <a:ext cx="11509479" cy="1170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79"/>
                </a:lnSpc>
                <a:spcBef>
                  <a:spcPct val="0"/>
                </a:spcBef>
              </a:pPr>
              <a:r>
                <a:rPr lang="en-US" sz="5199">
                  <a:solidFill>
                    <a:srgbClr val="FFFFFF"/>
                  </a:solidFill>
                  <a:latin typeface="Arvo"/>
                </a:rPr>
                <a:t>Tech Stack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89610" y="9076988"/>
            <a:ext cx="12192856" cy="914914"/>
            <a:chOff x="0" y="0"/>
            <a:chExt cx="16257142" cy="1219886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219886" cy="1219886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4747663" y="-3680"/>
              <a:ext cx="11509479" cy="1170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279"/>
                </a:lnSpc>
                <a:spcBef>
                  <a:spcPct val="0"/>
                </a:spcBef>
              </a:pPr>
              <a:r>
                <a:rPr lang="en-US" sz="5199">
                  <a:solidFill>
                    <a:srgbClr val="FFFFFF"/>
                  </a:solidFill>
                  <a:latin typeface="Arvo"/>
                </a:rPr>
                <a:t>Snapshots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82921" y="-1121924"/>
            <a:ext cx="16963354" cy="61609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8700" y="1806155"/>
            <a:ext cx="15238062" cy="72976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82921" y="-1121924"/>
            <a:ext cx="16963354" cy="616095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50512" y="1460243"/>
            <a:ext cx="16203756" cy="779805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335321" y="-969524"/>
            <a:ext cx="16963354" cy="616095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878121" y="-1426724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030521" y="-1274324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31193" y="1341227"/>
            <a:ext cx="15801653" cy="76045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rcRect l="20323" t="18846" r="0" b="0"/>
          <a:stretch>
            <a:fillRect/>
          </a:stretch>
        </p:blipFill>
        <p:spPr>
          <a:xfrm flipH="false" flipV="false" rot="0">
            <a:off x="320312" y="2623133"/>
            <a:ext cx="17647376" cy="735828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958209" y="-1337362"/>
            <a:ext cx="16963354" cy="61609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828750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958209" y="-1337362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110609" y="-1184962"/>
            <a:ext cx="16963354" cy="616095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1008" t="0" r="22622" b="0"/>
          <a:stretch>
            <a:fillRect/>
          </a:stretch>
        </p:blipFill>
        <p:spPr>
          <a:xfrm flipH="false" flipV="false" rot="0">
            <a:off x="0" y="2065782"/>
            <a:ext cx="19225066" cy="719251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7263009" y="-1032562"/>
            <a:ext cx="16963354" cy="61609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0A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9455" y="-657819"/>
            <a:ext cx="20626910" cy="1160263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900084" y="5936752"/>
            <a:ext cx="8387916" cy="4121304"/>
            <a:chOff x="0" y="0"/>
            <a:chExt cx="11183888" cy="549507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1183888" cy="49814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95"/>
                </a:lnSpc>
              </a:pPr>
              <a:r>
                <a:rPr lang="en-US" sz="5353">
                  <a:solidFill>
                    <a:srgbClr val="D33FFF"/>
                  </a:solidFill>
                  <a:latin typeface="Arvo"/>
                </a:rPr>
                <a:t>SIDDHARTH R</a:t>
              </a:r>
            </a:p>
            <a:p>
              <a:pPr algn="ctr">
                <a:lnSpc>
                  <a:spcPts val="7495"/>
                </a:lnSpc>
              </a:pPr>
              <a:r>
                <a:rPr lang="en-US" sz="5353">
                  <a:solidFill>
                    <a:srgbClr val="D33FFF"/>
                  </a:solidFill>
                  <a:latin typeface="Arvo"/>
                </a:rPr>
                <a:t>ROGHAN</a:t>
              </a:r>
            </a:p>
            <a:p>
              <a:pPr algn="ctr">
                <a:lnSpc>
                  <a:spcPts val="7495"/>
                </a:lnSpc>
              </a:pPr>
              <a:r>
                <a:rPr lang="en-US" sz="5353">
                  <a:solidFill>
                    <a:srgbClr val="D33FFF"/>
                  </a:solidFill>
                  <a:latin typeface="Arvo"/>
                </a:rPr>
                <a:t>VAIBHAV THALANKI</a:t>
              </a:r>
            </a:p>
            <a:p>
              <a:pPr algn="ctr">
                <a:lnSpc>
                  <a:spcPts val="7495"/>
                </a:lnSpc>
                <a:spcBef>
                  <a:spcPct val="0"/>
                </a:spcBef>
              </a:pPr>
              <a:r>
                <a:rPr lang="en-US" sz="5353">
                  <a:solidFill>
                    <a:srgbClr val="D33FFF"/>
                  </a:solidFill>
                  <a:latin typeface="Arvo"/>
                </a:rPr>
                <a:t>JANAKI RAMAN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25574"/>
              <a:ext cx="11183888" cy="369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06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16242" y="1299558"/>
            <a:ext cx="476250" cy="47625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4185379" y="7997404"/>
            <a:ext cx="723900" cy="723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75142" y="1299558"/>
            <a:ext cx="476250" cy="47625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3777314" y="2728558"/>
            <a:ext cx="10733372" cy="197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1496">
                <a:solidFill>
                  <a:srgbClr val="FFFFFF"/>
                </a:solidFill>
                <a:latin typeface="Open Sans Extra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80439">
            <a:off x="9855175" y="-5483382"/>
            <a:ext cx="9701956" cy="1150016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224476" y="-2045820"/>
            <a:ext cx="16963354" cy="6160958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32442" y="3045974"/>
            <a:ext cx="10831943" cy="2526164"/>
            <a:chOff x="0" y="0"/>
            <a:chExt cx="14442590" cy="33682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19075"/>
              <a:ext cx="14442590" cy="2373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882"/>
                </a:lnSpc>
                <a:spcBef>
                  <a:spcPct val="0"/>
                </a:spcBef>
              </a:pPr>
              <a:r>
                <a:rPr lang="en-US" sz="10630">
                  <a:solidFill>
                    <a:srgbClr val="D33FFF"/>
                  </a:solidFill>
                  <a:latin typeface="Arvo Bold"/>
                </a:rPr>
                <a:t>ST</a:t>
              </a:r>
              <a:r>
                <a:rPr lang="en-US" sz="10630">
                  <a:solidFill>
                    <a:srgbClr val="3F0A74"/>
                  </a:solidFill>
                  <a:latin typeface="Arvo Bold"/>
                </a:rPr>
                <a:t> Financials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6934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32442" y="4764173"/>
            <a:ext cx="19254118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95"/>
              </a:lnSpc>
            </a:pPr>
            <a:r>
              <a:rPr lang="en-US" sz="5329">
                <a:solidFill>
                  <a:srgbClr val="3F0A74"/>
                </a:solidFill>
                <a:latin typeface="Arvo"/>
              </a:rPr>
              <a:t>                                                    provides efficient and fast </a:t>
            </a:r>
          </a:p>
          <a:p>
            <a:pPr>
              <a:lnSpc>
                <a:spcPts val="6395"/>
              </a:lnSpc>
            </a:pPr>
            <a:r>
              <a:rPr lang="en-US" sz="5329">
                <a:solidFill>
                  <a:srgbClr val="3F0A74"/>
                </a:solidFill>
                <a:latin typeface="Arvo"/>
              </a:rPr>
              <a:t>   solution for loan application by  compiling user's </a:t>
            </a:r>
          </a:p>
          <a:p>
            <a:pPr>
              <a:lnSpc>
                <a:spcPts val="6395"/>
              </a:lnSpc>
            </a:pPr>
            <a:r>
              <a:rPr lang="en-US" sz="5329">
                <a:solidFill>
                  <a:srgbClr val="3F0A74"/>
                </a:solidFill>
                <a:latin typeface="Arvo"/>
              </a:rPr>
              <a:t>   financial data  from multiple sources via OTP </a:t>
            </a:r>
          </a:p>
          <a:p>
            <a:pPr>
              <a:lnSpc>
                <a:spcPts val="6395"/>
              </a:lnSpc>
            </a:pPr>
            <a:r>
              <a:rPr lang="en-US" sz="5329">
                <a:solidFill>
                  <a:srgbClr val="3F0A74"/>
                </a:solidFill>
                <a:latin typeface="Arvo"/>
              </a:rPr>
              <a:t>   consent for both banks &amp; customers. It also provides </a:t>
            </a:r>
          </a:p>
          <a:p>
            <a:pPr>
              <a:lnSpc>
                <a:spcPts val="6395"/>
              </a:lnSpc>
            </a:pPr>
            <a:r>
              <a:rPr lang="en-US" sz="5329">
                <a:solidFill>
                  <a:srgbClr val="3F0A74"/>
                </a:solidFill>
                <a:latin typeface="Arvo"/>
              </a:rPr>
              <a:t>   AI learnt predictions &amp; analytics dashboards for </a:t>
            </a:r>
          </a:p>
          <a:p>
            <a:pPr>
              <a:lnSpc>
                <a:spcPts val="6395"/>
              </a:lnSpc>
            </a:pPr>
            <a:r>
              <a:rPr lang="en-US" sz="5329">
                <a:solidFill>
                  <a:srgbClr val="3F0A74"/>
                </a:solidFill>
                <a:latin typeface="Arvo"/>
              </a:rPr>
              <a:t>   user's convinience.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9161857">
            <a:off x="10104298" y="4689649"/>
            <a:ext cx="13053288" cy="913730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562104">
            <a:off x="7430642" y="4996721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1144" r="0" b="1144"/>
          <a:stretch>
            <a:fillRect/>
          </a:stretch>
        </p:blipFill>
        <p:spPr>
          <a:xfrm flipH="false" flipV="false" rot="0">
            <a:off x="14531529" y="307956"/>
            <a:ext cx="3482207" cy="330294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0" y="487111"/>
            <a:ext cx="7997660" cy="2218984"/>
            <a:chOff x="0" y="0"/>
            <a:chExt cx="10663547" cy="295864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10663547" cy="2138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3439"/>
                </a:lnSpc>
                <a:spcBef>
                  <a:spcPct val="0"/>
                </a:spcBef>
              </a:pPr>
              <a:r>
                <a:rPr lang="en-US" sz="9600">
                  <a:solidFill>
                    <a:srgbClr val="3F0A74"/>
                  </a:solidFill>
                  <a:latin typeface="Radley Bold"/>
                </a:rPr>
                <a:t>AI Solution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07017"/>
              <a:ext cx="10663547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4445" y="2977981"/>
            <a:ext cx="14462239" cy="268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49"/>
              </a:lnSpc>
            </a:pPr>
            <a:r>
              <a:rPr lang="en-US" sz="5874">
                <a:solidFill>
                  <a:srgbClr val="3F0A74"/>
                </a:solidFill>
                <a:latin typeface="Radley"/>
              </a:rPr>
              <a:t>In addition to providing aggregations, we use ML algorithms to provide a prediction for the approval of the loan.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4445" y="6381750"/>
            <a:ext cx="12266637" cy="339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686"/>
              </a:lnSpc>
            </a:pPr>
            <a:r>
              <a:rPr lang="en-US" sz="5571">
                <a:solidFill>
                  <a:srgbClr val="3F0A74"/>
                </a:solidFill>
                <a:latin typeface="Radley Bold Italics"/>
              </a:rPr>
              <a:t>Classification Algorithms like XGBoost, KNN and Decision Tree is used for giving a loan prediction with nearly 90% accuracy.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322855">
            <a:off x="10261287" y="-5623246"/>
            <a:ext cx="8934288" cy="1059021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224476" y="-2045820"/>
            <a:ext cx="16963354" cy="6160958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32442" y="5040294"/>
            <a:ext cx="10831943" cy="69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1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97980" y="712919"/>
            <a:ext cx="9422822" cy="364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33"/>
              </a:lnSpc>
            </a:pPr>
            <a:r>
              <a:rPr lang="en-US" sz="4778">
                <a:solidFill>
                  <a:srgbClr val="3F0A74"/>
                </a:solidFill>
                <a:latin typeface="Arvo"/>
              </a:rPr>
              <a:t>Two ML models are trained to predict the loan approval and credit risk of the applicant. The models are fully deployed in IBM Cloud: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67310" y="4957541"/>
            <a:ext cx="11226140" cy="1466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11378" indent="-455689" lvl="1">
              <a:lnSpc>
                <a:spcPts val="5909"/>
              </a:lnSpc>
              <a:buFont typeface="Arial"/>
              <a:buChar char="•"/>
            </a:pPr>
            <a:r>
              <a:rPr lang="en-US" sz="4221">
                <a:solidFill>
                  <a:srgbClr val="3F0A74"/>
                </a:solidFill>
                <a:latin typeface="Radley Bold"/>
              </a:rPr>
              <a:t>Home Loan Prediction - </a:t>
            </a:r>
            <a:r>
              <a:rPr lang="en-US" sz="4221">
                <a:solidFill>
                  <a:srgbClr val="FF66C4"/>
                </a:solidFill>
                <a:latin typeface="Radley Bold"/>
              </a:rPr>
              <a:t>Decision Tree</a:t>
            </a:r>
          </a:p>
          <a:p>
            <a:pPr algn="ctr">
              <a:lnSpc>
                <a:spcPts val="5909"/>
              </a:lnSpc>
              <a:spcBef>
                <a:spcPct val="0"/>
              </a:spcBef>
            </a:pPr>
            <a:r>
              <a:rPr lang="en-US" sz="4221">
                <a:solidFill>
                  <a:srgbClr val="3F0A74"/>
                </a:solidFill>
                <a:latin typeface="Radley Bold"/>
              </a:rPr>
              <a:t>2.   Education Loan Prediction - </a:t>
            </a:r>
            <a:r>
              <a:rPr lang="en-US" sz="4221">
                <a:solidFill>
                  <a:srgbClr val="FF66C4"/>
                </a:solidFill>
                <a:latin typeface="Radley Bold"/>
              </a:rPr>
              <a:t>Random Forest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2442" y="7169150"/>
            <a:ext cx="17495876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When  the user  provides consent for aggregation, the data is automatically fetched from the MySQL database to make the appropriate prediction based on type of loan applied.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604541">
            <a:off x="12505715" y="344134"/>
            <a:ext cx="12579782" cy="924042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167107">
            <a:off x="9370544" y="1883866"/>
            <a:ext cx="16963354" cy="616095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1080" r="0" b="4454"/>
          <a:stretch>
            <a:fillRect/>
          </a:stretch>
        </p:blipFill>
        <p:spPr>
          <a:xfrm flipH="false" flipV="false" rot="0">
            <a:off x="548857" y="206896"/>
            <a:ext cx="13935508" cy="9873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69455" y="-657819"/>
            <a:ext cx="20626910" cy="1160263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16000"/>
          </a:blip>
          <a:srcRect l="0" t="0" r="0" b="0"/>
          <a:stretch>
            <a:fillRect/>
          </a:stretch>
        </p:blipFill>
        <p:spPr>
          <a:xfrm flipH="false" flipV="false" rot="-10799999">
            <a:off x="-312670" y="5777132"/>
            <a:ext cx="18913340" cy="939362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956367">
            <a:off x="-1939739" y="2514813"/>
            <a:ext cx="25281594" cy="754736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732675" y="5751058"/>
            <a:ext cx="4325413" cy="2520824"/>
            <a:chOff x="0" y="0"/>
            <a:chExt cx="5767217" cy="336109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3709" y="2421299"/>
              <a:ext cx="939800" cy="939800"/>
            </a:xfrm>
            <a:prstGeom prst="rect">
              <a:avLst/>
            </a:prstGeom>
          </p:spPr>
        </p:pic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767217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Radley"/>
                </a:rPr>
                <a:t>Bank Login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63174" y="3883088"/>
            <a:ext cx="4325413" cy="2520824"/>
            <a:chOff x="0" y="0"/>
            <a:chExt cx="5767217" cy="3361099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413709" y="2421299"/>
              <a:ext cx="939800" cy="939800"/>
            </a:xfrm>
            <a:prstGeom prst="rect">
              <a:avLst/>
            </a:prstGeom>
          </p:spPr>
        </p:pic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767217" cy="871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Radley Bold"/>
                </a:rPr>
                <a:t>OTP consent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34237" y="2202271"/>
            <a:ext cx="3933642" cy="2347141"/>
            <a:chOff x="0" y="0"/>
            <a:chExt cx="5244856" cy="3129521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95089" y="2274843"/>
              <a:ext cx="854678" cy="854678"/>
            </a:xfrm>
            <a:prstGeom prst="rect">
              <a:avLst/>
            </a:prstGeom>
          </p:spPr>
        </p:pic>
        <p:sp>
          <p:nvSpPr>
            <p:cNvPr name="TextBox 13" id="13"/>
            <p:cNvSpPr txBox="true"/>
            <p:nvPr/>
          </p:nvSpPr>
          <p:spPr>
            <a:xfrm rot="0">
              <a:off x="0" y="-76200"/>
              <a:ext cx="5244856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FFFFFF"/>
                  </a:solidFill>
                  <a:latin typeface="Radley Bold"/>
                </a:rPr>
                <a:t>ML models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86651" y="343535"/>
            <a:ext cx="4376523" cy="1532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6"/>
              </a:lnSpc>
              <a:spcBef>
                <a:spcPct val="0"/>
              </a:spcBef>
            </a:pPr>
            <a:r>
              <a:rPr lang="en-US" sz="9004">
                <a:solidFill>
                  <a:srgbClr val="FFFFFF"/>
                </a:solidFill>
                <a:latin typeface="Radley"/>
              </a:rPr>
              <a:t>Modules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51652" y="7011470"/>
            <a:ext cx="4085009" cy="3046393"/>
            <a:chOff x="0" y="0"/>
            <a:chExt cx="5446679" cy="4061858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279556" y="3174291"/>
              <a:ext cx="887567" cy="887567"/>
            </a:xfrm>
            <a:prstGeom prst="rect">
              <a:avLst/>
            </a:prstGeom>
          </p:spPr>
        </p:pic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5446679" cy="1713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88"/>
                </a:lnSpc>
              </a:pPr>
              <a:r>
                <a:rPr lang="en-US" sz="3777">
                  <a:solidFill>
                    <a:srgbClr val="FFFFFF"/>
                  </a:solidFill>
                  <a:latin typeface="Radley"/>
                </a:rPr>
                <a:t>Login Interface</a:t>
              </a:r>
            </a:p>
            <a:p>
              <a:pPr algn="ctr">
                <a:lnSpc>
                  <a:spcPts val="5288"/>
                </a:lnSpc>
                <a:spcBef>
                  <a:spcPct val="0"/>
                </a:spcBef>
              </a:pPr>
              <a:r>
                <a:rPr lang="en-US" sz="3777">
                  <a:solidFill>
                    <a:srgbClr val="FFFFFF"/>
                  </a:solidFill>
                  <a:latin typeface="Radley"/>
                </a:rPr>
                <a:t>&amp; Loan Forms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4760" y="1028700"/>
            <a:ext cx="3933642" cy="2347141"/>
            <a:chOff x="0" y="0"/>
            <a:chExt cx="5244856" cy="3129521"/>
          </a:xfrm>
        </p:grpSpPr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95089" y="2274843"/>
              <a:ext cx="854678" cy="854678"/>
            </a:xfrm>
            <a:prstGeom prst="rect">
              <a:avLst/>
            </a:prstGeom>
          </p:spPr>
        </p:pic>
        <p:sp>
          <p:nvSpPr>
            <p:cNvPr name="TextBox 20" id="20"/>
            <p:cNvSpPr txBox="true"/>
            <p:nvPr/>
          </p:nvSpPr>
          <p:spPr>
            <a:xfrm rot="0">
              <a:off x="0" y="-76200"/>
              <a:ext cx="5244856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FFFFFF"/>
                  </a:solidFill>
                  <a:latin typeface="Radley"/>
                </a:rPr>
                <a:t> Dashboard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667028" y="514985"/>
            <a:ext cx="3933642" cy="2347141"/>
            <a:chOff x="0" y="0"/>
            <a:chExt cx="5244856" cy="3129521"/>
          </a:xfrm>
        </p:grpSpPr>
        <p:pic>
          <p:nvPicPr>
            <p:cNvPr name="Picture 22" id="22"/>
            <p:cNvPicPr>
              <a:picLocks noChangeAspect="true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195089" y="2274843"/>
              <a:ext cx="854678" cy="854678"/>
            </a:xfrm>
            <a:prstGeom prst="rect">
              <a:avLst/>
            </a:prstGeom>
          </p:spPr>
        </p:pic>
        <p:sp>
          <p:nvSpPr>
            <p:cNvPr name="TextBox 23" id="23"/>
            <p:cNvSpPr txBox="true"/>
            <p:nvPr/>
          </p:nvSpPr>
          <p:spPr>
            <a:xfrm rot="0">
              <a:off x="0" y="-76200"/>
              <a:ext cx="5244856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FFFFFF"/>
                  </a:solidFill>
                  <a:latin typeface="Radley"/>
                </a:rPr>
                <a:t>MySQL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80439">
            <a:off x="10361332" y="-5657702"/>
            <a:ext cx="8745175" cy="103660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416028" y="-2314917"/>
            <a:ext cx="15800423" cy="573859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240322" y="768184"/>
            <a:ext cx="10831943" cy="2231512"/>
            <a:chOff x="0" y="0"/>
            <a:chExt cx="14442590" cy="297534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200025"/>
              <a:ext cx="14442590" cy="1961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223"/>
                </a:lnSpc>
                <a:spcBef>
                  <a:spcPct val="0"/>
                </a:spcBef>
              </a:pPr>
              <a:r>
                <a:rPr lang="en-US" sz="8730">
                  <a:solidFill>
                    <a:srgbClr val="000000"/>
                  </a:solidFill>
                  <a:latin typeface="Arvo Bold"/>
                </a:rPr>
                <a:t>Login &amp; Forms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7647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0322" y="2653381"/>
            <a:ext cx="15974329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We have integrated the login functionality with required validations. The user has the option of choosing between education and student loans.</a:t>
            </a:r>
          </a:p>
          <a:p>
            <a:pPr>
              <a:lnSpc>
                <a:spcPts val="5600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0538788" y="4848299"/>
            <a:ext cx="10831943" cy="2231512"/>
            <a:chOff x="0" y="0"/>
            <a:chExt cx="14442590" cy="297534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00025"/>
              <a:ext cx="14442590" cy="19617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2223"/>
                </a:lnSpc>
                <a:spcBef>
                  <a:spcPct val="0"/>
                </a:spcBef>
              </a:pPr>
              <a:r>
                <a:rPr lang="en-US" sz="8730">
                  <a:solidFill>
                    <a:srgbClr val="000000"/>
                  </a:solidFill>
                  <a:latin typeface="Arvo Bold"/>
                </a:rPr>
                <a:t>Bank Login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07647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759144"/>
            <a:ext cx="15974329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Radley"/>
              </a:rPr>
              <a:t>ST Financials does not only provide customers with ease of work but also for the banks. The bank administrator can login and view/approve the pending loan applications on our platform!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280439">
            <a:off x="10361332" y="-5657702"/>
            <a:ext cx="8745175" cy="1036604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858089">
            <a:off x="6416028" y="-2314917"/>
            <a:ext cx="15800423" cy="573859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656294" y="6101979"/>
            <a:ext cx="7699319" cy="336488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240322" y="768184"/>
            <a:ext cx="10831943" cy="2526164"/>
            <a:chOff x="0" y="0"/>
            <a:chExt cx="14442590" cy="336821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19075"/>
              <a:ext cx="14442590" cy="2373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882"/>
                </a:lnSpc>
                <a:spcBef>
                  <a:spcPct val="0"/>
                </a:spcBef>
              </a:pPr>
              <a:r>
                <a:rPr lang="en-US" sz="10630">
                  <a:solidFill>
                    <a:srgbClr val="000000"/>
                  </a:solidFill>
                  <a:latin typeface="Arvo Bold"/>
                </a:rPr>
                <a:t>OTP Consent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469345"/>
              <a:ext cx="14442590" cy="898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71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0027" y="3946979"/>
            <a:ext cx="17587946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Radley Bold"/>
              </a:rPr>
              <a:t>We are utilising Twilio for sending the OTP via SMS to the user. Each time the OTP is stored in the database and validation check is done to confirm the identity.</a:t>
            </a:r>
          </a:p>
          <a:p>
            <a:pPr>
              <a:lnSpc>
                <a:spcPts val="5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DAFLiuf1ZQE</dc:identifier>
  <dcterms:modified xsi:type="dcterms:W3CDTF">2011-08-01T06:04:30Z</dcterms:modified>
  <cp:revision>1</cp:revision>
  <dc:title>ST Financials</dc:title>
</cp:coreProperties>
</file>