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8" r:id="rId4"/>
    <p:sldId id="260" r:id="rId5"/>
    <p:sldId id="261" r:id="rId6"/>
    <p:sldId id="262" r:id="rId7"/>
    <p:sldId id="279" r:id="rId8"/>
    <p:sldId id="263" r:id="rId9"/>
    <p:sldId id="264" r:id="rId10"/>
    <p:sldId id="280" r:id="rId11"/>
    <p:sldId id="282" r:id="rId12"/>
    <p:sldId id="266" r:id="rId13"/>
    <p:sldId id="269" r:id="rId14"/>
    <p:sldId id="270" r:id="rId15"/>
    <p:sldId id="283" r:id="rId16"/>
    <p:sldId id="284" r:id="rId17"/>
    <p:sldId id="275" r:id="rId18"/>
    <p:sldId id="276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1953E-503B-4167-BF89-29A3ED2A000F}" type="datetimeFigureOut">
              <a:rPr lang="en-US" smtClean="0"/>
              <a:pPr/>
              <a:t>05/04/2020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785B-08F6-4607-AABC-67B4C45DD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785B-08F6-4607-AABC-67B4C45DD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0260" y="1933854"/>
            <a:ext cx="4563479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 u="heavy">
                <a:solidFill>
                  <a:srgbClr val="2339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" y="2824499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0" y="0"/>
                </a:moveTo>
                <a:lnTo>
                  <a:pt x="8737499" y="0"/>
                </a:lnTo>
                <a:lnTo>
                  <a:pt x="8737499" y="4730999"/>
                </a:lnTo>
                <a:lnTo>
                  <a:pt x="0" y="473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62225" y="1364837"/>
            <a:ext cx="4133849" cy="2905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" y="2824499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0" y="0"/>
                </a:moveTo>
                <a:lnTo>
                  <a:pt x="8737499" y="0"/>
                </a:lnTo>
                <a:lnTo>
                  <a:pt x="8737499" y="4730999"/>
                </a:lnTo>
                <a:lnTo>
                  <a:pt x="0" y="473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175" y="403309"/>
            <a:ext cx="735965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AE7A5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3729" y="1091853"/>
            <a:ext cx="7876540" cy="255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 u="heavy">
                <a:solidFill>
                  <a:srgbClr val="2339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05/04/2020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" y="2824499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8904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27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0" y="0"/>
                </a:moveTo>
                <a:lnTo>
                  <a:pt x="8737499" y="0"/>
                </a:lnTo>
                <a:lnTo>
                  <a:pt x="8737499" y="4730999"/>
                </a:lnTo>
                <a:lnTo>
                  <a:pt x="0" y="473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063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500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631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499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200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499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4257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499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9826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499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394" y="592"/>
            <a:ext cx="1741805" cy="1044575"/>
          </a:xfrm>
          <a:custGeom>
            <a:avLst/>
            <a:gdLst/>
            <a:ahLst/>
            <a:cxnLst/>
            <a:rect l="l" t="t" r="r" b="b"/>
            <a:pathLst>
              <a:path w="1741805" h="1044575">
                <a:moveTo>
                  <a:pt x="141705" y="1044300"/>
                </a:moveTo>
                <a:lnTo>
                  <a:pt x="0" y="1044300"/>
                </a:lnTo>
                <a:lnTo>
                  <a:pt x="1599794" y="0"/>
                </a:lnTo>
                <a:lnTo>
                  <a:pt x="1741500" y="0"/>
                </a:lnTo>
                <a:lnTo>
                  <a:pt x="141705" y="104430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59507" y="5088"/>
            <a:ext cx="1249680" cy="752475"/>
          </a:xfrm>
          <a:custGeom>
            <a:avLst/>
            <a:gdLst/>
            <a:ahLst/>
            <a:cxnLst/>
            <a:rect l="l" t="t" r="r" b="b"/>
            <a:pathLst>
              <a:path w="1249679" h="752475">
                <a:moveTo>
                  <a:pt x="60731" y="752107"/>
                </a:moveTo>
                <a:lnTo>
                  <a:pt x="0" y="752107"/>
                </a:lnTo>
                <a:lnTo>
                  <a:pt x="1188511" y="0"/>
                </a:lnTo>
                <a:lnTo>
                  <a:pt x="1249242" y="0"/>
                </a:lnTo>
                <a:lnTo>
                  <a:pt x="60731" y="752107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58487" y="5088"/>
            <a:ext cx="1249680" cy="752475"/>
          </a:xfrm>
          <a:custGeom>
            <a:avLst/>
            <a:gdLst/>
            <a:ahLst/>
            <a:cxnLst/>
            <a:rect l="l" t="t" r="r" b="b"/>
            <a:pathLst>
              <a:path w="1249679" h="752475">
                <a:moveTo>
                  <a:pt x="60731" y="752107"/>
                </a:moveTo>
                <a:lnTo>
                  <a:pt x="0" y="752107"/>
                </a:lnTo>
                <a:lnTo>
                  <a:pt x="1188510" y="0"/>
                </a:lnTo>
                <a:lnTo>
                  <a:pt x="1249242" y="0"/>
                </a:lnTo>
                <a:lnTo>
                  <a:pt x="60731" y="752107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57467" y="5088"/>
            <a:ext cx="1249680" cy="752475"/>
          </a:xfrm>
          <a:custGeom>
            <a:avLst/>
            <a:gdLst/>
            <a:ahLst/>
            <a:cxnLst/>
            <a:rect l="l" t="t" r="r" b="b"/>
            <a:pathLst>
              <a:path w="1249679" h="752475">
                <a:moveTo>
                  <a:pt x="60731" y="752107"/>
                </a:moveTo>
                <a:lnTo>
                  <a:pt x="0" y="752107"/>
                </a:lnTo>
                <a:lnTo>
                  <a:pt x="1188509" y="0"/>
                </a:lnTo>
                <a:lnTo>
                  <a:pt x="1249241" y="0"/>
                </a:lnTo>
                <a:lnTo>
                  <a:pt x="60731" y="752107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29959" y="4217851"/>
            <a:ext cx="1612265" cy="925830"/>
          </a:xfrm>
          <a:custGeom>
            <a:avLst/>
            <a:gdLst/>
            <a:ahLst/>
            <a:cxnLst/>
            <a:rect l="l" t="t" r="r" b="b"/>
            <a:pathLst>
              <a:path w="1612265" h="925829">
                <a:moveTo>
                  <a:pt x="149251" y="925737"/>
                </a:moveTo>
                <a:lnTo>
                  <a:pt x="0" y="925737"/>
                </a:lnTo>
                <a:lnTo>
                  <a:pt x="1462887" y="0"/>
                </a:lnTo>
                <a:lnTo>
                  <a:pt x="1612139" y="0"/>
                </a:lnTo>
                <a:lnTo>
                  <a:pt x="149251" y="925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1495" y="4217851"/>
            <a:ext cx="1612265" cy="925830"/>
          </a:xfrm>
          <a:custGeom>
            <a:avLst/>
            <a:gdLst/>
            <a:ahLst/>
            <a:cxnLst/>
            <a:rect l="l" t="t" r="r" b="b"/>
            <a:pathLst>
              <a:path w="1612265" h="925829">
                <a:moveTo>
                  <a:pt x="149251" y="925737"/>
                </a:moveTo>
                <a:lnTo>
                  <a:pt x="0" y="925737"/>
                </a:lnTo>
                <a:lnTo>
                  <a:pt x="1462887" y="0"/>
                </a:lnTo>
                <a:lnTo>
                  <a:pt x="1612138" y="0"/>
                </a:lnTo>
                <a:lnTo>
                  <a:pt x="149251" y="925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3031" y="4217851"/>
            <a:ext cx="1612265" cy="925830"/>
          </a:xfrm>
          <a:custGeom>
            <a:avLst/>
            <a:gdLst/>
            <a:ahLst/>
            <a:cxnLst/>
            <a:rect l="l" t="t" r="r" b="b"/>
            <a:pathLst>
              <a:path w="1612265" h="925829">
                <a:moveTo>
                  <a:pt x="149250" y="925737"/>
                </a:moveTo>
                <a:lnTo>
                  <a:pt x="0" y="925737"/>
                </a:lnTo>
                <a:lnTo>
                  <a:pt x="1462886" y="0"/>
                </a:lnTo>
                <a:lnTo>
                  <a:pt x="1612138" y="0"/>
                </a:lnTo>
                <a:lnTo>
                  <a:pt x="149250" y="925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8222" y="4055652"/>
            <a:ext cx="1886585" cy="1083310"/>
          </a:xfrm>
          <a:custGeom>
            <a:avLst/>
            <a:gdLst/>
            <a:ahLst/>
            <a:cxnLst/>
            <a:rect l="l" t="t" r="r" b="b"/>
            <a:pathLst>
              <a:path w="1886585" h="1083310">
                <a:moveTo>
                  <a:pt x="174454" y="1083307"/>
                </a:moveTo>
                <a:lnTo>
                  <a:pt x="0" y="1083307"/>
                </a:lnTo>
                <a:lnTo>
                  <a:pt x="1711886" y="0"/>
                </a:lnTo>
                <a:lnTo>
                  <a:pt x="1886340" y="0"/>
                </a:lnTo>
                <a:lnTo>
                  <a:pt x="174454" y="1083307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685" y="4055652"/>
            <a:ext cx="1886585" cy="1083310"/>
          </a:xfrm>
          <a:custGeom>
            <a:avLst/>
            <a:gdLst/>
            <a:ahLst/>
            <a:cxnLst/>
            <a:rect l="l" t="t" r="r" b="b"/>
            <a:pathLst>
              <a:path w="1886585" h="1083310">
                <a:moveTo>
                  <a:pt x="174454" y="1083307"/>
                </a:moveTo>
                <a:lnTo>
                  <a:pt x="0" y="1083307"/>
                </a:lnTo>
                <a:lnTo>
                  <a:pt x="1711886" y="0"/>
                </a:lnTo>
                <a:lnTo>
                  <a:pt x="1886340" y="0"/>
                </a:lnTo>
                <a:lnTo>
                  <a:pt x="174454" y="1083307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148" y="4055652"/>
            <a:ext cx="1886585" cy="1083310"/>
          </a:xfrm>
          <a:custGeom>
            <a:avLst/>
            <a:gdLst/>
            <a:ahLst/>
            <a:cxnLst/>
            <a:rect l="l" t="t" r="r" b="b"/>
            <a:pathLst>
              <a:path w="1886585" h="1083310">
                <a:moveTo>
                  <a:pt x="174454" y="1083307"/>
                </a:moveTo>
                <a:lnTo>
                  <a:pt x="0" y="1083307"/>
                </a:lnTo>
                <a:lnTo>
                  <a:pt x="1711886" y="0"/>
                </a:lnTo>
                <a:lnTo>
                  <a:pt x="1886340" y="0"/>
                </a:lnTo>
                <a:lnTo>
                  <a:pt x="174454" y="1083307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ctrTitle"/>
          </p:nvPr>
        </p:nvSpPr>
        <p:spPr>
          <a:xfrm>
            <a:off x="304800" y="1933854"/>
            <a:ext cx="8458200" cy="176522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64920" marR="5080" indent="-1252855">
              <a:lnSpc>
                <a:spcPct val="100299"/>
              </a:lnSpc>
              <a:spcBef>
                <a:spcPts val="85"/>
              </a:spcBef>
            </a:pPr>
            <a:r>
              <a:rPr lang="en-US" sz="6000" spc="-475" dirty="0" smtClean="0">
                <a:latin typeface="+mn-lt"/>
              </a:rPr>
              <a:t>                    Predict the claim</a:t>
            </a:r>
            <a:br>
              <a:rPr lang="en-US" sz="6000" spc="-475" dirty="0" smtClean="0">
                <a:latin typeface="+mn-lt"/>
              </a:rPr>
            </a:br>
            <a:r>
              <a:rPr lang="en-US" sz="5400" spc="-475" dirty="0" smtClean="0">
                <a:solidFill>
                  <a:srgbClr val="FF0000"/>
                </a:solidFill>
                <a:latin typeface="+mn-lt"/>
              </a:rPr>
              <a:t>Competition: Will they Claim it ?</a:t>
            </a:r>
            <a:endParaRPr sz="6000" spc="-475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75" y="403309"/>
            <a:ext cx="7359650" cy="923330"/>
          </a:xfrm>
        </p:spPr>
        <p:txBody>
          <a:bodyPr/>
          <a:lstStyle/>
          <a:p>
            <a:r>
              <a:rPr lang="en-US" dirty="0" smtClean="0"/>
              <a:t>Product plans having more than 50% claim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876540" cy="430887"/>
          </a:xfrm>
        </p:spPr>
        <p:txBody>
          <a:bodyPr/>
          <a:lstStyle/>
          <a:p>
            <a:r>
              <a:rPr lang="en-US" sz="1600" b="0" u="none" dirty="0" smtClean="0"/>
              <a:t>There are only four Product plans which have </a:t>
            </a:r>
            <a:r>
              <a:rPr lang="en-US" sz="1600" b="0" i="1" u="none" dirty="0" smtClean="0"/>
              <a:t>more</a:t>
            </a:r>
            <a:r>
              <a:rPr lang="en-US" sz="1600" b="0" u="none" dirty="0" smtClean="0"/>
              <a:t> than 50% claim status</a:t>
            </a:r>
          </a:p>
          <a:p>
            <a:endParaRPr lang="en-US" b="0" u="none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190750"/>
          <a:ext cx="685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1447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 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Annual Gold Plan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58.305085 %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Annual Travel Protect Gold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65.573770 %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Trip Travel Protect Platinum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Annual Silver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61.79 %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40055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people can trust these plans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75" y="403309"/>
            <a:ext cx="7359650" cy="461665"/>
          </a:xfrm>
        </p:spPr>
        <p:txBody>
          <a:bodyPr/>
          <a:lstStyle/>
          <a:p>
            <a:r>
              <a:rPr lang="en-US" dirty="0" smtClean="0"/>
              <a:t>Claim and Agency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71550"/>
            <a:ext cx="72961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925" y="496785"/>
            <a:ext cx="1376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276351"/>
            <a:ext cx="7225030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Trebuchet MS"/>
                <a:cs typeface="Trebuchet MS"/>
              </a:rPr>
              <a:t>Missing Values</a:t>
            </a:r>
            <a:r>
              <a:rPr sz="1200" b="1" u="heavy" spc="-10" dirty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dirty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469900" indent="-36449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233944"/>
                </a:solidFill>
                <a:latin typeface="Trebuchet MS"/>
                <a:cs typeface="Trebuchet MS"/>
              </a:rPr>
              <a:t>There were no missing values in the </a:t>
            </a:r>
            <a:r>
              <a:rPr sz="1400" spc="-5">
                <a:solidFill>
                  <a:srgbClr val="233944"/>
                </a:solidFill>
                <a:latin typeface="Trebuchet MS"/>
                <a:cs typeface="Trebuchet MS"/>
              </a:rPr>
              <a:t>continuous</a:t>
            </a:r>
            <a:r>
              <a:rPr sz="1400" spc="-15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400" spc="-5" smtClean="0">
                <a:solidFill>
                  <a:srgbClr val="233944"/>
                </a:solidFill>
                <a:latin typeface="Trebuchet MS"/>
                <a:cs typeface="Trebuchet MS"/>
              </a:rPr>
              <a:t>feature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62150"/>
            <a:ext cx="2667000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497635"/>
            <a:ext cx="4135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Models </a:t>
            </a:r>
            <a:r>
              <a:rPr spc="-325" dirty="0"/>
              <a:t>and</a:t>
            </a:r>
            <a:r>
              <a:rPr spc="-170" dirty="0"/>
              <a:t> </a:t>
            </a:r>
            <a:r>
              <a:rPr spc="-340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294065"/>
            <a:ext cx="7216775" cy="246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Three vanilla models were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assessed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without performing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any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hyperparameter tuning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without treatment  of class imbalance of the target. The models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were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2794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Logistic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Regression</a:t>
            </a:r>
            <a:endParaRPr sz="1300">
              <a:latin typeface="Calibri"/>
              <a:cs typeface="Calibri"/>
            </a:endParaRPr>
          </a:p>
          <a:p>
            <a:pPr marL="469900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Random Forest</a:t>
            </a:r>
            <a:r>
              <a:rPr sz="1300" spc="-1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Classifier</a:t>
            </a:r>
            <a:endParaRPr sz="1300">
              <a:latin typeface="Calibri"/>
              <a:cs typeface="Calibri"/>
            </a:endParaRPr>
          </a:p>
          <a:p>
            <a:pPr marL="469900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469265" algn="l"/>
                <a:tab pos="469900" algn="l"/>
              </a:tabLst>
            </a:pPr>
            <a:r>
              <a:rPr sz="1300" spc="-5">
                <a:solidFill>
                  <a:srgbClr val="233944"/>
                </a:solidFill>
                <a:latin typeface="Calibri"/>
                <a:cs typeface="Calibri"/>
              </a:rPr>
              <a:t>XGBoost</a:t>
            </a:r>
            <a:r>
              <a:rPr sz="1300" spc="-1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smtClean="0">
                <a:solidFill>
                  <a:srgbClr val="233944"/>
                </a:solidFill>
                <a:latin typeface="Calibri"/>
                <a:cs typeface="Calibri"/>
              </a:rPr>
              <a:t>Classifier</a:t>
            </a:r>
            <a:endParaRPr lang="en-US" sz="1300" spc="-5" dirty="0" smtClean="0">
              <a:solidFill>
                <a:srgbClr val="233944"/>
              </a:solidFill>
              <a:latin typeface="Calibri"/>
              <a:cs typeface="Calibri"/>
            </a:endParaRPr>
          </a:p>
          <a:p>
            <a:pPr marL="469900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469265" algn="l"/>
                <a:tab pos="469900" algn="l"/>
              </a:tabLst>
            </a:pPr>
            <a:r>
              <a:rPr lang="en-US" sz="1300" spc="-5" dirty="0" smtClean="0">
                <a:solidFill>
                  <a:srgbClr val="233944"/>
                </a:solidFill>
                <a:latin typeface="Calibri"/>
                <a:cs typeface="Calibri"/>
              </a:rPr>
              <a:t>SVM</a:t>
            </a:r>
          </a:p>
          <a:p>
            <a:pPr marL="469900" indent="-279400">
              <a:lnSpc>
                <a:spcPct val="100000"/>
              </a:lnSpc>
              <a:spcBef>
                <a:spcPts val="240"/>
              </a:spcBef>
              <a:buChar char="-"/>
              <a:tabLst>
                <a:tab pos="469265" algn="l"/>
                <a:tab pos="469900" algn="l"/>
              </a:tabLst>
            </a:pPr>
            <a:r>
              <a:rPr lang="en-US" sz="1300" spc="-5" dirty="0" err="1" smtClean="0">
                <a:solidFill>
                  <a:srgbClr val="233944"/>
                </a:solidFill>
                <a:latin typeface="Calibri"/>
                <a:cs typeface="Calibri"/>
              </a:rPr>
              <a:t>DecisionTree</a:t>
            </a:r>
            <a:r>
              <a:rPr lang="en-US" sz="1300" spc="-5" dirty="0" smtClean="0">
                <a:solidFill>
                  <a:srgbClr val="233944"/>
                </a:solidFill>
                <a:latin typeface="Calibri"/>
                <a:cs typeface="Calibri"/>
              </a:rPr>
              <a:t> Classifier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300" spc="-5" dirty="0" smtClean="0">
                <a:solidFill>
                  <a:srgbClr val="233944"/>
                </a:solidFill>
                <a:latin typeface="Calibri"/>
                <a:cs typeface="Calibri"/>
              </a:rPr>
              <a:t>All </a:t>
            </a:r>
            <a:r>
              <a:rPr sz="1300" spc="-5" smtClean="0">
                <a:solidFill>
                  <a:srgbClr val="233944"/>
                </a:solidFill>
                <a:latin typeface="Calibri"/>
                <a:cs typeface="Calibri"/>
              </a:rPr>
              <a:t>of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the three models were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able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to give </a:t>
            </a:r>
            <a:r>
              <a:rPr sz="1300">
                <a:solidFill>
                  <a:srgbClr val="233944"/>
                </a:solidFill>
                <a:latin typeface="Calibri"/>
                <a:cs typeface="Calibri"/>
              </a:rPr>
              <a:t>an </a:t>
            </a:r>
            <a:r>
              <a:rPr lang="en-US" sz="1300" spc="-5" dirty="0" smtClean="0">
                <a:solidFill>
                  <a:srgbClr val="233944"/>
                </a:solidFill>
                <a:latin typeface="Calibri"/>
                <a:cs typeface="Calibri"/>
              </a:rPr>
              <a:t>precision score</a:t>
            </a:r>
            <a:r>
              <a:rPr sz="1300" spc="-5" smtClean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score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above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70%.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38150"/>
            <a:ext cx="4135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Models </a:t>
            </a:r>
            <a:r>
              <a:rPr spc="-325" dirty="0"/>
              <a:t>and</a:t>
            </a:r>
            <a:r>
              <a:rPr spc="-170" dirty="0"/>
              <a:t> </a:t>
            </a:r>
            <a:r>
              <a:rPr spc="-340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971550"/>
            <a:ext cx="53676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u="heavy" spc="-5" dirty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Calibri"/>
                <a:cs typeface="Calibri"/>
              </a:rPr>
              <a:t>Models Assessed </a:t>
            </a:r>
            <a:r>
              <a:rPr sz="1300" b="1" u="heavy" dirty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Calibri"/>
                <a:cs typeface="Calibri"/>
              </a:rPr>
              <a:t>: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The vanilla models used yielded the following results</a:t>
            </a:r>
            <a:r>
              <a:rPr sz="1300" spc="-4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below.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800" y="1276351"/>
          <a:ext cx="6781800" cy="2694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0"/>
                <a:gridCol w="3390900"/>
              </a:tblGrid>
              <a:tr h="354883">
                <a:tc>
                  <a:txBody>
                    <a:bodyPr/>
                    <a:lstStyle/>
                    <a:p>
                      <a:pPr marL="85090" marR="68580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Modelling  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80000"/>
                      </a:solidFill>
                      <a:prstDash val="solid"/>
                    </a:lnL>
                    <a:lnR w="9525">
                      <a:solidFill>
                        <a:srgbClr val="980000"/>
                      </a:solidFill>
                      <a:prstDash val="solid"/>
                    </a:lnR>
                    <a:lnT w="9525">
                      <a:solidFill>
                        <a:srgbClr val="980000"/>
                      </a:solidFill>
                      <a:prstDash val="solid"/>
                    </a:lnT>
                    <a:lnB w="9525">
                      <a:solidFill>
                        <a:srgbClr val="980000"/>
                      </a:solidFill>
                      <a:prstDash val="soli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smtClean="0">
                          <a:latin typeface="Arial"/>
                          <a:cs typeface="Arial"/>
                        </a:rPr>
                        <a:t>Precision</a:t>
                      </a:r>
                      <a:r>
                        <a:rPr lang="en-US" sz="1400" spc="-5" dirty="0" smtClean="0">
                          <a:latin typeface="Arial"/>
                          <a:cs typeface="Arial"/>
                        </a:rPr>
                        <a:t>_Score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80000"/>
                      </a:solidFill>
                      <a:prstDash val="solid"/>
                    </a:lnL>
                    <a:lnR w="9525">
                      <a:solidFill>
                        <a:srgbClr val="980000"/>
                      </a:solidFill>
                      <a:prstDash val="solid"/>
                    </a:lnR>
                    <a:lnT w="9525">
                      <a:solidFill>
                        <a:srgbClr val="980000"/>
                      </a:solidFill>
                      <a:prstDash val="solid"/>
                    </a:lnT>
                    <a:lnB w="9525">
                      <a:solidFill>
                        <a:srgbClr val="980000"/>
                      </a:solidFill>
                      <a:prstDash val="solid"/>
                    </a:lnB>
                    <a:solidFill>
                      <a:srgbClr val="6FA8DC"/>
                    </a:solidFill>
                  </a:tcPr>
                </a:tc>
              </a:tr>
              <a:tr h="340505">
                <a:tc>
                  <a:txBody>
                    <a:bodyPr/>
                    <a:lstStyle/>
                    <a:p>
                      <a:pPr marL="85090" marR="54800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Logistic  Regression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8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      </a:t>
                      </a:r>
                      <a:r>
                        <a:rPr lang="en-US" sz="1600" dirty="0" smtClean="0"/>
                        <a:t>0.8462371758108711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8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0081">
                <a:tc>
                  <a:txBody>
                    <a:bodyPr/>
                    <a:lstStyle/>
                    <a:p>
                      <a:pPr marL="85090" marR="22288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400" b="0" spc="-5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400" b="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0" spc="-5" dirty="0">
                          <a:latin typeface="Arial"/>
                          <a:cs typeface="Arial"/>
                        </a:rPr>
                        <a:t>Forest  Classifier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latin typeface="+mn-lt"/>
                        </a:rPr>
                        <a:t>      </a:t>
                      </a:r>
                      <a:r>
                        <a:rPr lang="en-US" sz="1600" b="0" dirty="0" smtClean="0"/>
                        <a:t>0.8965143694640922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05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XGBClassifier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       0.8236520167041401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1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SVM Classifier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-336550" algn="l">
                        <a:lnSpc>
                          <a:spcPts val="1664"/>
                        </a:lnSpc>
                        <a:buNone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1600" dirty="0" smtClean="0">
                          <a:latin typeface="+mn-lt"/>
                        </a:rPr>
                        <a:t>  </a:t>
                      </a:r>
                      <a:r>
                        <a:rPr lang="en-US" sz="1600" dirty="0" smtClean="0"/>
                        <a:t>0.8401197986363347</a:t>
                      </a:r>
                      <a:endParaRPr sz="1600">
                        <a:latin typeface="+mn-lt"/>
                        <a:cs typeface="Arial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842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DecisionTree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Classifier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-336550" algn="l">
                        <a:lnSpc>
                          <a:spcPts val="1664"/>
                        </a:lnSpc>
                        <a:buNone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1600" dirty="0" smtClean="0">
                          <a:latin typeface="+mn-lt"/>
                        </a:rPr>
                        <a:t>  </a:t>
                      </a:r>
                      <a:r>
                        <a:rPr lang="en-US" sz="1600" dirty="0" smtClean="0"/>
                        <a:t>0.8462371758108711</a:t>
                      </a:r>
                      <a:endParaRPr sz="1600">
                        <a:latin typeface="+mn-lt"/>
                        <a:cs typeface="Arial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842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Ensemble Learning(Soft</a:t>
                      </a:r>
                      <a:r>
                        <a:rPr lang="en-US" sz="1400" b="1" baseline="0" dirty="0" smtClean="0">
                          <a:latin typeface="Arial"/>
                          <a:cs typeface="Arial"/>
                        </a:rPr>
                        <a:t> Voting Classifier</a:t>
                      </a: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)</a:t>
                      </a:r>
                      <a:endParaRPr sz="1400" b="1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2925" indent="-336550" algn="l">
                        <a:lnSpc>
                          <a:spcPts val="1664"/>
                        </a:lnSpc>
                        <a:buNone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1600" b="1" dirty="0" smtClean="0"/>
                        <a:t>0.8978525457210221</a:t>
                      </a:r>
                      <a:endParaRPr sz="1600" b="1">
                        <a:latin typeface="+mn-lt"/>
                        <a:cs typeface="Arial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455295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Ensemble Learning </a:t>
            </a:r>
            <a:r>
              <a:rPr lang="en-US" dirty="0" smtClean="0"/>
              <a:t>model has best score out of these: </a:t>
            </a:r>
            <a:r>
              <a:rPr lang="en-US" b="1" dirty="0" smtClean="0"/>
              <a:t>0.897852545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75" y="403309"/>
            <a:ext cx="7359650" cy="461665"/>
          </a:xfrm>
        </p:spPr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33550"/>
            <a:ext cx="7876540" cy="246221"/>
          </a:xfrm>
        </p:spPr>
        <p:txBody>
          <a:bodyPr/>
          <a:lstStyle/>
          <a:p>
            <a:r>
              <a:rPr lang="en-US" sz="1600" b="0" u="sng" dirty="0" smtClean="0"/>
              <a:t>Confusion Matrix</a:t>
            </a:r>
            <a:endParaRPr lang="en-US" sz="1600" b="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114550"/>
          <a:ext cx="6324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28750"/>
            <a:ext cx="7876540" cy="215444"/>
          </a:xfrm>
        </p:spPr>
        <p:txBody>
          <a:bodyPr/>
          <a:lstStyle/>
          <a:p>
            <a:r>
              <a:rPr lang="en-US" sz="1400" b="0" u="none" dirty="0" smtClean="0"/>
              <a:t>We have Used Random Forest algorithm to Calculate this</a:t>
            </a:r>
            <a:endParaRPr lang="en-US" sz="1400" b="0" u="non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3431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0.9204740967310265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0.8073136427566807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Recall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0.6729191090269636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F1_Score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0.7340153452685423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4350"/>
            <a:ext cx="344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Insights </a:t>
            </a:r>
            <a:r>
              <a:rPr spc="-680" dirty="0"/>
              <a:t>&amp;</a:t>
            </a:r>
            <a:r>
              <a:rPr spc="-515" dirty="0"/>
              <a:t> </a:t>
            </a:r>
            <a:r>
              <a:rPr spc="-350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047750"/>
            <a:ext cx="7391400" cy="378821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400" spc="-5" dirty="0">
                <a:solidFill>
                  <a:srgbClr val="233944"/>
                </a:solidFill>
                <a:latin typeface="+mj-lt"/>
                <a:cs typeface="Times New Roman" pitchFamily="18" charset="0"/>
              </a:rPr>
              <a:t>Customers to be</a:t>
            </a:r>
            <a:r>
              <a:rPr sz="1400" spc="-10" dirty="0">
                <a:solidFill>
                  <a:srgbClr val="233944"/>
                </a:solidFill>
                <a:latin typeface="+mj-lt"/>
                <a:cs typeface="Times New Roman" pitchFamily="18" charset="0"/>
              </a:rPr>
              <a:t> </a:t>
            </a:r>
            <a:r>
              <a:rPr sz="1400" spc="-5" dirty="0">
                <a:solidFill>
                  <a:srgbClr val="233944"/>
                </a:solidFill>
                <a:latin typeface="+mj-lt"/>
                <a:cs typeface="Times New Roman" pitchFamily="18" charset="0"/>
              </a:rPr>
              <a:t>targeted</a:t>
            </a:r>
            <a:endParaRPr sz="1400">
              <a:latin typeface="+mj-lt"/>
              <a:cs typeface="Times New Roman" pitchFamily="18" charset="0"/>
            </a:endParaRPr>
          </a:p>
          <a:p>
            <a:pPr marL="798195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lang="en-US" sz="1400" spc="-5" dirty="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Product Plan: Annual Travel gold protect plan</a:t>
            </a:r>
            <a:endParaRPr sz="1400">
              <a:latin typeface="+mj-lt"/>
              <a:cs typeface="Times New Roman" pitchFamily="18" charset="0"/>
            </a:endParaRPr>
          </a:p>
          <a:p>
            <a:pPr marL="798195" lvl="1" indent="-328295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lang="en-US" sz="1400" spc="-5" dirty="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Age has no correlation with claim status</a:t>
            </a:r>
            <a:endParaRPr sz="1400">
              <a:latin typeface="+mj-lt"/>
              <a:cs typeface="Times New Roman" pitchFamily="18" charset="0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400" spc="-5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Campaign</a:t>
            </a:r>
            <a:r>
              <a:rPr sz="1400" spc="-1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 </a:t>
            </a:r>
            <a:r>
              <a:rPr sz="1400" spc="-5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Targets</a:t>
            </a:r>
            <a:endParaRPr lang="en-US" sz="1400" spc="-5" dirty="0" smtClean="0">
              <a:solidFill>
                <a:srgbClr val="233944"/>
              </a:solidFill>
              <a:latin typeface="+mj-lt"/>
              <a:cs typeface="Times New Roman" pitchFamily="18" charset="0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400" spc="-5" dirty="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Overall </a:t>
            </a:r>
            <a:r>
              <a:rPr lang="en-US" sz="1400" spc="-5" dirty="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Claim status is 16.67 % only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400" spc="-5" dirty="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Most of the people choose travel agency for their booking than Airlines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400" spc="-5" dirty="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Average age of persons travelling is 40 years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400" spc="-5" dirty="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Agencies like ‘C2B’, ‘LWC’ and ‘TTW’ have more claim approval rates than any other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400" spc="-5" dirty="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People prefer 'Singapore',‘ Thailand' and 'Malaysia' more as travel destinations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400" dirty="0" smtClean="0">
                <a:latin typeface="+mj-lt"/>
                <a:cs typeface="Times New Roman" pitchFamily="18" charset="0"/>
              </a:rPr>
              <a:t>Products 'Annual Gold Plan‘ , 'Annual Travel Protect Gold‘ , 'Annual Silver Plan' and 'Single Trip Travel Protect Platinum' have Higher claim Percentage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400" spc="-5" dirty="0" smtClean="0">
                <a:solidFill>
                  <a:srgbClr val="233944"/>
                </a:solidFill>
                <a:latin typeface="+mj-lt"/>
                <a:cs typeface="Times New Roman" pitchFamily="18" charset="0"/>
              </a:rPr>
              <a:t>Destination wise 'Singapore‘ , 'South Africa' and 'Nepal' countries have higher claim percentage</a:t>
            </a: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US" sz="1400" dirty="0" smtClean="0"/>
              <a:t>Precision score of ensemble learning using soft voting classifier is :', 0.8978525457210221</a:t>
            </a:r>
            <a:endParaRPr lang="en-US" sz="1400" spc="-5" dirty="0" smtClean="0">
              <a:solidFill>
                <a:srgbClr val="233944"/>
              </a:solidFill>
              <a:latin typeface="+mj-lt"/>
              <a:cs typeface="Times New Roman" pitchFamily="18" charset="0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1200" spc="-5" dirty="0" smtClean="0">
              <a:solidFill>
                <a:srgbClr val="233944"/>
              </a:solidFill>
              <a:latin typeface="Calibri"/>
              <a:cs typeface="Calibri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lang="en-US" sz="1300" spc="-5" dirty="0" smtClean="0">
              <a:solidFill>
                <a:srgbClr val="233944"/>
              </a:solidFill>
              <a:latin typeface="Calibri"/>
              <a:cs typeface="Calibri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1899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Next</a:t>
            </a:r>
            <a:r>
              <a:rPr spc="-285" dirty="0"/>
              <a:t> </a:t>
            </a:r>
            <a:r>
              <a:rPr spc="-34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2057146"/>
            <a:ext cx="3331845" cy="135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If time permitted, could have tried the following</a:t>
            </a:r>
            <a:r>
              <a:rPr sz="1300" spc="-6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Better feature</a:t>
            </a:r>
            <a:r>
              <a:rPr sz="1300" spc="-1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engineering</a:t>
            </a:r>
            <a:endParaRPr sz="1300">
              <a:latin typeface="Calibri"/>
              <a:cs typeface="Calibri"/>
            </a:endParaRPr>
          </a:p>
          <a:p>
            <a:pPr marL="469900" indent="-3282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An ensemble of different</a:t>
            </a:r>
            <a:r>
              <a:rPr sz="1300" spc="-2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models</a:t>
            </a:r>
            <a:endParaRPr sz="1300">
              <a:latin typeface="Calibri"/>
              <a:cs typeface="Calibri"/>
            </a:endParaRPr>
          </a:p>
          <a:p>
            <a:pPr marL="469900" indent="-3282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UI for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real</a:t>
            </a:r>
            <a:r>
              <a:rPr sz="1300" spc="-2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user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75" y="903385"/>
            <a:ext cx="3311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AE7A51"/>
                </a:solidFill>
                <a:latin typeface="Arial Black"/>
                <a:cs typeface="Arial Black"/>
              </a:rPr>
              <a:t>Problem</a:t>
            </a:r>
            <a:r>
              <a:rPr sz="3000" spc="-270" dirty="0">
                <a:solidFill>
                  <a:srgbClr val="AE7A51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AE7A51"/>
                </a:solidFill>
                <a:latin typeface="Arial Black"/>
                <a:cs typeface="Arial Black"/>
              </a:rPr>
              <a:t>Statement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525" y="2022348"/>
            <a:ext cx="6416040" cy="51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marR="5080" indent="-294005">
              <a:lnSpc>
                <a:spcPct val="116100"/>
              </a:lnSpc>
              <a:spcBef>
                <a:spcPts val="100"/>
              </a:spcBef>
              <a:tabLst>
                <a:tab pos="306070" algn="l"/>
              </a:tabLst>
            </a:pPr>
            <a:r>
              <a:rPr sz="1400" dirty="0">
                <a:solidFill>
                  <a:srgbClr val="233944"/>
                </a:solidFill>
                <a:latin typeface="Trebuchet MS"/>
                <a:cs typeface="Trebuchet MS"/>
              </a:rPr>
              <a:t>-</a:t>
            </a:r>
            <a:r>
              <a:rPr sz="1400">
                <a:solidFill>
                  <a:srgbClr val="233944"/>
                </a:solidFill>
                <a:latin typeface="Trebuchet MS"/>
                <a:cs typeface="Trebuchet MS"/>
              </a:rPr>
              <a:t>	</a:t>
            </a:r>
            <a:r>
              <a:rPr lang="en-US" sz="1400" dirty="0" smtClean="0">
                <a:solidFill>
                  <a:srgbClr val="233944"/>
                </a:solidFill>
                <a:latin typeface="Trebuchet MS"/>
                <a:cs typeface="Trebuchet MS"/>
              </a:rPr>
              <a:t>For</a:t>
            </a:r>
            <a:r>
              <a:rPr lang="en-US" sz="1400" dirty="0" smtClean="0"/>
              <a:t> an insurance company, you need to analyze the available data and predict whether to sanction the insurance or not.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4855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Business Insights</a:t>
            </a:r>
            <a:endParaRPr spc="-340" dirty="0"/>
          </a:p>
        </p:txBody>
      </p:sp>
      <p:sp>
        <p:nvSpPr>
          <p:cNvPr id="3" name="object 3"/>
          <p:cNvSpPr txBox="1"/>
          <p:nvPr/>
        </p:nvSpPr>
        <p:spPr>
          <a:xfrm>
            <a:off x="1060170" y="2026666"/>
            <a:ext cx="6656705" cy="17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450215" indent="-289560">
              <a:lnSpc>
                <a:spcPct val="115399"/>
              </a:lnSpc>
              <a:buFont typeface="Arial" pitchFamily="34" charset="0"/>
              <a:buChar char="•"/>
              <a:tabLst>
                <a:tab pos="301625" algn="l"/>
                <a:tab pos="302260" algn="l"/>
              </a:tabLst>
            </a:pPr>
            <a:r>
              <a:rPr lang="en-US" sz="13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To which destinations  people visit most ?</a:t>
            </a:r>
          </a:p>
          <a:p>
            <a:pPr marL="301625" indent="-285115">
              <a:lnSpc>
                <a:spcPct val="100000"/>
              </a:lnSpc>
              <a:spcBef>
                <a:spcPts val="240"/>
              </a:spcBef>
              <a:buChar char="-"/>
              <a:tabLst>
                <a:tab pos="301625" algn="l"/>
                <a:tab pos="302260" algn="l"/>
              </a:tabLst>
            </a:pPr>
            <a:r>
              <a:rPr lang="en-US" sz="12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Which Agency people prefers </a:t>
            </a:r>
            <a:r>
              <a:rPr lang="en-US" sz="12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most for claims</a:t>
            </a:r>
            <a:endParaRPr lang="en-US" sz="1200" spc="-5" dirty="0" smtClean="0">
              <a:solidFill>
                <a:srgbClr val="233944"/>
              </a:solidFill>
              <a:latin typeface="Trebuchet MS"/>
              <a:cs typeface="Trebuchet MS"/>
            </a:endParaRPr>
          </a:p>
          <a:p>
            <a:pPr marL="301625" indent="-285115">
              <a:lnSpc>
                <a:spcPct val="100000"/>
              </a:lnSpc>
              <a:spcBef>
                <a:spcPts val="240"/>
              </a:spcBef>
              <a:buChar char="-"/>
              <a:tabLst>
                <a:tab pos="301625" algn="l"/>
                <a:tab pos="302260" algn="l"/>
              </a:tabLst>
            </a:pPr>
            <a:r>
              <a:rPr lang="en-US" sz="12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Which Product approves most claims</a:t>
            </a:r>
          </a:p>
          <a:p>
            <a:pPr marL="301625" indent="-285115">
              <a:lnSpc>
                <a:spcPct val="100000"/>
              </a:lnSpc>
              <a:spcBef>
                <a:spcPts val="240"/>
              </a:spcBef>
              <a:buChar char="-"/>
              <a:tabLst>
                <a:tab pos="301625" algn="l"/>
                <a:tab pos="302260" algn="l"/>
              </a:tabLst>
            </a:pPr>
            <a:endParaRPr lang="en-US" sz="1200" spc="-5" dirty="0" smtClean="0">
              <a:solidFill>
                <a:srgbClr val="233944"/>
              </a:solidFill>
              <a:latin typeface="Trebuchet MS"/>
              <a:cs typeface="Trebuchet MS"/>
            </a:endParaRPr>
          </a:p>
          <a:p>
            <a:pPr marL="301625" indent="-285115">
              <a:lnSpc>
                <a:spcPct val="100000"/>
              </a:lnSpc>
              <a:spcBef>
                <a:spcPts val="240"/>
              </a:spcBef>
              <a:buChar char="-"/>
              <a:tabLst>
                <a:tab pos="301625" algn="l"/>
                <a:tab pos="302260" algn="l"/>
              </a:tabLst>
            </a:pPr>
            <a:r>
              <a:rPr sz="1200" spc="-5" smtClean="0">
                <a:solidFill>
                  <a:srgbClr val="233944"/>
                </a:solidFill>
                <a:latin typeface="Trebuchet MS"/>
                <a:cs typeface="Trebuchet MS"/>
              </a:rPr>
              <a:t>Stakeholders</a:t>
            </a:r>
            <a:endParaRPr sz="1200">
              <a:latin typeface="Trebuchet MS"/>
              <a:cs typeface="Trebuchet MS"/>
            </a:endParaRPr>
          </a:p>
          <a:p>
            <a:pPr marL="758825" lvl="1" indent="-285115">
              <a:lnSpc>
                <a:spcPct val="100000"/>
              </a:lnSpc>
              <a:spcBef>
                <a:spcPts val="210"/>
              </a:spcBef>
              <a:buChar char="-"/>
              <a:tabLst>
                <a:tab pos="758825" algn="l"/>
                <a:tab pos="759460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Chief Marketing Officer</a:t>
            </a:r>
            <a:r>
              <a:rPr sz="1200" spc="-10" dirty="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3944"/>
                </a:solidFill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  <a:p>
            <a:pPr marL="758825" lvl="1" indent="-285115">
              <a:lnSpc>
                <a:spcPct val="100000"/>
              </a:lnSpc>
              <a:spcBef>
                <a:spcPts val="210"/>
              </a:spcBef>
              <a:buChar char="-"/>
              <a:tabLst>
                <a:tab pos="758825" algn="l"/>
                <a:tab pos="759460" algn="l"/>
              </a:tabLst>
            </a:pPr>
            <a:r>
              <a:rPr sz="1200" spc="-5" dirty="0">
                <a:solidFill>
                  <a:srgbClr val="233944"/>
                </a:solidFill>
                <a:latin typeface="Trebuchet MS"/>
                <a:cs typeface="Trebuchet MS"/>
              </a:rPr>
              <a:t>Campaign Strategy </a:t>
            </a:r>
            <a:r>
              <a:rPr sz="1200" spc="-5">
                <a:solidFill>
                  <a:srgbClr val="233944"/>
                </a:solidFill>
                <a:latin typeface="Trebuchet MS"/>
                <a:cs typeface="Trebuchet MS"/>
              </a:rPr>
              <a:t>Manager</a:t>
            </a:r>
            <a:r>
              <a:rPr sz="1200" spc="-10">
                <a:solidFill>
                  <a:srgbClr val="233944"/>
                </a:solidFill>
                <a:latin typeface="Trebuchet MS"/>
                <a:cs typeface="Trebuchet MS"/>
              </a:rPr>
              <a:t> </a:t>
            </a:r>
            <a:r>
              <a:rPr sz="1200" smtClean="0">
                <a:solidFill>
                  <a:srgbClr val="233944"/>
                </a:solidFill>
                <a:latin typeface="Trebuchet MS"/>
                <a:cs typeface="Trebuchet MS"/>
              </a:rPr>
              <a:t>?</a:t>
            </a:r>
            <a:endParaRPr lang="en-US" sz="1200" dirty="0" smtClean="0">
              <a:solidFill>
                <a:srgbClr val="233944"/>
              </a:solidFill>
              <a:latin typeface="Trebuchet MS"/>
              <a:cs typeface="Trebuchet MS"/>
            </a:endParaRPr>
          </a:p>
          <a:p>
            <a:pPr marL="758825" lvl="1" indent="-285115">
              <a:lnSpc>
                <a:spcPct val="100000"/>
              </a:lnSpc>
              <a:spcBef>
                <a:spcPts val="210"/>
              </a:spcBef>
              <a:buChar char="-"/>
              <a:tabLst>
                <a:tab pos="758825" algn="l"/>
                <a:tab pos="759460" algn="l"/>
              </a:tabLst>
            </a:pPr>
            <a:r>
              <a:rPr lang="en-US" sz="1200" dirty="0" smtClean="0">
                <a:solidFill>
                  <a:srgbClr val="233944"/>
                </a:solidFill>
                <a:latin typeface="Trebuchet MS"/>
                <a:cs typeface="Trebuchet MS"/>
              </a:rPr>
              <a:t>Travelers/</a:t>
            </a:r>
            <a:r>
              <a:rPr lang="en-US" sz="1200" dirty="0" err="1" smtClean="0">
                <a:solidFill>
                  <a:srgbClr val="233944"/>
                </a:solidFill>
                <a:latin typeface="Trebuchet MS"/>
                <a:cs typeface="Trebuchet MS"/>
              </a:rPr>
              <a:t>Insureres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075" y="282085"/>
            <a:ext cx="84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15" dirty="0">
                <a:solidFill>
                  <a:srgbClr val="AE7A51"/>
                </a:solidFill>
                <a:latin typeface="Arial Black"/>
                <a:cs typeface="Arial Black"/>
              </a:rPr>
              <a:t>Data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5" y="872425"/>
            <a:ext cx="7346315" cy="7360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20"/>
              </a:spcBef>
            </a:pPr>
            <a:r>
              <a:rPr sz="1300" b="1" u="heavy" spc="-5" dirty="0">
                <a:solidFill>
                  <a:srgbClr val="233944"/>
                </a:solidFill>
                <a:uFill>
                  <a:solidFill>
                    <a:srgbClr val="233944"/>
                  </a:solidFill>
                </a:uFill>
                <a:latin typeface="Calibri"/>
                <a:cs typeface="Calibri"/>
              </a:rPr>
              <a:t>Dataset Information</a:t>
            </a:r>
            <a:r>
              <a:rPr sz="1300" b="1" spc="-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300">
                <a:solidFill>
                  <a:srgbClr val="233944"/>
                </a:solidFill>
                <a:latin typeface="Calibri"/>
                <a:cs typeface="Calibri"/>
              </a:rPr>
              <a:t>: </a:t>
            </a:r>
            <a:r>
              <a:rPr lang="en-US" sz="1200" dirty="0" smtClean="0"/>
              <a:t>The training dataset consists of data corresponding to 52310 customers and the test dataset consists of 22421 customers. Following are the 10 features of the dataset and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en-US" sz="1200" spc="-5" dirty="0" smtClean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200" spc="-5" smtClean="0">
                <a:solidFill>
                  <a:srgbClr val="233944"/>
                </a:solidFill>
                <a:latin typeface="Calibri"/>
                <a:cs typeface="Calibri"/>
              </a:rPr>
              <a:t>Below </a:t>
            </a:r>
            <a:r>
              <a:rPr sz="1200" dirty="0">
                <a:solidFill>
                  <a:srgbClr val="233944"/>
                </a:solidFill>
                <a:latin typeface="Calibri"/>
                <a:cs typeface="Calibri"/>
              </a:rPr>
              <a:t>are </a:t>
            </a:r>
            <a:r>
              <a:rPr sz="1200" spc="-5" dirty="0">
                <a:solidFill>
                  <a:srgbClr val="233944"/>
                </a:solidFill>
                <a:latin typeface="Calibri"/>
                <a:cs typeface="Calibri"/>
              </a:rPr>
              <a:t>some of the features </a:t>
            </a:r>
            <a:r>
              <a:rPr sz="1200" dirty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200" spc="-5" dirty="0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sz="1200" spc="-5">
                <a:solidFill>
                  <a:srgbClr val="233944"/>
                </a:solidFill>
                <a:latin typeface="Calibri"/>
                <a:cs typeface="Calibri"/>
              </a:rPr>
              <a:t>target</a:t>
            </a:r>
            <a:r>
              <a:rPr sz="1200" spc="-2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200" spc="-5" smtClean="0">
                <a:solidFill>
                  <a:srgbClr val="233944"/>
                </a:solidFill>
                <a:latin typeface="Calibri"/>
                <a:cs typeface="Calibri"/>
              </a:rPr>
              <a:t>variable</a:t>
            </a:r>
            <a:r>
              <a:rPr lang="en-US" sz="1200" spc="-5" dirty="0" smtClean="0">
                <a:solidFill>
                  <a:srgbClr val="233944"/>
                </a:solidFill>
                <a:latin typeface="Calibri"/>
                <a:cs typeface="Calibri"/>
              </a:rPr>
              <a:t> –’Claim’(Claim Status)   Yes-1,  No- 0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57350"/>
            <a:ext cx="85153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903385"/>
            <a:ext cx="2945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Evaluation</a:t>
            </a:r>
            <a:r>
              <a:rPr spc="-305" dirty="0"/>
              <a:t> </a:t>
            </a:r>
            <a:r>
              <a:rPr spc="-365" dirty="0"/>
              <a:t>Metric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2057146"/>
            <a:ext cx="60382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/>
              <a:t>The evaluation metric for this task will be </a:t>
            </a:r>
            <a:r>
              <a:rPr lang="en-US" dirty="0" smtClean="0"/>
              <a:t>precision_score</a:t>
            </a:r>
            <a:r>
              <a:rPr lang="en-US" dirty="0"/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510459"/>
            <a:ext cx="2917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First </a:t>
            </a:r>
            <a:r>
              <a:rPr spc="-360" dirty="0"/>
              <a:t>steps </a:t>
            </a:r>
            <a:r>
              <a:rPr spc="275" dirty="0"/>
              <a:t>-</a:t>
            </a:r>
            <a:r>
              <a:rPr spc="-65" dirty="0"/>
              <a:t> </a:t>
            </a:r>
            <a:r>
              <a:rPr spc="-250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700" y="1149896"/>
            <a:ext cx="624649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On the left is the univariate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analysis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of </a:t>
            </a:r>
            <a:r>
              <a:rPr sz="1300" spc="-5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lang="en-US" sz="1300" spc="-5" dirty="0" smtClean="0">
                <a:solidFill>
                  <a:srgbClr val="233944"/>
                </a:solidFill>
                <a:latin typeface="Calibri"/>
                <a:cs typeface="Calibri"/>
              </a:rPr>
              <a:t>target i.e. claim status </a:t>
            </a:r>
            <a:r>
              <a:rPr sz="1300" smtClean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on the right is that </a:t>
            </a:r>
            <a:r>
              <a:rPr sz="1300" spc="-5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300" spc="5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lang="en-US" sz="1300" b="1" spc="-5" dirty="0" smtClean="0">
                <a:solidFill>
                  <a:srgbClr val="233944"/>
                </a:solidFill>
                <a:latin typeface="Calibri"/>
                <a:cs typeface="Calibri"/>
              </a:rPr>
              <a:t>Agency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4171950"/>
            <a:ext cx="2999740" cy="22256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70"/>
              </a:spcBef>
            </a:pPr>
            <a:r>
              <a:rPr lang="en-US" sz="1300" dirty="0" smtClean="0">
                <a:latin typeface="Calibri"/>
                <a:cs typeface="Calibri"/>
              </a:rPr>
              <a:t>Which Agency people prefer most: EPX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200" y="4019550"/>
            <a:ext cx="2686050" cy="617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lang="en-US" sz="1100" b="1" dirty="0" smtClean="0">
                <a:latin typeface="Trebuchet MS"/>
                <a:cs typeface="Trebuchet MS"/>
              </a:rPr>
              <a:t>Claim Status</a:t>
            </a:r>
          </a:p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lang="en-US" sz="1100" dirty="0" smtClean="0">
                <a:latin typeface="Trebuchet MS"/>
                <a:cs typeface="Trebuchet MS"/>
              </a:rPr>
              <a:t>0-No</a:t>
            </a:r>
          </a:p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lang="en-US" sz="1100" dirty="0" smtClean="0">
                <a:latin typeface="Trebuchet MS"/>
                <a:cs typeface="Trebuchet MS"/>
              </a:rPr>
              <a:t>1-Yes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4650" y="4308724"/>
            <a:ext cx="373199" cy="37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33550"/>
            <a:ext cx="3886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504950"/>
            <a:ext cx="3876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510459"/>
            <a:ext cx="2917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First </a:t>
            </a:r>
            <a:r>
              <a:rPr spc="-360" dirty="0"/>
              <a:t>steps </a:t>
            </a:r>
            <a:r>
              <a:rPr spc="275" dirty="0"/>
              <a:t>-</a:t>
            </a:r>
            <a:r>
              <a:rPr spc="-65" dirty="0"/>
              <a:t> </a:t>
            </a:r>
            <a:r>
              <a:rPr spc="-250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047750"/>
            <a:ext cx="624649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On the left is the univariate </a:t>
            </a:r>
            <a:r>
              <a:rPr sz="1300" dirty="0">
                <a:solidFill>
                  <a:srgbClr val="233944"/>
                </a:solidFill>
                <a:latin typeface="Calibri"/>
                <a:cs typeface="Calibri"/>
              </a:rPr>
              <a:t>analysis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of the </a:t>
            </a:r>
            <a:r>
              <a:rPr sz="1300" spc="-5">
                <a:solidFill>
                  <a:srgbClr val="233944"/>
                </a:solidFill>
                <a:latin typeface="Calibri"/>
                <a:cs typeface="Calibri"/>
              </a:rPr>
              <a:t>feature </a:t>
            </a:r>
            <a:r>
              <a:rPr lang="en-US" sz="1300" b="1" spc="-5" dirty="0" smtClean="0">
                <a:solidFill>
                  <a:srgbClr val="233944"/>
                </a:solidFill>
                <a:latin typeface="Calibri"/>
                <a:cs typeface="Calibri"/>
              </a:rPr>
              <a:t>Agency Type </a:t>
            </a:r>
            <a:r>
              <a:rPr sz="1300" smtClean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z="1300" spc="-5" dirty="0">
                <a:solidFill>
                  <a:srgbClr val="233944"/>
                </a:solidFill>
                <a:latin typeface="Calibri"/>
                <a:cs typeface="Calibri"/>
              </a:rPr>
              <a:t>on the right is that </a:t>
            </a:r>
            <a:r>
              <a:rPr sz="1300" spc="-5">
                <a:solidFill>
                  <a:srgbClr val="233944"/>
                </a:solidFill>
                <a:latin typeface="Calibri"/>
                <a:cs typeface="Calibri"/>
              </a:rPr>
              <a:t>of</a:t>
            </a:r>
            <a:r>
              <a:rPr sz="1300" spc="5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lang="en-US" sz="1300" b="1" spc="-5" dirty="0" smtClean="0">
                <a:solidFill>
                  <a:srgbClr val="233944"/>
                </a:solidFill>
                <a:latin typeface="Calibri"/>
                <a:cs typeface="Calibri"/>
              </a:rPr>
              <a:t>Distribution Channel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0299" y="4335778"/>
            <a:ext cx="2999740" cy="39151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70"/>
              </a:spcBef>
            </a:pP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Most people </a:t>
            </a:r>
            <a:r>
              <a:rPr sz="1100" spc="-5">
                <a:solidFill>
                  <a:srgbClr val="233944"/>
                </a:solidFill>
                <a:latin typeface="Trebuchet MS"/>
                <a:cs typeface="Trebuchet MS"/>
              </a:rPr>
              <a:t>already </a:t>
            </a:r>
            <a:r>
              <a:rPr lang="en-US" sz="11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choose </a:t>
            </a:r>
            <a:r>
              <a:rPr lang="en-US" sz="1100" b="1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online mode for booking</a:t>
            </a:r>
            <a:endParaRPr sz="1300" b="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9225" y="4353302"/>
            <a:ext cx="2686050" cy="398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5" dirty="0">
                <a:solidFill>
                  <a:srgbClr val="233944"/>
                </a:solidFill>
                <a:latin typeface="Trebuchet MS"/>
                <a:cs typeface="Trebuchet MS"/>
              </a:rPr>
              <a:t>Most </a:t>
            </a:r>
            <a:r>
              <a:rPr sz="1100" spc="-5">
                <a:solidFill>
                  <a:srgbClr val="233944"/>
                </a:solidFill>
                <a:latin typeface="Trebuchet MS"/>
                <a:cs typeface="Trebuchet MS"/>
              </a:rPr>
              <a:t>of </a:t>
            </a:r>
            <a:r>
              <a:rPr sz="1100" spc="-5" smtClean="0">
                <a:solidFill>
                  <a:srgbClr val="233944"/>
                </a:solidFill>
                <a:latin typeface="Trebuchet MS"/>
                <a:cs typeface="Trebuchet MS"/>
              </a:rPr>
              <a:t>the </a:t>
            </a:r>
            <a:r>
              <a:rPr sz="1100" spc="-5">
                <a:solidFill>
                  <a:srgbClr val="233944"/>
                </a:solidFill>
                <a:latin typeface="Trebuchet MS"/>
                <a:cs typeface="Trebuchet MS"/>
              </a:rPr>
              <a:t>customers </a:t>
            </a:r>
            <a:r>
              <a:rPr lang="en-US" sz="1100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choose </a:t>
            </a:r>
            <a:r>
              <a:rPr lang="en-US" sz="1100" b="1" spc="-5" dirty="0" smtClean="0">
                <a:solidFill>
                  <a:srgbClr val="233944"/>
                </a:solidFill>
                <a:latin typeface="Trebuchet MS"/>
                <a:cs typeface="Trebuchet MS"/>
              </a:rPr>
              <a:t>travel agency  than Airlines</a:t>
            </a:r>
            <a:endParaRPr sz="1100" b="1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3000" y="4308724"/>
            <a:ext cx="373199" cy="37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4650" y="4308724"/>
            <a:ext cx="373199" cy="37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04950"/>
            <a:ext cx="4035866" cy="284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504950"/>
            <a:ext cx="39528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403309"/>
            <a:ext cx="73596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45"/>
              <a:t>EDA</a:t>
            </a:r>
            <a:r>
              <a:rPr spc="-235"/>
              <a:t> </a:t>
            </a:r>
            <a:endParaRPr spc="-330" dirty="0"/>
          </a:p>
        </p:txBody>
      </p:sp>
      <p:sp>
        <p:nvSpPr>
          <p:cNvPr id="5" name="object 5"/>
          <p:cNvSpPr txBox="1"/>
          <p:nvPr/>
        </p:nvSpPr>
        <p:spPr>
          <a:xfrm>
            <a:off x="990600" y="4400550"/>
            <a:ext cx="321945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US" sz="1300" b="1" dirty="0" smtClean="0">
                <a:latin typeface="Calibri"/>
                <a:cs typeface="Calibri"/>
              </a:rPr>
              <a:t>Destination :</a:t>
            </a:r>
            <a:r>
              <a:rPr lang="en-US" sz="1300" dirty="0" smtClean="0">
                <a:latin typeface="Calibri"/>
                <a:cs typeface="Calibri"/>
              </a:rPr>
              <a:t> Where people travel most: Singapore  Thailand and Malaysia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7875" y="4057396"/>
            <a:ext cx="3429000" cy="425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b="1" spc="-5" dirty="0" smtClean="0">
                <a:solidFill>
                  <a:srgbClr val="233944"/>
                </a:solidFill>
                <a:latin typeface="Calibri"/>
                <a:cs typeface="Calibri"/>
              </a:rPr>
              <a:t>Age: </a:t>
            </a:r>
            <a:r>
              <a:rPr lang="en-US" sz="1300" spc="-5" dirty="0" smtClean="0">
                <a:solidFill>
                  <a:srgbClr val="233944"/>
                </a:solidFill>
                <a:latin typeface="Calibri"/>
                <a:cs typeface="Calibri"/>
              </a:rPr>
              <a:t>of peoples taking insurance and travelling</a:t>
            </a:r>
            <a:r>
              <a:rPr sz="1300" spc="-5" smtClean="0">
                <a:solidFill>
                  <a:srgbClr val="233944"/>
                </a:solidFill>
                <a:latin typeface="Calibri"/>
                <a:cs typeface="Calibri"/>
              </a:rPr>
              <a:t>.</a:t>
            </a:r>
            <a:endParaRPr lang="en-US" sz="1300" spc="-5" dirty="0" smtClean="0">
              <a:solidFill>
                <a:srgbClr val="233944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spc="-5" dirty="0" smtClean="0">
                <a:solidFill>
                  <a:srgbClr val="233944"/>
                </a:solidFill>
                <a:latin typeface="Calibri"/>
                <a:cs typeface="Calibri"/>
              </a:rPr>
              <a:t>Average age is 40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350" y="4040850"/>
            <a:ext cx="413549" cy="41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5225" y="4040850"/>
            <a:ext cx="413549" cy="41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23950"/>
            <a:ext cx="40195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428750"/>
            <a:ext cx="37433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486400" y="8191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9715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85750"/>
            <a:ext cx="2618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EDA </a:t>
            </a:r>
            <a:r>
              <a:rPr spc="275" dirty="0"/>
              <a:t>-</a:t>
            </a:r>
            <a:r>
              <a:rPr spc="-300" dirty="0"/>
              <a:t> </a:t>
            </a:r>
            <a:r>
              <a:rPr spc="-335" dirty="0"/>
              <a:t>bivariate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62150"/>
            <a:ext cx="3124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33944"/>
                </a:solidFill>
                <a:latin typeface="Calibri"/>
                <a:cs typeface="Calibri"/>
              </a:rPr>
              <a:t>Below </a:t>
            </a:r>
            <a:r>
              <a:rPr dirty="0">
                <a:solidFill>
                  <a:srgbClr val="233944"/>
                </a:solidFill>
                <a:latin typeface="Calibri"/>
                <a:cs typeface="Calibri"/>
              </a:rPr>
              <a:t>are </a:t>
            </a:r>
            <a:r>
              <a:rPr spc="-5" dirty="0">
                <a:solidFill>
                  <a:srgbClr val="233944"/>
                </a:solidFill>
                <a:latin typeface="Calibri"/>
                <a:cs typeface="Calibri"/>
              </a:rPr>
              <a:t>the bivariate </a:t>
            </a:r>
            <a:r>
              <a:rPr dirty="0">
                <a:solidFill>
                  <a:srgbClr val="233944"/>
                </a:solidFill>
                <a:latin typeface="Calibri"/>
                <a:cs typeface="Calibri"/>
              </a:rPr>
              <a:t>analysis </a:t>
            </a:r>
            <a:r>
              <a:rPr spc="-5" dirty="0">
                <a:solidFill>
                  <a:srgbClr val="233944"/>
                </a:solidFill>
                <a:latin typeface="Calibri"/>
                <a:cs typeface="Calibri"/>
              </a:rPr>
              <a:t>of </a:t>
            </a:r>
            <a:r>
              <a:rPr spc="-5">
                <a:solidFill>
                  <a:srgbClr val="233944"/>
                </a:solidFill>
                <a:latin typeface="Calibri"/>
                <a:cs typeface="Calibri"/>
              </a:rPr>
              <a:t>features </a:t>
            </a:r>
            <a:r>
              <a:rPr lang="en-US" b="1" spc="-5" dirty="0" smtClean="0">
                <a:solidFill>
                  <a:srgbClr val="233944"/>
                </a:solidFill>
                <a:latin typeface="Calibri"/>
                <a:cs typeface="Calibri"/>
              </a:rPr>
              <a:t>Product name </a:t>
            </a:r>
            <a:r>
              <a:rPr smtClean="0">
                <a:solidFill>
                  <a:srgbClr val="233944"/>
                </a:solidFill>
                <a:latin typeface="Calibri"/>
                <a:cs typeface="Calibri"/>
              </a:rPr>
              <a:t>and </a:t>
            </a:r>
            <a:r>
              <a:rPr spc="-5" smtClean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pc="-5">
                <a:solidFill>
                  <a:srgbClr val="233944"/>
                </a:solidFill>
                <a:latin typeface="Calibri"/>
                <a:cs typeface="Calibri"/>
              </a:rPr>
              <a:t>the </a:t>
            </a:r>
            <a:r>
              <a:rPr lang="en-US" b="1" spc="-5" dirty="0" smtClean="0">
                <a:solidFill>
                  <a:srgbClr val="233944"/>
                </a:solidFill>
                <a:latin typeface="Calibri"/>
                <a:cs typeface="Calibri"/>
              </a:rPr>
              <a:t>Claim</a:t>
            </a:r>
            <a:endParaRPr>
              <a:latin typeface="Calibri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85750"/>
            <a:ext cx="475673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615</Words>
  <Application>Microsoft Office PowerPoint</Application>
  <PresentationFormat>On-screen Show (16:9)</PresentationFormat>
  <Paragraphs>127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                   Predict the claim Competition: Will they Claim it ?</vt:lpstr>
      <vt:lpstr>Slide 2</vt:lpstr>
      <vt:lpstr>Business Insights</vt:lpstr>
      <vt:lpstr>Slide 4</vt:lpstr>
      <vt:lpstr>Evaluation Metric</vt:lpstr>
      <vt:lpstr>First steps - EDA</vt:lpstr>
      <vt:lpstr>First steps - EDA</vt:lpstr>
      <vt:lpstr>EDA </vt:lpstr>
      <vt:lpstr>EDA - bivariate</vt:lpstr>
      <vt:lpstr>Product plans having more than 50% claim status</vt:lpstr>
      <vt:lpstr>Claim and Agency</vt:lpstr>
      <vt:lpstr>Pipeline</vt:lpstr>
      <vt:lpstr>Models and Approaches</vt:lpstr>
      <vt:lpstr>Models and Approaches</vt:lpstr>
      <vt:lpstr>Final Results</vt:lpstr>
      <vt:lpstr>Slide 16</vt:lpstr>
      <vt:lpstr>Insights &amp; Decisions</vt:lpstr>
      <vt:lpstr>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Predict the claim Competition: Will they Claim it ?</dc:title>
  <cp:lastModifiedBy>MANVA</cp:lastModifiedBy>
  <cp:revision>6</cp:revision>
  <dcterms:created xsi:type="dcterms:W3CDTF">2020-03-23T06:13:44Z</dcterms:created>
  <dcterms:modified xsi:type="dcterms:W3CDTF">2020-04-05T05:24:20Z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