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9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3217-7921-1A57-FFB2-503EED65A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3EF0F-5C63-14FC-4CF2-5722E12F3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46E79-25BD-DD54-68F2-F83955FA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7BE4D-B01D-4353-4C7D-CEB44281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E7F74-9131-FB86-B39F-A1127973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29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DB1E-7502-0195-666D-E0602F7B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8DC7F-9504-2B15-A3C8-2396C1F8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17394-A171-73DB-2BDA-B379A1D0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E0B4-5631-0E81-589A-A6109A24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161E-97B0-08E3-97A8-99860B86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39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C84BD-B68D-33EA-C0B5-DBC571A41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8EDE9-DABD-6F9E-80E5-97594F666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60467-B045-7298-3F3B-B4F0193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C416-985F-CF6C-440C-4802AE87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C9DF-9CC2-CAC5-3387-AB27E3C4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3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B61E-99AF-EC79-862B-86A53AA1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94E1-4D88-532B-CCB9-FEF2F6B8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6D15C-2BDE-5F04-5AD4-377D02AE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3CBB6-9B33-6885-2EA0-B0D56650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006B6-8018-A5D9-F9AA-0AF8A25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48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7AB5-BA0D-3425-DCC8-B8B9525F5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5376-575C-9444-85F5-E18E499D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5535-1860-0634-A928-D4600D37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5D2DF-DBCA-FF39-CD07-3E8ECF88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0F22-5F29-30BA-9DF5-8A9CB529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8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34D0-E0E4-BE8B-ED60-C5F47E7F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9EFE-CFE2-0DFA-0782-143AD71B7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4B387-3597-C503-54B0-840D2A494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4DD0-5E57-E0A1-C4FB-429322CC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BAC19-DA29-6137-F5FB-15532CCA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E3A1-E43F-B5CB-EED4-1E4F92A4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334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2DD0-DD14-9F49-9795-81A99BE3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EABA1-25B0-98D8-196D-7F76387E4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37BE2-1C0C-0CF6-CB28-7F6850BD8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1ABC1-C79F-85F3-94BD-B1B964331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BF585-A26D-E7A8-76BD-E4078D4B9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B3667-557E-6729-3CE2-3C69AC79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7D5954-4A05-E5CE-75BA-3B3AB98B8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5A264-693A-2268-AF85-DFEA01EC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1091-4DE6-E79E-2F59-7BC35F3F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E12C6-66DC-3D4C-4D04-4BFC0792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4D7A1-00B4-5750-CEB7-6DE05B54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DAEF2-6522-8A92-BA0C-B5A66EF4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01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B6B4A-6DF5-D31B-D88B-A867BDBC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E9015-1C83-A741-B764-CB1E4F33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DFC81-9BE3-C7F9-A50B-C902C2D5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44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92C-A15B-C855-4F56-78593987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66B1-2DCE-F29D-6690-FBEA7276A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60909-0A9E-831D-2098-30E026ED6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B40BF-ECBE-815B-70CB-0DD97809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60BAC-54A1-3FFC-8EE4-5591E526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D3BF9-F926-5C40-7DCF-E5690B20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969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00CF-E935-A1A7-75BD-627FE083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A81E5-B83E-CEEC-B1D1-E7FFA3EF5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4D4E8-1FA8-FEEE-0292-FC57AFEFF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1926E-C575-198B-6B1D-3C5EB673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0178-EAED-31DC-6645-1B254EBD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D8015-1F95-6FE2-9008-D5492609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90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50B1CF-44BC-7883-23DA-E6355708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12BEE-77A8-E869-C16C-BBA5F6DD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14A0F-A5B7-C208-9458-642F250CD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7E0EE-3E85-4A4A-B4E6-232E761CEB99}" type="datetimeFigureOut">
              <a:rPr lang="en-IN" smtClean="0"/>
              <a:t>22-05-2024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37C9C-DB2A-A3F8-F01E-AD6C06409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917D-F620-D7E4-C7AC-4415894B2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20C37-0030-4769-B86C-425198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7CBEE5F-E6D4-2D99-8E21-C15EB3BCB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" y="0"/>
            <a:ext cx="121736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3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8EDF-1F6E-37CB-7C6B-1CEBFE182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588"/>
            <a:ext cx="9144000" cy="744537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Elephant" panose="02020904090505020303" pitchFamily="18" charset="0"/>
              </a:rPr>
              <a:t>Answering Business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64CE2-7266-A966-ABCB-6CF82A7F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175" y="1076325"/>
            <a:ext cx="9144000" cy="550862"/>
          </a:xfrm>
        </p:spPr>
        <p:txBody>
          <a:bodyPr/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Q.1] What is the count of distinct cities in the dataset?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E028DB-9C0E-D71F-130E-7E1C59902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61" y="1503362"/>
            <a:ext cx="5744377" cy="121937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FC6FBFC-BDBB-D76E-5C3B-FBFFC3A88929}"/>
              </a:ext>
            </a:extLst>
          </p:cNvPr>
          <p:cNvSpPr txBox="1">
            <a:spLocks/>
          </p:cNvSpPr>
          <p:nvPr/>
        </p:nvSpPr>
        <p:spPr>
          <a:xfrm>
            <a:off x="1400175" y="2952750"/>
            <a:ext cx="9144000" cy="55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7415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Q.2] For each branch, what is corresponding city?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E0B9981-8948-BC48-ADDD-FFF7C96AA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61" y="3429000"/>
            <a:ext cx="5763429" cy="167663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5904D050-A1B8-E003-26DD-42841AB669F7}"/>
              </a:ext>
            </a:extLst>
          </p:cNvPr>
          <p:cNvSpPr txBox="1">
            <a:spLocks/>
          </p:cNvSpPr>
          <p:nvPr/>
        </p:nvSpPr>
        <p:spPr>
          <a:xfrm>
            <a:off x="1400175" y="5230813"/>
            <a:ext cx="9144000" cy="55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7415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Q.3]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product lines in the dataset</a:t>
            </a:r>
            <a:r>
              <a:rPr lang="en-US" dirty="0">
                <a:solidFill>
                  <a:srgbClr val="37415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683DCF4E-DCF7-8A10-FBA7-9823C6C81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50" y="5581884"/>
            <a:ext cx="5715798" cy="125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1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48802F-3FA2-F11E-824A-67FBCD791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225" y="153988"/>
            <a:ext cx="9144000" cy="5508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37415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Q.4]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Which payment method occurs most frequently?</a:t>
            </a:r>
            <a:endParaRPr lang="en-US" dirty="0">
              <a:solidFill>
                <a:srgbClr val="37415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E7193B8-F009-0351-C29E-718F08DDA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0" y="604682"/>
            <a:ext cx="6020640" cy="221963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02DA019-D28D-2B52-A3E4-B3C0F6856F67}"/>
              </a:ext>
            </a:extLst>
          </p:cNvPr>
          <p:cNvSpPr txBox="1">
            <a:spLocks/>
          </p:cNvSpPr>
          <p:nvPr/>
        </p:nvSpPr>
        <p:spPr>
          <a:xfrm>
            <a:off x="1419225" y="2999580"/>
            <a:ext cx="9144000" cy="550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37415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Q.5] Which product line has the highest sales?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B3FB266-FC38-DEFC-7FE4-6C18818A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0" y="3550442"/>
            <a:ext cx="641122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8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B3AE8B6-40ED-C620-C552-FB0F422ED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5413"/>
            <a:ext cx="9144000" cy="531812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Q.6] How much revenue is generated each month?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DE0D952-8FB7-1B45-3FD5-59A536BF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471334"/>
            <a:ext cx="6420746" cy="2200582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41B03DDE-011F-DED0-D151-10EE1718C837}"/>
              </a:ext>
            </a:extLst>
          </p:cNvPr>
          <p:cNvSpPr txBox="1">
            <a:spLocks/>
          </p:cNvSpPr>
          <p:nvPr/>
        </p:nvSpPr>
        <p:spPr>
          <a:xfrm>
            <a:off x="1524000" y="2671916"/>
            <a:ext cx="9144000" cy="53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Q.7] Which product line generated highest revenue?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BFFF1A1B-7F0C-335E-0F56-B7C80784B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627" y="3203728"/>
            <a:ext cx="6439799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6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BACD16B1-10A8-C50B-AC7D-6E7772B38544}"/>
              </a:ext>
            </a:extLst>
          </p:cNvPr>
          <p:cNvSpPr txBox="1">
            <a:spLocks/>
          </p:cNvSpPr>
          <p:nvPr/>
        </p:nvSpPr>
        <p:spPr>
          <a:xfrm>
            <a:off x="1695450" y="125413"/>
            <a:ext cx="9144000" cy="531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Q.8] In which month cost of goods sold reach its peak?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CAEB0DB-EF8A-A5A9-4E86-5EDBBE87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27" y="561823"/>
            <a:ext cx="6535062" cy="217200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4411F4E-B231-381D-3804-F5FD5F2AE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450" y="2916238"/>
            <a:ext cx="9144000" cy="512762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Q.9] Which city has the highest revenue recorded?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09B200-091F-8E7B-51B9-20BBEC419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227" y="3429000"/>
            <a:ext cx="5725324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2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E1FA8954-ADB4-5742-85EA-F3C0C3CFC24D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Q.10] Which product line incurred the highest value added tax?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2C0FB32-555B-E618-1C41-222AF64A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13" y="398861"/>
            <a:ext cx="5849166" cy="276263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4908561-7DF3-8C35-2072-5C11A70C426B}"/>
              </a:ext>
            </a:extLst>
          </p:cNvPr>
          <p:cNvSpPr txBox="1">
            <a:spLocks/>
          </p:cNvSpPr>
          <p:nvPr/>
        </p:nvSpPr>
        <p:spPr>
          <a:xfrm>
            <a:off x="1524000" y="3161497"/>
            <a:ext cx="9144000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customer type occurs most frequently?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23D23C7D-5959-605E-2BDA-26B2C7355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013" y="3645684"/>
            <a:ext cx="5715798" cy="20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8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9617B4-1EB5-DF9B-6A63-3374492C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938"/>
            <a:ext cx="9144000" cy="884237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Q.12]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 line, add a column indicating "Good" if its sales are above average, otherwise "Bad."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D0B1A3-07E2-5448-D436-839A579DD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78" y="874646"/>
            <a:ext cx="9278645" cy="3495675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DBF003C-A447-80D6-42A2-D7E4FA51B169}"/>
              </a:ext>
            </a:extLst>
          </p:cNvPr>
          <p:cNvSpPr txBox="1">
            <a:spLocks/>
          </p:cNvSpPr>
          <p:nvPr/>
        </p:nvSpPr>
        <p:spPr>
          <a:xfrm>
            <a:off x="1524000" y="4362283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Q.13] Which branch exceeded the average number of product sold? 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2F954F0-76F2-6812-900B-C80033E99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27466"/>
            <a:ext cx="9316750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8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A07228E-E3B1-BFC0-7ABD-2FF808433FF2}"/>
              </a:ext>
            </a:extLst>
          </p:cNvPr>
          <p:cNvSpPr txBox="1">
            <a:spLocks/>
          </p:cNvSpPr>
          <p:nvPr/>
        </p:nvSpPr>
        <p:spPr>
          <a:xfrm>
            <a:off x="1524000" y="1465"/>
            <a:ext cx="95631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Q.14] Which product line is most frequently associated with each gender? 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CB2C4D8-4C37-96B7-D2A7-B1412115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074" y="342535"/>
            <a:ext cx="6277851" cy="349616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CD2BF259-4F6F-8B72-5B43-D16E5F8DAD15}"/>
              </a:ext>
            </a:extLst>
          </p:cNvPr>
          <p:cNvSpPr txBox="1">
            <a:spLocks/>
          </p:cNvSpPr>
          <p:nvPr/>
        </p:nvSpPr>
        <p:spPr>
          <a:xfrm>
            <a:off x="1523999" y="3771369"/>
            <a:ext cx="9144000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customer types in the dataset?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C08834-18D3-241C-FE94-69E602BCA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677" y="4255556"/>
            <a:ext cx="8192643" cy="13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E8CB68-BA44-E6FB-484A-3C89CA5C3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4938"/>
            <a:ext cx="9144000" cy="54133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Q.16] Calculate the average rating for each product line.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456DFF-76BB-C7C8-9D25-D38722B3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80" y="566565"/>
            <a:ext cx="6201640" cy="2467319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FED3E531-A0CC-D784-084F-D63BC29E48FA}"/>
              </a:ext>
            </a:extLst>
          </p:cNvPr>
          <p:cNvSpPr txBox="1">
            <a:spLocks/>
          </p:cNvSpPr>
          <p:nvPr/>
        </p:nvSpPr>
        <p:spPr>
          <a:xfrm>
            <a:off x="1524000" y="3158331"/>
            <a:ext cx="9144000" cy="54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Q.17]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customer type contributing the highest revenue.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64EF588-9864-6EF3-D066-C1CD05089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80" y="3736179"/>
            <a:ext cx="587774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12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F943B54F-E114-527B-6EBB-CC19745320E8}"/>
              </a:ext>
            </a:extLst>
          </p:cNvPr>
          <p:cNvSpPr txBox="1">
            <a:spLocks/>
          </p:cNvSpPr>
          <p:nvPr/>
        </p:nvSpPr>
        <p:spPr>
          <a:xfrm>
            <a:off x="1357312" y="138906"/>
            <a:ext cx="9477375" cy="54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Q.18]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 the sales occurrences for each time of day on every weekday.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EEE28BC3-F27B-87C5-3A17-E11F2B4A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12" y="609599"/>
            <a:ext cx="9421540" cy="527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8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D160B3-E1A7-0F5E-57FD-4C8F7F5CA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88"/>
            <a:ext cx="9144000" cy="57943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Q.19] Determine city with highest VAT percentage.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C70F10-AC54-85F7-CA3E-C4A1A4BF2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64" y="421368"/>
            <a:ext cx="5706271" cy="2162477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14BA3EF-1593-4793-E6F4-F9DB0D61C743}"/>
              </a:ext>
            </a:extLst>
          </p:cNvPr>
          <p:cNvSpPr txBox="1">
            <a:spLocks/>
          </p:cNvSpPr>
          <p:nvPr/>
        </p:nvSpPr>
        <p:spPr>
          <a:xfrm>
            <a:off x="1524000" y="2617220"/>
            <a:ext cx="9144000" cy="57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Q.20]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customer type with the highest VAT payments.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0F21BBC-A716-4CF9-5B54-FEB123D1B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564" y="3066250"/>
            <a:ext cx="6344535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1FD5F-DA5C-01A7-E7EF-B687A24E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Elephant" panose="02020904090505020303" pitchFamily="18" charset="0"/>
                <a:cs typeface="Times New Roman" panose="02020603050405020304" pitchFamily="18" charset="0"/>
              </a:rPr>
              <a:t>Overview Of  Amazon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B19B7-9726-8AA6-3292-0EB3B217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5359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consists of sales record of three cities/branch in Myanmar which are Naypyitaw, Yangon, Mandalay which took place in first quarter of year 2019 . The data consists of 1000 rows and 17 columns.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39D37B-FB53-7E19-5444-36F8672A0C70}"/>
              </a:ext>
            </a:extLst>
          </p:cNvPr>
          <p:cNvSpPr txBox="1">
            <a:spLocks/>
          </p:cNvSpPr>
          <p:nvPr/>
        </p:nvSpPr>
        <p:spPr>
          <a:xfrm>
            <a:off x="838200" y="32058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>
                <a:latin typeface="Elephant" panose="02020904090505020303" pitchFamily="18" charset="0"/>
                <a:cs typeface="Times New Roman" panose="02020603050405020304" pitchFamily="18" charset="0"/>
              </a:rPr>
              <a:t>Objective of Project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4E06F0-5E08-B020-90AA-AFA459567232}"/>
              </a:ext>
            </a:extLst>
          </p:cNvPr>
          <p:cNvSpPr txBox="1">
            <a:spLocks/>
          </p:cNvSpPr>
          <p:nvPr/>
        </p:nvSpPr>
        <p:spPr>
          <a:xfrm>
            <a:off x="838200" y="4651565"/>
            <a:ext cx="10515600" cy="14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i="0" dirty="0">
                <a:solidFill>
                  <a:srgbClr val="002246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major aim of this project is to gain insight into the sales data of Amazon to understand the different factors that affect sales of the different branches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44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5C6D4C38-78DB-FA37-A28B-313432672562}"/>
              </a:ext>
            </a:extLst>
          </p:cNvPr>
          <p:cNvSpPr txBox="1">
            <a:spLocks/>
          </p:cNvSpPr>
          <p:nvPr/>
        </p:nvSpPr>
        <p:spPr>
          <a:xfrm>
            <a:off x="1524000" y="114349"/>
            <a:ext cx="9144000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count of distinct payment methods in the dataset?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78F1D71-B983-2F10-67DF-85BE7369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53" y="833366"/>
            <a:ext cx="7697274" cy="1200318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921FD491-2DA4-5529-42DE-5EFDB58F1D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2087563"/>
            <a:ext cx="9144000" cy="579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Q.22] Examine distribution of gender within each branch.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7A256D06-B30B-3186-ADD5-9B4C3B50D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476" y="2774759"/>
            <a:ext cx="573485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3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235608-E546-794D-C800-A90206564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825" y="115888"/>
            <a:ext cx="9144000" cy="493712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Q.23] Determine predominant gender among customer.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E694093-D205-18ED-9633-F47C6DFBB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01" y="518983"/>
            <a:ext cx="5715798" cy="1857634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D750A63-B45A-CE02-4E5B-8B9789E09CD3}"/>
              </a:ext>
            </a:extLst>
          </p:cNvPr>
          <p:cNvSpPr txBox="1">
            <a:spLocks/>
          </p:cNvSpPr>
          <p:nvPr/>
        </p:nvSpPr>
        <p:spPr>
          <a:xfrm>
            <a:off x="1647825" y="2518568"/>
            <a:ext cx="9144000" cy="522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Q.24]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day of the week with the highest average ratings.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B61850C-B4F6-9111-4E08-4EFC955D2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301" y="3182806"/>
            <a:ext cx="5849166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37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1A9A57-6BB4-BA36-0ED8-B9D07117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038"/>
            <a:ext cx="9144000" cy="503237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Q.25] Identify the time of day when customer provide most ratings.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0A07171-62EB-666F-587F-BDAAC991A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90" y="571352"/>
            <a:ext cx="6411220" cy="21148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231EDC4-9884-DE14-4EF6-6ED522C77637}"/>
              </a:ext>
            </a:extLst>
          </p:cNvPr>
          <p:cNvSpPr txBox="1">
            <a:spLocks/>
          </p:cNvSpPr>
          <p:nvPr/>
        </p:nvSpPr>
        <p:spPr>
          <a:xfrm>
            <a:off x="1524000" y="2832892"/>
            <a:ext cx="9563100" cy="503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Q.26]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time of day with the highest customer ratings for each branch.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3265DD8-D359-E665-1CEF-42CCD1236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23" y="3323364"/>
            <a:ext cx="1005980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6FFDC625-AA91-C927-A027-C27D7E25A3A8}"/>
              </a:ext>
            </a:extLst>
          </p:cNvPr>
          <p:cNvSpPr txBox="1">
            <a:spLocks/>
          </p:cNvSpPr>
          <p:nvPr/>
        </p:nvSpPr>
        <p:spPr>
          <a:xfrm>
            <a:off x="1247775" y="182083"/>
            <a:ext cx="10039351" cy="522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Q.27]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Determine the day of the week with the highest average ratings for each branch.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CDB32BC-4A48-B463-6BB1-0E065FA42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77" y="704370"/>
            <a:ext cx="10183646" cy="38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66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63B2-B750-9C40-5601-F8133A5CF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79388"/>
            <a:ext cx="9144000" cy="677862"/>
          </a:xfrm>
        </p:spPr>
        <p:txBody>
          <a:bodyPr>
            <a:noAutofit/>
          </a:bodyPr>
          <a:lstStyle/>
          <a:p>
            <a:r>
              <a:rPr lang="en-IN" sz="4400" dirty="0">
                <a:latin typeface="Elephant" panose="02020904090505020303" pitchFamily="18" charset="0"/>
              </a:rPr>
              <a:t>Key Findings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B7D0C-184C-A615-85FF-3B0855C3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0600"/>
            <a:ext cx="9144000" cy="5800726"/>
          </a:xfrm>
        </p:spPr>
        <p:txBody>
          <a:bodyPr>
            <a:normAutofit lnSpcReduction="10000"/>
          </a:bodyPr>
          <a:lstStyle/>
          <a:p>
            <a:pPr algn="l"/>
            <a:r>
              <a:rPr lang="en-IN" dirty="0">
                <a:latin typeface="Elephant" panose="02020904090505020303" pitchFamily="18" charset="0"/>
              </a:rPr>
              <a:t>Product 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Sales Product Line: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 Accessories (Units Sold:971)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Product Line: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and Beverages ($ 56144.96)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Sales Product Line: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Beauty (Unit Sold: 854)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Revenue Product Line: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Beauty ($ 49193.84)</a:t>
            </a:r>
          </a:p>
          <a:p>
            <a:pPr algn="l"/>
            <a:endParaRPr lang="en-IN" dirty="0"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dirty="0">
                <a:latin typeface="Elephant" panose="02020904090505020303" pitchFamily="18" charset="0"/>
                <a:cs typeface="Times New Roman" panose="02020603050405020304" pitchFamily="18" charset="0"/>
              </a:rPr>
              <a:t>Sales 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Highest Revenue: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January ($ 116292.11)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&amp; Branch With Highest Revenue: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Naypyitaw[C] ($ 110568.86)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With Lowest Revenue: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February ($ 97219.58)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&amp; Branch With Lowest Revenue: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Mandalay[B] ($ 106198.00)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Time Of Day: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Afternoon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Sales Day Of Week: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Saturday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134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DC6F63-07C1-7C79-102A-0E596BE4E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6725"/>
            <a:ext cx="9144000" cy="5800725"/>
          </a:xfrm>
        </p:spPr>
        <p:txBody>
          <a:bodyPr/>
          <a:lstStyle/>
          <a:p>
            <a:pPr algn="l"/>
            <a:r>
              <a:rPr lang="en-IN" dirty="0">
                <a:latin typeface="Elephant" panose="02020904090505020303" pitchFamily="18" charset="0"/>
                <a:cs typeface="Times New Roman" panose="02020603050405020304" pitchFamily="18" charset="0"/>
              </a:rPr>
              <a:t>Customer Analysis: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Predominant Gender: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Predominant Customer Type: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Gender: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($ 167883.26)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Revenue Customer Type: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 ($ 164223.81)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Product Line (Male):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Beauty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Product Line (Female):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Fashion Accessories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Members Based On Gender: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Male(240) Female(261)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Male: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2641 units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Female: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2869 units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34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ibbon with black text on it&#10;&#10;Description automatically generated">
            <a:extLst>
              <a:ext uri="{FF2B5EF4-FFF2-40B4-BE49-F238E27FC236}">
                <a16:creationId xmlns:a16="http://schemas.microsoft.com/office/drawing/2014/main" id="{5D4BFBF0-E257-A9BE-FB95-73574759B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36" y="914400"/>
            <a:ext cx="890304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ECB2-7CB7-0555-A03C-A1693DC4E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793"/>
            <a:ext cx="9144000" cy="569583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latin typeface="Elephant" panose="02020904090505020303" pitchFamily="18" charset="0"/>
              </a:rPr>
              <a:t>Preview of Amazon Sales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6C67EC-43A0-0326-E11D-3C01F96C0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95303"/>
              </p:ext>
            </p:extLst>
          </p:nvPr>
        </p:nvGraphicFramePr>
        <p:xfrm>
          <a:off x="920495" y="722376"/>
          <a:ext cx="10351009" cy="60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478">
                  <a:extLst>
                    <a:ext uri="{9D8B030D-6E8A-4147-A177-3AD203B41FA5}">
                      <a16:colId xmlns:a16="http://schemas.microsoft.com/office/drawing/2014/main" val="3271723440"/>
                    </a:ext>
                  </a:extLst>
                </a:gridCol>
                <a:gridCol w="5414166">
                  <a:extLst>
                    <a:ext uri="{9D8B030D-6E8A-4147-A177-3AD203B41FA5}">
                      <a16:colId xmlns:a16="http://schemas.microsoft.com/office/drawing/2014/main" val="4211208757"/>
                    </a:ext>
                  </a:extLst>
                </a:gridCol>
                <a:gridCol w="2440365">
                  <a:extLst>
                    <a:ext uri="{9D8B030D-6E8A-4147-A177-3AD203B41FA5}">
                      <a16:colId xmlns:a16="http://schemas.microsoft.com/office/drawing/2014/main" val="1419632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40114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Invoice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Invoice of the sales made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94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Branch at which sales were made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374435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location of the branch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74226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type of the customer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48831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 of the customer making purchase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66692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Product line of the product sold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64948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price of each product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388992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amount of the product sold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952722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amount of tax on the purchase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0699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total cost of the purchase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70337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date on which the purchase was made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542845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time at which the purchase was made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317990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total amount paid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903912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Cost Of Goods sold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82267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Margin Percentage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Gross margin percentage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454219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Gross Income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0646"/>
                  </a:ext>
                </a:extLst>
              </a:tr>
              <a:tr h="343447"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Rating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Decimal(3,1)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2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51D1D-F354-15C3-4C08-339EDD206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99"/>
            <a:ext cx="9144000" cy="669861"/>
          </a:xfrm>
        </p:spPr>
        <p:txBody>
          <a:bodyPr>
            <a:noAutofit/>
          </a:bodyPr>
          <a:lstStyle/>
          <a:p>
            <a:r>
              <a:rPr lang="en-IN" sz="4400" dirty="0">
                <a:latin typeface="Elephant" panose="02020904090505020303" pitchFamily="18" charset="0"/>
              </a:rPr>
              <a:t>Data Wrangling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6F547-7F07-07AC-DCE7-F21820B8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7656" y="950975"/>
            <a:ext cx="9805416" cy="5753925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[1]: Created a database named Amazon in MySQL. </a:t>
            </a: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[2]: Importing data in the form of a demo table named Amazon using table data import wizard.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BAEC690-FDD7-C7C9-2421-BD68F1243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3" y="1373830"/>
            <a:ext cx="5963482" cy="80021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27F7BDC-0C28-F161-B79E-451723EC3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3" y="3525011"/>
            <a:ext cx="3143689" cy="136393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B873666-3B48-869C-5DFE-888B45619C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364" y="3525012"/>
            <a:ext cx="2638793" cy="114316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61BAEAD9-5675-8721-4CBD-C1BCEA47F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5" y="5024937"/>
            <a:ext cx="9805416" cy="17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85EFF9-C88C-6BA8-3DC4-EC61EC871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51" y="475488"/>
            <a:ext cx="10003536" cy="144150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[3]: Checking null values and datatypes of columns of demo amazon table.</a:t>
            </a:r>
          </a:p>
          <a:p>
            <a:pPr algn="just"/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as observe the datatype are incorrect and column names contain space which is syntactically incorrect, also table has no null values. This correction is done in EDA.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9C35F5E-1505-2B9E-6468-5888A5928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909" y="2112264"/>
            <a:ext cx="4001058" cy="452500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A890EFF-E8BB-E06F-2D79-EC9E0E4E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016" y="1916990"/>
            <a:ext cx="5001790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3400-D01B-C9F8-5DC8-C67C6A36A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790575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Elephant" panose="02020904090505020303" pitchFamily="18" charset="0"/>
              </a:rPr>
              <a:t>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AF54E-395B-B5B3-3088-4F4B61534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7" y="847725"/>
            <a:ext cx="5153539" cy="3451351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step we are creating new columns named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timeofday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monthname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extracting values from date and time column. This will help us to analyse and answer  sales  based on time-of-day (Morning, Afternoon, Evening), day-of-week (Sunday to Saturday) and month (Jan-March).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555054-B294-C731-0C4D-F19A59948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847725"/>
            <a:ext cx="5525271" cy="531569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9631DCA-9F13-3F93-BB84-09063E494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737" y="3775200"/>
            <a:ext cx="5239263" cy="265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1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9666-0C4D-FAE5-AA3E-962F12051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238"/>
            <a:ext cx="9144000" cy="94456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Elephant" panose="02020904090505020303" pitchFamily="18" charset="0"/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D07948-29E0-0C0F-A5DD-7ADECE90E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662" y="1066800"/>
            <a:ext cx="9972675" cy="809625"/>
          </a:xfrm>
        </p:spPr>
        <p:txBody>
          <a:bodyPr/>
          <a:lstStyle/>
          <a:p>
            <a:pPr algn="l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[1]: Creating new table named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Sales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adding correct column names, datatypes, constraints while copying values from demo table Amazon.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E8F2252-B69B-B279-F602-2A930781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4" y="1876426"/>
            <a:ext cx="5072386" cy="49815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239AC6B-5BFE-A4DB-0D86-C1CAC1738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730" y="1876425"/>
            <a:ext cx="3953427" cy="48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888AA8-21AC-56B1-65F5-97BA401A8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225" y="277812"/>
            <a:ext cx="10210800" cy="493507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[2]: Checking size of table, count of null values, unique values  in columns.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503B527-3772-1AE4-36F7-733B06425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36" y="704693"/>
            <a:ext cx="6287377" cy="160995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D29F898-E3D6-C1E9-4103-F40C59A56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36" y="2381269"/>
            <a:ext cx="5725324" cy="135273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FEB3331-B7C5-C47C-4F6D-39070BAB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736" y="3800634"/>
            <a:ext cx="5792008" cy="129558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EFF087E-C600-2D4E-2939-3DE2C5944B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98"/>
          <a:stretch/>
        </p:blipFill>
        <p:spPr>
          <a:xfrm>
            <a:off x="361949" y="5096215"/>
            <a:ext cx="1156335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28D723-A557-5939-9BE9-255160F7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725" y="277812"/>
            <a:ext cx="10410825" cy="1360488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[3]: Checking the unique values in each categorical column. There are 10 categorical columns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[invoice_id, branch, city, customer_type, gender, product_line, payment_method, time_of_day, day_name, month_name]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0CCE423-4DE3-272A-D493-833AEAD55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046" y="1624660"/>
            <a:ext cx="943107" cy="90500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5691CDD-3F51-878B-A2D7-6BB95411D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64" y="1628855"/>
            <a:ext cx="1152686" cy="943107"/>
          </a:xfrm>
          <a:prstGeom prst="rect">
            <a:avLst/>
          </a:prstGeom>
        </p:spPr>
      </p:pic>
      <p:pic>
        <p:nvPicPr>
          <p:cNvPr id="9" name="Picture 8" descr="A screenshot of a website&#10;&#10;Description automatically generated">
            <a:extLst>
              <a:ext uri="{FF2B5EF4-FFF2-40B4-BE49-F238E27FC236}">
                <a16:creationId xmlns:a16="http://schemas.microsoft.com/office/drawing/2014/main" id="{15A47FEE-67AD-9757-F08A-357CC7B3F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774" y="3171947"/>
            <a:ext cx="1333686" cy="638264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AB368820-0535-5DBE-F66C-D9134EFA45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650" y="3171947"/>
            <a:ext cx="1019317" cy="733527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4B0D9970-C9C8-9577-475A-F7C20BC921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51" y="4286039"/>
            <a:ext cx="1800476" cy="1533739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B8D2843F-9A9F-ADD5-DA14-23CDA87DDD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864" y="1615838"/>
            <a:ext cx="1514686" cy="943107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5CE19A41-B5FD-DEDD-08E9-67ADB1D71C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99" y="1624660"/>
            <a:ext cx="1257475" cy="895475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3FC6805E-CB9B-5006-149B-01E0D33BBC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022" y="4286039"/>
            <a:ext cx="1219370" cy="1695687"/>
          </a:xfrm>
          <a:prstGeom prst="rect">
            <a:avLst/>
          </a:prstGeom>
        </p:spPr>
      </p:pic>
      <p:pic>
        <p:nvPicPr>
          <p:cNvPr id="21" name="Picture 20" descr="A screenshot of a calendar&#10;&#10;Description automatically generated">
            <a:extLst>
              <a:ext uri="{FF2B5EF4-FFF2-40B4-BE49-F238E27FC236}">
                <a16:creationId xmlns:a16="http://schemas.microsoft.com/office/drawing/2014/main" id="{96483A75-B31D-4A4E-57C8-687ADD015C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352" y="1643144"/>
            <a:ext cx="123842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7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1076</Words>
  <Application>Microsoft Office PowerPoint</Application>
  <PresentationFormat>Widescreen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Elephant</vt:lpstr>
      <vt:lpstr>Times New Roman</vt:lpstr>
      <vt:lpstr>Office Theme</vt:lpstr>
      <vt:lpstr>PowerPoint Presentation</vt:lpstr>
      <vt:lpstr>Overview Of  Amazon Sales Data</vt:lpstr>
      <vt:lpstr>Preview of Amazon Sales Data</vt:lpstr>
      <vt:lpstr>Data Wrangling</vt:lpstr>
      <vt:lpstr>PowerPoint Presentation</vt:lpstr>
      <vt:lpstr>Feature Engineering</vt:lpstr>
      <vt:lpstr>Exploratory Data Analysis</vt:lpstr>
      <vt:lpstr>PowerPoint Presentation</vt:lpstr>
      <vt:lpstr>PowerPoint Presentation</vt:lpstr>
      <vt:lpstr>Answering Business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Adakane</dc:creator>
  <cp:lastModifiedBy>Vaibhav Adakane</cp:lastModifiedBy>
  <cp:revision>2</cp:revision>
  <dcterms:created xsi:type="dcterms:W3CDTF">2024-05-21T12:09:27Z</dcterms:created>
  <dcterms:modified xsi:type="dcterms:W3CDTF">2024-05-22T09:15:35Z</dcterms:modified>
</cp:coreProperties>
</file>