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4"/>
  </p:notesMasterIdLst>
  <p:sldIdLst>
    <p:sldId id="256" r:id="rId3"/>
    <p:sldId id="264" r:id="rId4"/>
    <p:sldId id="263" r:id="rId5"/>
    <p:sldId id="262" r:id="rId6"/>
    <p:sldId id="261" r:id="rId7"/>
    <p:sldId id="260" r:id="rId8"/>
    <p:sldId id="265" r:id="rId9"/>
    <p:sldId id="257" r:id="rId10"/>
    <p:sldId id="258" r:id="rId11"/>
    <p:sldId id="259"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abC+ZS2TKaoyizVQOrPGH6AhN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978599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p:nvPr/>
        </p:nvSpPr>
        <p:spPr>
          <a:xfrm>
            <a:off x="4279900" y="10156825"/>
            <a:ext cx="3276600" cy="53181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Calibri"/>
              <a:buNone/>
            </a:pPr>
            <a:fld id="{00000000-1234-1234-1234-123412341234}" type="slidenum">
              <a:rPr lang="en-IN" sz="14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84" name="Google Shape;84;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Calibri"/>
              <a:buNone/>
            </a:pPr>
            <a:fld id="{00000000-1234-1234-1234-123412341234}" type="slidenum">
              <a:rPr lang="en-IN" sz="14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85" name="Google Shape;85;p8: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86" name="Google Shape;86;p8:notes"/>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8:notes"/>
          <p:cNvSpPr txBox="1">
            <a:spLocks noGrp="1"/>
          </p:cNvSpPr>
          <p:nvPr>
            <p:ph type="body" idx="1"/>
          </p:nvPr>
        </p:nvSpPr>
        <p:spPr>
          <a:xfrm>
            <a:off x="720725" y="4679950"/>
            <a:ext cx="6116637" cy="50371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0255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55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16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79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61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17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93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415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837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06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7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48"/>
          <p:cNvSpPr txBox="1">
            <a:spLocks noGrp="1"/>
          </p:cNvSpPr>
          <p:nvPr>
            <p:ph type="dt" idx="10"/>
          </p:nvPr>
        </p:nvSpPr>
        <p:spPr>
          <a:xfrm>
            <a:off x="1098240" y="6459078"/>
            <a:ext cx="2471039" cy="3657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8"/>
          <p:cNvSpPr txBox="1">
            <a:spLocks noGrp="1"/>
          </p:cNvSpPr>
          <p:nvPr>
            <p:ph type="ftr" idx="11"/>
          </p:nvPr>
        </p:nvSpPr>
        <p:spPr>
          <a:xfrm>
            <a:off x="3686400" y="6459078"/>
            <a:ext cx="4823040" cy="3657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8"/>
          <p:cNvSpPr txBox="1">
            <a:spLocks noGrp="1"/>
          </p:cNvSpPr>
          <p:nvPr>
            <p:ph type="sldNum" idx="12"/>
          </p:nvPr>
        </p:nvSpPr>
        <p:spPr>
          <a:xfrm>
            <a:off x="9899520" y="6459078"/>
            <a:ext cx="1313280" cy="36579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5"/>
          <p:cNvSpPr>
            <a:spLocks noGrp="1"/>
          </p:cNvSpPr>
          <p:nvPr>
            <p:ph type="pic" idx="2"/>
          </p:nvPr>
        </p:nvSpPr>
        <p:spPr>
          <a:xfrm>
            <a:off x="5183188" y="987425"/>
            <a:ext cx="6172200" cy="4873625"/>
          </a:xfrm>
          <a:prstGeom prst="rect">
            <a:avLst/>
          </a:prstGeom>
          <a:noFill/>
          <a:ln>
            <a:noFill/>
          </a:ln>
        </p:spPr>
      </p:sp>
      <p:sp>
        <p:nvSpPr>
          <p:cNvPr id="66" name="Google Shape;66;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7"/>
          <p:cNvSpPr/>
          <p:nvPr/>
        </p:nvSpPr>
        <p:spPr>
          <a:xfrm>
            <a:off x="3840" y="6401472"/>
            <a:ext cx="12188160" cy="456527"/>
          </a:xfrm>
          <a:prstGeom prst="rect">
            <a:avLst/>
          </a:prstGeom>
          <a:solidFill>
            <a:schemeClr val="accent2"/>
          </a:solidFill>
          <a:ln>
            <a:noFill/>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dk1"/>
              </a:solidFill>
              <a:latin typeface="Calibri"/>
              <a:ea typeface="Calibri"/>
              <a:cs typeface="Calibri"/>
              <a:sym typeface="Calibri"/>
            </a:endParaRPr>
          </a:p>
        </p:txBody>
      </p:sp>
      <p:sp>
        <p:nvSpPr>
          <p:cNvPr id="7" name="Google Shape;7;p47"/>
          <p:cNvSpPr/>
          <p:nvPr/>
        </p:nvSpPr>
        <p:spPr>
          <a:xfrm>
            <a:off x="0" y="6333786"/>
            <a:ext cx="12188160" cy="64806"/>
          </a:xfrm>
          <a:prstGeom prst="rect">
            <a:avLst/>
          </a:prstGeom>
          <a:solidFill>
            <a:schemeClr val="accent1"/>
          </a:solidFill>
          <a:ln>
            <a:noFill/>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dk1"/>
              </a:solidFill>
              <a:latin typeface="Calibri"/>
              <a:ea typeface="Calibri"/>
              <a:cs typeface="Calibri"/>
              <a:sym typeface="Calibri"/>
            </a:endParaRPr>
          </a:p>
        </p:txBody>
      </p:sp>
      <p:sp>
        <p:nvSpPr>
          <p:cNvPr id="8" name="Google Shape;8;p47"/>
          <p:cNvSpPr txBox="1">
            <a:spLocks noGrp="1"/>
          </p:cNvSpPr>
          <p:nvPr>
            <p:ph type="title"/>
          </p:nvPr>
        </p:nvSpPr>
        <p:spPr>
          <a:xfrm>
            <a:off x="1096320" y="286590"/>
            <a:ext cx="10058879" cy="1450232"/>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9pPr>
          </a:lstStyle>
          <a:p>
            <a:endParaRPr/>
          </a:p>
        </p:txBody>
      </p:sp>
      <p:sp>
        <p:nvSpPr>
          <p:cNvPr id="9" name="Google Shape;9;p47"/>
          <p:cNvSpPr txBox="1">
            <a:spLocks noGrp="1"/>
          </p:cNvSpPr>
          <p:nvPr>
            <p:ph type="body" idx="1"/>
          </p:nvPr>
        </p:nvSpPr>
        <p:spPr>
          <a:xfrm>
            <a:off x="1096320" y="1846274"/>
            <a:ext cx="10058879" cy="4022342"/>
          </a:xfrm>
          <a:prstGeom prst="rect">
            <a:avLst/>
          </a:prstGeom>
          <a:noFill/>
          <a:ln>
            <a:noFill/>
          </a:ln>
        </p:spPr>
        <p:txBody>
          <a:bodyPr spcFirstLastPara="1" wrap="square" lIns="0" tIns="45700" rIns="0" bIns="45700" anchor="t" anchorCtr="0">
            <a:noAutofit/>
          </a:bodyPr>
          <a:lstStyle>
            <a:lvl1pPr marL="457200" marR="0" lvl="0" indent="-368300" algn="l" rtl="0">
              <a:lnSpc>
                <a:spcPct val="90000"/>
              </a:lnSpc>
              <a:spcBef>
                <a:spcPts val="1325"/>
              </a:spcBef>
              <a:spcAft>
                <a:spcPts val="0"/>
              </a:spcAft>
              <a:buClr>
                <a:schemeClr val="accent1"/>
              </a:buClr>
              <a:buSzPts val="2200"/>
              <a:buFont typeface="Calibri"/>
              <a:buChar char=" "/>
              <a:defRPr sz="2200" b="0" i="0" u="none" strike="noStrike" cap="none">
                <a:solidFill>
                  <a:srgbClr val="404040"/>
                </a:solidFill>
                <a:latin typeface="Calibri"/>
                <a:ea typeface="Calibri"/>
                <a:cs typeface="Calibri"/>
                <a:sym typeface="Calibri"/>
              </a:defRPr>
            </a:lvl1pPr>
            <a:lvl2pPr marL="914400" marR="0" lvl="1" indent="-349250" algn="l" rtl="0">
              <a:lnSpc>
                <a:spcPct val="90000"/>
              </a:lnSpc>
              <a:spcBef>
                <a:spcPts val="225"/>
              </a:spcBef>
              <a:spcAft>
                <a:spcPts val="0"/>
              </a:spcAft>
              <a:buClr>
                <a:schemeClr val="accent1"/>
              </a:buClr>
              <a:buSzPts val="1900"/>
              <a:buFont typeface="Calibri"/>
              <a:buChar char="◦"/>
              <a:defRPr sz="1900" b="0" i="0" u="none" strike="noStrike" cap="none">
                <a:solidFill>
                  <a:srgbClr val="404040"/>
                </a:solidFill>
                <a:latin typeface="Calibri"/>
                <a:ea typeface="Calibri"/>
                <a:cs typeface="Calibri"/>
                <a:sym typeface="Calibri"/>
              </a:defRPr>
            </a:lvl2pPr>
            <a:lvl3pPr marL="1371600" marR="0" lvl="2"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3pPr>
            <a:lvl4pPr marL="1828800" marR="0" lvl="3"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4pPr>
            <a:lvl5pPr marL="2286000" marR="0" lvl="4"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5pPr>
            <a:lvl6pPr marL="2743200" marR="0" lvl="5" indent="-326580" algn="l" rtl="0">
              <a:lnSpc>
                <a:spcPct val="90000"/>
              </a:lnSpc>
              <a:spcBef>
                <a:spcPts val="438"/>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6pPr>
            <a:lvl7pPr marL="3200400" marR="0" lvl="6" indent="-326580" algn="l" rtl="0">
              <a:lnSpc>
                <a:spcPct val="90000"/>
              </a:lnSpc>
              <a:spcBef>
                <a:spcPts val="441"/>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7pPr>
            <a:lvl8pPr marL="3657600" marR="0" lvl="7" indent="-326580" algn="l" rtl="0">
              <a:lnSpc>
                <a:spcPct val="90000"/>
              </a:lnSpc>
              <a:spcBef>
                <a:spcPts val="441"/>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8pPr>
            <a:lvl9pPr marL="4114800" marR="0" lvl="8" indent="-326580" algn="l" rtl="0">
              <a:lnSpc>
                <a:spcPct val="90000"/>
              </a:lnSpc>
              <a:spcBef>
                <a:spcPts val="441"/>
              </a:spcBef>
              <a:spcAft>
                <a:spcPts val="441"/>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9pPr>
          </a:lstStyle>
          <a:p>
            <a:endParaRPr/>
          </a:p>
        </p:txBody>
      </p:sp>
      <p:sp>
        <p:nvSpPr>
          <p:cNvPr id="10" name="Google Shape;10;p47"/>
          <p:cNvSpPr txBox="1">
            <a:spLocks noGrp="1"/>
          </p:cNvSpPr>
          <p:nvPr>
            <p:ph type="dt" idx="10"/>
          </p:nvPr>
        </p:nvSpPr>
        <p:spPr>
          <a:xfrm>
            <a:off x="1098240" y="6459078"/>
            <a:ext cx="2471039" cy="36579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9pPr>
          </a:lstStyle>
          <a:p>
            <a:endParaRPr/>
          </a:p>
        </p:txBody>
      </p:sp>
      <p:sp>
        <p:nvSpPr>
          <p:cNvPr id="11" name="Google Shape;11;p47"/>
          <p:cNvSpPr txBox="1">
            <a:spLocks noGrp="1"/>
          </p:cNvSpPr>
          <p:nvPr>
            <p:ph type="ftr" idx="11"/>
          </p:nvPr>
        </p:nvSpPr>
        <p:spPr>
          <a:xfrm>
            <a:off x="3686400" y="6459078"/>
            <a:ext cx="4823040" cy="36579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sldNum" idx="12"/>
          </p:nvPr>
        </p:nvSpPr>
        <p:spPr>
          <a:xfrm>
            <a:off x="9899520" y="6459078"/>
            <a:ext cx="1313280" cy="36579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sz="127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2000394" y="1914525"/>
            <a:ext cx="8191212" cy="4105752"/>
          </a:xfrm>
          <a:prstGeom prst="rect">
            <a:avLst/>
          </a:prstGeom>
          <a:noFill/>
          <a:ln>
            <a:noFill/>
          </a:ln>
        </p:spPr>
        <p:txBody>
          <a:bodyPr spcFirstLastPara="1" wrap="square" lIns="0" tIns="21850" rIns="0" bIns="0" anchor="ctr" anchorCtr="0">
            <a:noAutofit/>
          </a:bodyPr>
          <a:lstStyle/>
          <a:p>
            <a:pPr marL="0" marR="0" lvl="0" indent="0" algn="ctr" rtl="0">
              <a:lnSpc>
                <a:spcPct val="94000"/>
              </a:lnSpc>
              <a:spcBef>
                <a:spcPts val="0"/>
              </a:spcBef>
              <a:spcAft>
                <a:spcPts val="0"/>
              </a:spcAft>
              <a:buNone/>
            </a:pPr>
            <a:endParaRPr sz="2903" b="1" i="0" u="none" strike="noStrike" cap="none" dirty="0">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dirty="0">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dirty="0">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dirty="0">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dirty="0">
              <a:solidFill>
                <a:srgbClr val="C00000"/>
              </a:solidFill>
              <a:latin typeface="Arial"/>
              <a:ea typeface="Arial"/>
              <a:cs typeface="Arial"/>
              <a:sym typeface="Arial"/>
            </a:endParaRPr>
          </a:p>
          <a:p>
            <a:pPr marL="0" marR="0" lvl="0" indent="0" algn="ctr" rtl="0">
              <a:lnSpc>
                <a:spcPct val="94000"/>
              </a:lnSpc>
              <a:spcBef>
                <a:spcPts val="0"/>
              </a:spcBef>
              <a:spcAft>
                <a:spcPts val="0"/>
              </a:spcAft>
              <a:buNone/>
            </a:pPr>
            <a:r>
              <a:rPr lang="en-IN" sz="4000" b="1" i="0" u="none" strike="noStrike" cap="none" dirty="0">
                <a:solidFill>
                  <a:srgbClr val="C00000"/>
                </a:solidFill>
                <a:latin typeface="Arial"/>
                <a:ea typeface="Arial"/>
                <a:cs typeface="Arial"/>
                <a:sym typeface="Arial"/>
              </a:rPr>
              <a:t>MINI PROJECT </a:t>
            </a:r>
            <a:r>
              <a:rPr lang="en-IN" sz="4000" b="1" dirty="0">
                <a:solidFill>
                  <a:srgbClr val="C00000"/>
                </a:solidFill>
              </a:rPr>
              <a:t>1</a:t>
            </a:r>
            <a:r>
              <a:rPr lang="en-IN" sz="4000" b="1" i="0" u="none" strike="noStrike" cap="none" dirty="0">
                <a:solidFill>
                  <a:srgbClr val="C00000"/>
                </a:solidFill>
                <a:latin typeface="Arial"/>
                <a:ea typeface="Arial"/>
                <a:cs typeface="Arial"/>
                <a:sym typeface="Arial"/>
              </a:rPr>
              <a:t>-A </a:t>
            </a:r>
            <a:endParaRPr dirty="0"/>
          </a:p>
          <a:p>
            <a:pPr marL="0" marR="0" lvl="0" indent="0" algn="ctr" rtl="0">
              <a:lnSpc>
                <a:spcPct val="94000"/>
              </a:lnSpc>
              <a:spcBef>
                <a:spcPts val="0"/>
              </a:spcBef>
              <a:spcAft>
                <a:spcPts val="0"/>
              </a:spcAft>
              <a:buNone/>
            </a:pPr>
            <a:r>
              <a:rPr lang="en-IN" sz="2903" b="1" i="0" u="none" strike="noStrike" cap="none" dirty="0">
                <a:solidFill>
                  <a:srgbClr val="C00000"/>
                </a:solidFill>
                <a:latin typeface="Arial"/>
                <a:ea typeface="Arial"/>
                <a:cs typeface="Arial"/>
                <a:sym typeface="Arial"/>
              </a:rPr>
              <a:t>(Topic selection)</a:t>
            </a:r>
            <a:endParaRPr dirty="0"/>
          </a:p>
          <a:p>
            <a:pPr marL="0" marR="0" lvl="0" indent="0" algn="ctr" rtl="0">
              <a:lnSpc>
                <a:spcPct val="94000"/>
              </a:lnSpc>
              <a:spcBef>
                <a:spcPts val="0"/>
              </a:spcBef>
              <a:spcAft>
                <a:spcPts val="0"/>
              </a:spcAft>
              <a:buNone/>
            </a:pPr>
            <a:r>
              <a:rPr lang="en-IN" sz="2000" b="1" i="0" u="none" strike="noStrike" cap="none" dirty="0">
                <a:solidFill>
                  <a:srgbClr val="C00000"/>
                </a:solidFill>
                <a:latin typeface="Arial"/>
                <a:ea typeface="Arial"/>
                <a:cs typeface="Arial"/>
                <a:sym typeface="Arial"/>
              </a:rPr>
              <a:t>A.Y-2024-2025</a:t>
            </a:r>
            <a:endParaRPr sz="1050" b="1" i="0" u="none" strike="noStrike" cap="none" dirty="0">
              <a:solidFill>
                <a:srgbClr val="C00000"/>
              </a:solidFill>
              <a:latin typeface="Arial"/>
              <a:ea typeface="Arial"/>
              <a:cs typeface="Arial"/>
              <a:sym typeface="Arial"/>
            </a:endParaRPr>
          </a:p>
          <a:p>
            <a:pPr marL="0" marR="0" lvl="0" indent="0" algn="ctr" rtl="0">
              <a:lnSpc>
                <a:spcPct val="94000"/>
              </a:lnSpc>
              <a:spcBef>
                <a:spcPts val="0"/>
              </a:spcBef>
              <a:spcAft>
                <a:spcPts val="0"/>
              </a:spcAft>
              <a:buNone/>
            </a:pPr>
            <a:r>
              <a:rPr lang="en-IN" sz="2903" b="1" dirty="0">
                <a:solidFill>
                  <a:srgbClr val="002060"/>
                </a:solidFill>
              </a:rPr>
              <a:t>PARTH BIDAVE</a:t>
            </a:r>
          </a:p>
          <a:p>
            <a:pPr marL="0" marR="0" lvl="0" indent="0" algn="ctr" rtl="0">
              <a:lnSpc>
                <a:spcPct val="94000"/>
              </a:lnSpc>
              <a:spcBef>
                <a:spcPts val="0"/>
              </a:spcBef>
              <a:spcAft>
                <a:spcPts val="0"/>
              </a:spcAft>
              <a:buNone/>
            </a:pPr>
            <a:r>
              <a:rPr lang="en-IN" sz="2903" b="1" i="0" u="none" strike="noStrike" cap="none" dirty="0">
                <a:solidFill>
                  <a:srgbClr val="002060"/>
                </a:solidFill>
                <a:latin typeface="Arial"/>
                <a:ea typeface="Arial"/>
                <a:cs typeface="Arial"/>
                <a:sym typeface="Arial"/>
              </a:rPr>
              <a:t>SA</a:t>
            </a:r>
            <a:r>
              <a:rPr lang="en-IN" sz="2903" b="1" dirty="0">
                <a:solidFill>
                  <a:srgbClr val="002060"/>
                </a:solidFill>
              </a:rPr>
              <a:t>NYOG CHAUDHARI</a:t>
            </a:r>
          </a:p>
          <a:p>
            <a:pPr marL="0" marR="0" lvl="0" indent="0" algn="ctr" rtl="0">
              <a:lnSpc>
                <a:spcPct val="94000"/>
              </a:lnSpc>
              <a:spcBef>
                <a:spcPts val="0"/>
              </a:spcBef>
              <a:spcAft>
                <a:spcPts val="0"/>
              </a:spcAft>
              <a:buNone/>
            </a:pPr>
            <a:r>
              <a:rPr lang="en-IN" sz="2903" b="1" i="0" u="none" strike="noStrike" cap="none" dirty="0">
                <a:solidFill>
                  <a:srgbClr val="002060"/>
                </a:solidFill>
                <a:latin typeface="Arial"/>
                <a:ea typeface="Arial"/>
                <a:cs typeface="Arial"/>
                <a:sym typeface="Arial"/>
              </a:rPr>
              <a:t>AMEY G</a:t>
            </a:r>
            <a:r>
              <a:rPr lang="en-IN" sz="2903" b="1" dirty="0">
                <a:solidFill>
                  <a:srgbClr val="002060"/>
                </a:solidFill>
              </a:rPr>
              <a:t>AVLI </a:t>
            </a:r>
          </a:p>
          <a:p>
            <a:pPr marL="0" marR="0" lvl="0" indent="0" algn="ctr" rtl="0">
              <a:lnSpc>
                <a:spcPct val="94000"/>
              </a:lnSpc>
              <a:spcBef>
                <a:spcPts val="0"/>
              </a:spcBef>
              <a:spcAft>
                <a:spcPts val="0"/>
              </a:spcAft>
              <a:buNone/>
            </a:pPr>
            <a:r>
              <a:rPr lang="en-IN" sz="2903" b="1" i="0" u="none" strike="noStrike" cap="none" dirty="0">
                <a:solidFill>
                  <a:srgbClr val="002060"/>
                </a:solidFill>
                <a:latin typeface="Arial"/>
                <a:ea typeface="Arial"/>
                <a:cs typeface="Arial"/>
                <a:sym typeface="Arial"/>
              </a:rPr>
              <a:t>ARYAN</a:t>
            </a:r>
            <a:r>
              <a:rPr lang="en-IN" sz="2903" b="1" dirty="0">
                <a:solidFill>
                  <a:srgbClr val="002060"/>
                </a:solidFill>
              </a:rPr>
              <a:t> DEY</a:t>
            </a:r>
            <a:endParaRPr sz="2903" b="1" i="0" u="none" strike="noStrike" cap="none" dirty="0">
              <a:solidFill>
                <a:srgbClr val="002060"/>
              </a:solidFill>
              <a:latin typeface="Arial"/>
              <a:ea typeface="Arial"/>
              <a:cs typeface="Arial"/>
              <a:sym typeface="Arial"/>
            </a:endParaRPr>
          </a:p>
          <a:p>
            <a:pPr marL="0" marR="0" lvl="0" indent="0" algn="ctr" rtl="0">
              <a:lnSpc>
                <a:spcPct val="94000"/>
              </a:lnSpc>
              <a:spcBef>
                <a:spcPts val="0"/>
              </a:spcBef>
              <a:spcAft>
                <a:spcPts val="0"/>
              </a:spcAft>
              <a:buNone/>
            </a:pPr>
            <a:r>
              <a:rPr lang="en-IN" sz="2400" b="1" i="0" u="none" strike="noStrike" cap="none" dirty="0">
                <a:solidFill>
                  <a:srgbClr val="002060"/>
                </a:solidFill>
                <a:latin typeface="Arial"/>
                <a:ea typeface="Arial"/>
                <a:cs typeface="Arial"/>
                <a:sym typeface="Arial"/>
              </a:rPr>
              <a:t>Computer Science and Engineering </a:t>
            </a:r>
            <a:endParaRPr dirty="0"/>
          </a:p>
          <a:p>
            <a:pPr marL="0" marR="0" lvl="0" indent="0" algn="ctr" rtl="0">
              <a:lnSpc>
                <a:spcPct val="94000"/>
              </a:lnSpc>
              <a:spcBef>
                <a:spcPts val="0"/>
              </a:spcBef>
              <a:spcAft>
                <a:spcPts val="0"/>
              </a:spcAft>
              <a:buNone/>
            </a:pPr>
            <a:r>
              <a:rPr lang="en-IN" sz="2400" b="1" i="0" u="none" strike="noStrike" cap="none" dirty="0">
                <a:solidFill>
                  <a:srgbClr val="002060"/>
                </a:solidFill>
                <a:latin typeface="Arial"/>
                <a:ea typeface="Arial"/>
                <a:cs typeface="Arial"/>
                <a:sym typeface="Arial"/>
              </a:rPr>
              <a:t>( Data Science )</a:t>
            </a:r>
            <a:endParaRPr sz="2400" b="1" i="0" u="none" strike="noStrike" cap="none" dirty="0">
              <a:solidFill>
                <a:srgbClr val="00206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dirty="0">
              <a:solidFill>
                <a:srgbClr val="C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dirty="0">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903" b="1" i="0" u="none" strike="noStrike" cap="none" dirty="0">
              <a:solidFill>
                <a:srgbClr val="000000"/>
              </a:solidFill>
              <a:latin typeface="Arial"/>
              <a:ea typeface="Arial"/>
              <a:cs typeface="Arial"/>
              <a:sym typeface="Arial"/>
            </a:endParaRPr>
          </a:p>
        </p:txBody>
      </p:sp>
      <p:pic>
        <p:nvPicPr>
          <p:cNvPr id="90" name="Google Shape;90;p8"/>
          <p:cNvPicPr preferRelativeResize="0"/>
          <p:nvPr/>
        </p:nvPicPr>
        <p:blipFill rotWithShape="1">
          <a:blip r:embed="rId3">
            <a:alphaModFix/>
          </a:blip>
          <a:srcRect/>
          <a:stretch/>
        </p:blipFill>
        <p:spPr>
          <a:xfrm>
            <a:off x="2533650" y="494218"/>
            <a:ext cx="6943725" cy="142030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0"/>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3  </a:t>
            </a:r>
            <a:endParaRPr lang="en-IN" dirty="0"/>
          </a:p>
        </p:txBody>
      </p:sp>
      <p:sp>
        <p:nvSpPr>
          <p:cNvPr id="108" name="Google Shape;108;p40"/>
          <p:cNvSpPr txBox="1">
            <a:spLocks noGrp="1"/>
          </p:cNvSpPr>
          <p:nvPr>
            <p:ph type="body" idx="1"/>
          </p:nvPr>
        </p:nvSpPr>
        <p:spPr>
          <a:xfrm>
            <a:off x="612775" y="1276350"/>
            <a:ext cx="10515600" cy="5267325"/>
          </a:xfrm>
          <a:prstGeom prst="rect">
            <a:avLst/>
          </a:prstGeom>
          <a:noFill/>
          <a:ln>
            <a:noFill/>
          </a:ln>
        </p:spPr>
        <p:txBody>
          <a:bodyPr spcFirstLastPara="1" wrap="square" lIns="91425" tIns="45700" rIns="91425" bIns="45700" anchor="t" anchorCtr="0">
            <a:normAutofit/>
          </a:bodyPr>
          <a:lstStyle/>
          <a:p>
            <a:pPr fontAlgn="base"/>
            <a:r>
              <a:rPr lang="en-IN" b="1" dirty="0">
                <a:solidFill>
                  <a:schemeClr val="tx1"/>
                </a:solidFill>
              </a:rPr>
              <a:t>DATABASES USED IN THIS APPLICATION USING MYSQL ARE AS FOLLOWS:</a:t>
            </a:r>
            <a:r>
              <a:rPr lang="en-IN" dirty="0">
                <a:solidFill>
                  <a:schemeClr val="tx1"/>
                </a:solidFill>
              </a:rPr>
              <a:t>​</a:t>
            </a:r>
          </a:p>
          <a:p>
            <a:pPr fontAlgn="base"/>
            <a:r>
              <a:rPr lang="en-US" b="1" dirty="0">
                <a:solidFill>
                  <a:schemeClr val="tx1"/>
                </a:solidFill>
              </a:rPr>
              <a:t>Users Database:</a:t>
            </a:r>
            <a:r>
              <a:rPr lang="en-US" dirty="0">
                <a:solidFill>
                  <a:schemeClr val="tx1"/>
                </a:solidFill>
              </a:rPr>
              <a:t> To store the required data of the user.​</a:t>
            </a:r>
          </a:p>
          <a:p>
            <a:pPr fontAlgn="base"/>
            <a:r>
              <a:rPr lang="en-US" b="1" dirty="0" smtClean="0">
                <a:solidFill>
                  <a:schemeClr val="tx1"/>
                </a:solidFill>
              </a:rPr>
              <a:t>Units </a:t>
            </a:r>
            <a:r>
              <a:rPr lang="en-US" b="1" dirty="0">
                <a:solidFill>
                  <a:schemeClr val="tx1"/>
                </a:solidFill>
              </a:rPr>
              <a:t>Database:</a:t>
            </a:r>
            <a:r>
              <a:rPr lang="en-US" dirty="0">
                <a:solidFill>
                  <a:schemeClr val="tx1"/>
                </a:solidFill>
              </a:rPr>
              <a:t> To store the data of the </a:t>
            </a:r>
            <a:r>
              <a:rPr lang="en-US" dirty="0" smtClean="0">
                <a:solidFill>
                  <a:schemeClr val="tx1"/>
                </a:solidFill>
              </a:rPr>
              <a:t>different variety of units.​</a:t>
            </a:r>
            <a:endParaRPr lang="en-US" dirty="0">
              <a:solidFill>
                <a:schemeClr val="tx1"/>
              </a:solidFill>
            </a:endParaRPr>
          </a:p>
          <a:p>
            <a:pPr fontAlgn="base"/>
            <a:r>
              <a:rPr lang="en-US" b="1" dirty="0" smtClean="0">
                <a:solidFill>
                  <a:schemeClr val="tx1"/>
                </a:solidFill>
              </a:rPr>
              <a:t>History Logging Database</a:t>
            </a:r>
            <a:r>
              <a:rPr lang="en-US" b="1" dirty="0">
                <a:solidFill>
                  <a:schemeClr val="tx1"/>
                </a:solidFill>
              </a:rPr>
              <a:t>: </a:t>
            </a:r>
            <a:r>
              <a:rPr lang="en-US" dirty="0">
                <a:solidFill>
                  <a:schemeClr val="tx1"/>
                </a:solidFill>
              </a:rPr>
              <a:t>To </a:t>
            </a:r>
            <a:r>
              <a:rPr lang="en-US" dirty="0" smtClean="0">
                <a:solidFill>
                  <a:schemeClr val="tx1"/>
                </a:solidFill>
              </a:rPr>
              <a:t>keep track of the history.​​</a:t>
            </a:r>
            <a:endParaRPr lang="en-US" dirty="0">
              <a:solidFill>
                <a:schemeClr val="tx1"/>
              </a:solidFill>
            </a:endParaRPr>
          </a:p>
          <a:p>
            <a:pPr fontAlgn="base"/>
            <a:r>
              <a:rPr lang="en-US" b="1" dirty="0">
                <a:solidFill>
                  <a:schemeClr val="tx1"/>
                </a:solidFill>
              </a:rPr>
              <a:t>Frontend:</a:t>
            </a:r>
            <a:r>
              <a:rPr lang="en-US" dirty="0">
                <a:solidFill>
                  <a:schemeClr val="tx1"/>
                </a:solidFill>
              </a:rPr>
              <a:t>​</a:t>
            </a:r>
          </a:p>
          <a:p>
            <a:pPr fontAlgn="base"/>
            <a:r>
              <a:rPr lang="en-US" b="1" dirty="0">
                <a:solidFill>
                  <a:schemeClr val="tx1"/>
                </a:solidFill>
              </a:rPr>
              <a:t>JAVA JDK 18.02</a:t>
            </a:r>
            <a:r>
              <a:rPr lang="en-US" dirty="0">
                <a:solidFill>
                  <a:schemeClr val="tx1"/>
                </a:solidFill>
              </a:rPr>
              <a:t>​</a:t>
            </a:r>
          </a:p>
          <a:p>
            <a:pPr fontAlgn="base"/>
            <a:r>
              <a:rPr lang="en-US" b="1" dirty="0">
                <a:solidFill>
                  <a:schemeClr val="tx1"/>
                </a:solidFill>
              </a:rPr>
              <a:t>Apache Network IDE</a:t>
            </a:r>
            <a:r>
              <a:rPr lang="en-US" dirty="0">
                <a:solidFill>
                  <a:schemeClr val="tx1"/>
                </a:solidFill>
              </a:rPr>
              <a:t>​</a:t>
            </a:r>
          </a:p>
          <a:p>
            <a:pPr fontAlgn="base"/>
            <a:r>
              <a:rPr lang="en-US" b="1" dirty="0">
                <a:solidFill>
                  <a:schemeClr val="tx1"/>
                </a:solidFill>
              </a:rPr>
              <a:t>Backend:</a:t>
            </a:r>
            <a:r>
              <a:rPr lang="en-US" dirty="0">
                <a:solidFill>
                  <a:schemeClr val="tx1"/>
                </a:solidFill>
              </a:rPr>
              <a:t>​</a:t>
            </a:r>
          </a:p>
          <a:p>
            <a:pPr fontAlgn="base"/>
            <a:r>
              <a:rPr lang="en-US" b="1" dirty="0">
                <a:solidFill>
                  <a:schemeClr val="tx1"/>
                </a:solidFill>
              </a:rPr>
              <a:t>My SQL 8.0</a:t>
            </a:r>
            <a:r>
              <a:rPr lang="en-US" dirty="0">
                <a:solidFill>
                  <a:schemeClr val="tx1"/>
                </a:solidFill>
              </a:rPr>
              <a:t>​</a:t>
            </a:r>
          </a:p>
          <a:p>
            <a:pPr fontAlgn="base"/>
            <a:r>
              <a:rPr lang="en-US" b="1" dirty="0">
                <a:solidFill>
                  <a:schemeClr val="tx1"/>
                </a:solidFill>
              </a:rPr>
              <a:t>My SQL Connector</a:t>
            </a:r>
            <a:r>
              <a:rPr lang="en-US" dirty="0">
                <a:solidFill>
                  <a:schemeClr val="tx1"/>
                </a:solidFill>
              </a:rPr>
              <a:t>​</a:t>
            </a:r>
          </a:p>
          <a:p>
            <a:pPr fontAlgn="base"/>
            <a:r>
              <a:rPr lang="en-US"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838200" y="365125"/>
            <a:ext cx="10515600" cy="53453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8800"/>
              <a:buFont typeface="Calibri"/>
              <a:buNone/>
            </a:pPr>
            <a:r>
              <a:rPr lang="en-IN" sz="8800" b="1">
                <a:solidFill>
                  <a:srgbClr val="C00000"/>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5"/>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1: CALORIE INTAKE MANAGER </a:t>
            </a:r>
            <a:endParaRPr dirty="0"/>
          </a:p>
        </p:txBody>
      </p:sp>
      <p:sp>
        <p:nvSpPr>
          <p:cNvPr id="2" name="Google Shape;96;p38">
            <a:extLst>
              <a:ext uri="{FF2B5EF4-FFF2-40B4-BE49-F238E27FC236}">
                <a16:creationId xmlns="" xmlns:a16="http://schemas.microsoft.com/office/drawing/2014/main" id="{57407941-87A1-FE95-6CC5-ACAABF26FB2E}"/>
              </a:ext>
            </a:extLst>
          </p:cNvPr>
          <p:cNvSpPr txBox="1">
            <a:spLocks/>
          </p:cNvSpPr>
          <p:nvPr/>
        </p:nvSpPr>
        <p:spPr>
          <a:xfrm>
            <a:off x="765175" y="1428750"/>
            <a:ext cx="10515600" cy="5267325"/>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marL="342900" indent="-342900">
              <a:lnSpc>
                <a:spcPct val="107000"/>
              </a:lnSpc>
              <a:buFont typeface="Symbol" panose="05050102010706020507" pitchFamily="18" charset="2"/>
              <a:buChar char=""/>
            </a:pPr>
            <a:r>
              <a:rPr lang="en-US" sz="2800" b="1" dirty="0">
                <a:solidFill>
                  <a:schemeClr val="tx1"/>
                </a:solidFill>
                <a:latin typeface="Times New Roman" panose="02020603050405020304" pitchFamily="18" charset="0"/>
                <a:ea typeface="Calibri" panose="020F0502020204030204" pitchFamily="34" charset="0"/>
                <a:cs typeface="Mangal" panose="02040503050203030202" pitchFamily="18" charset="0"/>
              </a:rPr>
              <a:t>BRIEF IDEA:</a:t>
            </a:r>
            <a:r>
              <a:rPr lang="en-US" sz="2800" dirty="0">
                <a:solidFill>
                  <a:schemeClr val="tx1"/>
                </a:solidFill>
                <a:latin typeface="Times New Roman" panose="02020603050405020304" pitchFamily="18" charset="0"/>
                <a:ea typeface="Calibri" panose="020F0502020204030204" pitchFamily="34" charset="0"/>
                <a:cs typeface="Mangal" panose="02040503050203030202" pitchFamily="18" charset="0"/>
              </a:rPr>
              <a:t> </a:t>
            </a:r>
            <a:endParaRPr lang="en-IN" sz="28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calorie intake manager mini project helps users track their daily calorie consumption and manage their nutritional goals. Users can input their meals and snacks, view nutritional information, and track their progress towards fitness or dietary objectives. The system calculates total calorie intake based on user inputs, providing insights and recommendations to support healthy eating habits.</a:t>
            </a:r>
            <a:endParaRPr lang="en-US" b="1" dirty="0">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4"/>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1: CALORIE INTAKE MANAGER </a:t>
            </a:r>
            <a:endParaRPr dirty="0"/>
          </a:p>
        </p:txBody>
      </p:sp>
      <p:sp>
        <p:nvSpPr>
          <p:cNvPr id="4" name="Google Shape;114;p41">
            <a:extLst>
              <a:ext uri="{FF2B5EF4-FFF2-40B4-BE49-F238E27FC236}">
                <a16:creationId xmlns="" xmlns:a16="http://schemas.microsoft.com/office/drawing/2014/main" id="{645D5936-FFC9-D13B-CF9E-6679E4DAB4BA}"/>
              </a:ext>
            </a:extLst>
          </p:cNvPr>
          <p:cNvSpPr txBox="1">
            <a:spLocks noGrp="1"/>
          </p:cNvSpPr>
          <p:nvPr>
            <p:ph type="body" idx="1"/>
          </p:nvPr>
        </p:nvSpPr>
        <p:spPr>
          <a:xfrm>
            <a:off x="612775" y="1276350"/>
            <a:ext cx="10515600" cy="5267325"/>
          </a:xfrm>
          <a:prstGeom prst="rect">
            <a:avLst/>
          </a:prstGeom>
          <a:noFill/>
          <a:ln>
            <a:noFill/>
          </a:ln>
        </p:spPr>
        <p:txBody>
          <a:bodyPr spcFirstLastPara="1" wrap="square" lIns="91425" tIns="45700" rIns="91425" bIns="45700" anchor="t" anchorCtr="0">
            <a:normAutofit fontScale="47500" lnSpcReduction="20000"/>
          </a:bodyPr>
          <a:lstStyle/>
          <a:p>
            <a:pPr marL="228600" lvl="0" indent="0" algn="l" rtl="0">
              <a:lnSpc>
                <a:spcPct val="90000"/>
              </a:lnSpc>
              <a:spcBef>
                <a:spcPts val="1000"/>
              </a:spcBef>
              <a:spcAft>
                <a:spcPts val="0"/>
              </a:spcAft>
              <a:buSzPts val="2400"/>
            </a:pPr>
            <a:r>
              <a:rPr lang="en-US" sz="3600" b="1" dirty="0">
                <a:solidFill>
                  <a:schemeClr val="dk1"/>
                </a:solidFill>
                <a:highlight>
                  <a:srgbClr val="FFFF00"/>
                </a:highlight>
              </a:rPr>
              <a:t>OBJECTIVES</a:t>
            </a:r>
            <a:r>
              <a:rPr lang="en-US" b="1" dirty="0">
                <a:solidFill>
                  <a:schemeClr val="dk1"/>
                </a:solidFill>
                <a:highlight>
                  <a:srgbClr val="FFFF00"/>
                </a:highlight>
              </a:rPr>
              <a:t>:</a:t>
            </a:r>
          </a:p>
          <a:p>
            <a:pPr marL="228600" lvl="0" indent="0" algn="l" rtl="0">
              <a:lnSpc>
                <a:spcPct val="90000"/>
              </a:lnSpc>
              <a:spcBef>
                <a:spcPts val="1000"/>
              </a:spcBef>
              <a:spcAft>
                <a:spcPts val="0"/>
              </a:spcAft>
              <a:buSzPts val="2400"/>
            </a:pPr>
            <a:r>
              <a:rPr lang="en-US" sz="3300" b="1" dirty="0">
                <a:solidFill>
                  <a:schemeClr val="dk1"/>
                </a:solidFill>
              </a:rPr>
              <a:t>1.Nutritional Tracking: </a:t>
            </a:r>
            <a:r>
              <a:rPr lang="en-US" sz="3300" dirty="0">
                <a:solidFill>
                  <a:schemeClr val="dk1"/>
                </a:solidFill>
              </a:rPr>
              <a:t>Enable users to track their daily calorie intake and monitor nutritional values such as proteins, carbohydrates, and fats.</a:t>
            </a:r>
          </a:p>
          <a:p>
            <a:pPr marL="228600" lvl="0" indent="0" algn="l" rtl="0">
              <a:lnSpc>
                <a:spcPct val="90000"/>
              </a:lnSpc>
              <a:spcBef>
                <a:spcPts val="1000"/>
              </a:spcBef>
              <a:spcAft>
                <a:spcPts val="0"/>
              </a:spcAft>
              <a:buSzPts val="2400"/>
            </a:pPr>
            <a:r>
              <a:rPr lang="en-US" sz="3300" b="1" dirty="0">
                <a:solidFill>
                  <a:schemeClr val="dk1"/>
                </a:solidFill>
              </a:rPr>
              <a:t>2.Goal Setting: </a:t>
            </a:r>
            <a:r>
              <a:rPr lang="en-US" sz="3300" dirty="0">
                <a:solidFill>
                  <a:schemeClr val="dk1"/>
                </a:solidFill>
              </a:rPr>
              <a:t>Allow users to set personal goals for calorie intake, weight loss, or maintenance, and track progress towards these goals</a:t>
            </a:r>
            <a:r>
              <a:rPr lang="en-US" sz="3300" b="1" dirty="0">
                <a:solidFill>
                  <a:schemeClr val="dk1"/>
                </a:solidFill>
              </a:rPr>
              <a:t>.</a:t>
            </a:r>
          </a:p>
          <a:p>
            <a:pPr marL="228600" lvl="0" indent="0" algn="l" rtl="0">
              <a:lnSpc>
                <a:spcPct val="90000"/>
              </a:lnSpc>
              <a:spcBef>
                <a:spcPts val="1000"/>
              </a:spcBef>
              <a:spcAft>
                <a:spcPts val="0"/>
              </a:spcAft>
              <a:buSzPts val="2400"/>
            </a:pPr>
            <a:r>
              <a:rPr lang="en-US" sz="3300" b="1" dirty="0">
                <a:solidFill>
                  <a:schemeClr val="dk1"/>
                </a:solidFill>
              </a:rPr>
              <a:t>3.Educational Resource: </a:t>
            </a:r>
            <a:r>
              <a:rPr lang="en-US" sz="3300" dirty="0">
                <a:solidFill>
                  <a:schemeClr val="dk1"/>
                </a:solidFill>
              </a:rPr>
              <a:t>Provide nutritional information and guidelines to help users make informed choices about their diet.</a:t>
            </a:r>
          </a:p>
          <a:p>
            <a:pPr marL="228600" lvl="0" indent="0" algn="l" rtl="0">
              <a:lnSpc>
                <a:spcPct val="90000"/>
              </a:lnSpc>
              <a:spcBef>
                <a:spcPts val="1000"/>
              </a:spcBef>
              <a:spcAft>
                <a:spcPts val="0"/>
              </a:spcAft>
              <a:buSzPts val="2400"/>
            </a:pPr>
            <a:r>
              <a:rPr lang="en-US" sz="3300" b="1" dirty="0">
                <a:solidFill>
                  <a:schemeClr val="dk1"/>
                </a:solidFill>
              </a:rPr>
              <a:t>4.User Engagement: </a:t>
            </a:r>
            <a:r>
              <a:rPr lang="en-US" sz="3300" dirty="0">
                <a:solidFill>
                  <a:schemeClr val="dk1"/>
                </a:solidFill>
              </a:rPr>
              <a:t>Encourage user engagement through features like meal logging, progress charts, and reminders</a:t>
            </a:r>
          </a:p>
          <a:p>
            <a:pPr marL="228600" lvl="0" indent="0" algn="l" rtl="0">
              <a:lnSpc>
                <a:spcPct val="90000"/>
              </a:lnSpc>
              <a:spcBef>
                <a:spcPts val="1000"/>
              </a:spcBef>
              <a:spcAft>
                <a:spcPts val="0"/>
              </a:spcAft>
              <a:buSzPts val="2400"/>
            </a:pPr>
            <a:r>
              <a:rPr lang="en-US" sz="3600" b="1" dirty="0">
                <a:solidFill>
                  <a:schemeClr val="dk1"/>
                </a:solidFill>
                <a:highlight>
                  <a:srgbClr val="FFFF00"/>
                </a:highlight>
              </a:rPr>
              <a:t>FEATURES:</a:t>
            </a:r>
          </a:p>
          <a:p>
            <a:pPr marL="228600" lvl="0" indent="0" algn="l" rtl="0">
              <a:lnSpc>
                <a:spcPct val="90000"/>
              </a:lnSpc>
              <a:spcBef>
                <a:spcPts val="1000"/>
              </a:spcBef>
              <a:spcAft>
                <a:spcPts val="0"/>
              </a:spcAft>
              <a:buSzPts val="2400"/>
            </a:pPr>
            <a:r>
              <a:rPr lang="en-US" sz="3300" b="1" dirty="0">
                <a:solidFill>
                  <a:schemeClr val="dk1"/>
                </a:solidFill>
              </a:rPr>
              <a:t>1.Meal Logging: </a:t>
            </a:r>
            <a:r>
              <a:rPr lang="en-US" sz="3300" dirty="0">
                <a:solidFill>
                  <a:schemeClr val="dk1"/>
                </a:solidFill>
              </a:rPr>
              <a:t>Users can log their meals, snacks, and beverages throughout the day, including portion sizes and ingredients.</a:t>
            </a:r>
          </a:p>
          <a:p>
            <a:pPr marL="228600" lvl="0" indent="0" algn="l" rtl="0">
              <a:lnSpc>
                <a:spcPct val="90000"/>
              </a:lnSpc>
              <a:spcBef>
                <a:spcPts val="1000"/>
              </a:spcBef>
              <a:spcAft>
                <a:spcPts val="0"/>
              </a:spcAft>
              <a:buSzPts val="2400"/>
            </a:pPr>
            <a:r>
              <a:rPr lang="en-US" sz="3300" b="1" dirty="0">
                <a:solidFill>
                  <a:schemeClr val="dk1"/>
                </a:solidFill>
              </a:rPr>
              <a:t>2.Nutritional Database: </a:t>
            </a:r>
            <a:r>
              <a:rPr lang="en-US" sz="3300" dirty="0">
                <a:solidFill>
                  <a:schemeClr val="dk1"/>
                </a:solidFill>
              </a:rPr>
              <a:t>Utilize a database of food items with nutritional information to calculate calorie intake and other nutrients.</a:t>
            </a:r>
          </a:p>
          <a:p>
            <a:pPr marL="228600" lvl="0" indent="0" algn="l" rtl="0">
              <a:lnSpc>
                <a:spcPct val="90000"/>
              </a:lnSpc>
              <a:spcBef>
                <a:spcPts val="1000"/>
              </a:spcBef>
              <a:spcAft>
                <a:spcPts val="0"/>
              </a:spcAft>
              <a:buSzPts val="2400"/>
            </a:pPr>
            <a:r>
              <a:rPr lang="en-US" sz="3300" b="1" dirty="0">
                <a:solidFill>
                  <a:schemeClr val="dk1"/>
                </a:solidFill>
              </a:rPr>
              <a:t>3.Calorie Calculation: </a:t>
            </a:r>
            <a:r>
              <a:rPr lang="en-US" sz="3300" dirty="0">
                <a:solidFill>
                  <a:schemeClr val="dk1"/>
                </a:solidFill>
              </a:rPr>
              <a:t>Automatically calculate total daily calorie intake based on logged meals and compare it against user-defined goals.</a:t>
            </a:r>
          </a:p>
          <a:p>
            <a:pPr marL="228600" lvl="0" indent="0" algn="l" rtl="0">
              <a:lnSpc>
                <a:spcPct val="90000"/>
              </a:lnSpc>
              <a:spcBef>
                <a:spcPts val="1000"/>
              </a:spcBef>
              <a:spcAft>
                <a:spcPts val="0"/>
              </a:spcAft>
              <a:buSzPts val="2400"/>
            </a:pPr>
            <a:r>
              <a:rPr lang="en-US" sz="3300" b="1" dirty="0">
                <a:solidFill>
                  <a:schemeClr val="dk1"/>
                </a:solidFill>
              </a:rPr>
              <a:t>4.Progress Tracking: </a:t>
            </a:r>
            <a:r>
              <a:rPr lang="en-US" sz="3300" dirty="0">
                <a:solidFill>
                  <a:schemeClr val="dk1"/>
                </a:solidFill>
              </a:rPr>
              <a:t>Display visual charts and summaries to track daily, weekly, and monthly progress towards nutritional goals.</a:t>
            </a:r>
          </a:p>
          <a:p>
            <a:pPr marL="228600" lvl="0" indent="0" algn="l" rtl="0">
              <a:lnSpc>
                <a:spcPct val="90000"/>
              </a:lnSpc>
              <a:spcBef>
                <a:spcPts val="1000"/>
              </a:spcBef>
              <a:spcAft>
                <a:spcPts val="0"/>
              </a:spcAft>
              <a:buSzPts val="2400"/>
            </a:pPr>
            <a:r>
              <a:rPr lang="en-US" sz="3300" b="1" dirty="0">
                <a:solidFill>
                  <a:schemeClr val="dk1"/>
                </a:solidFill>
              </a:rPr>
              <a:t>5.Customization: </a:t>
            </a:r>
            <a:r>
              <a:rPr lang="en-US" sz="3300" dirty="0">
                <a:solidFill>
                  <a:schemeClr val="dk1"/>
                </a:solidFill>
              </a:rPr>
              <a:t>Allow users to customize their profile with personal information such as age, weight, activity level, and dietary preferences.</a:t>
            </a:r>
          </a:p>
          <a:p>
            <a:pPr marL="228600" lvl="0" indent="0" algn="l" rtl="0">
              <a:lnSpc>
                <a:spcPct val="90000"/>
              </a:lnSpc>
              <a:spcBef>
                <a:spcPts val="1000"/>
              </a:spcBef>
              <a:spcAft>
                <a:spcPts val="0"/>
              </a:spcAft>
              <a:buSzPts val="2400"/>
            </a:pPr>
            <a:r>
              <a:rPr lang="en-US" sz="3300" b="1" dirty="0">
                <a:solidFill>
                  <a:schemeClr val="dk1"/>
                </a:solidFill>
              </a:rPr>
              <a:t>6.Data Privacy: </a:t>
            </a:r>
            <a:r>
              <a:rPr lang="en-US" sz="3300" dirty="0">
                <a:solidFill>
                  <a:schemeClr val="dk1"/>
                </a:solidFill>
              </a:rPr>
              <a:t>Ensure user data privacy and security, adhering to relevant regulations and best practices.</a:t>
            </a:r>
          </a:p>
          <a:p>
            <a:pPr marL="228600" lvl="0" indent="0" algn="l" rtl="0">
              <a:lnSpc>
                <a:spcPct val="90000"/>
              </a:lnSpc>
              <a:spcBef>
                <a:spcPts val="1000"/>
              </a:spcBef>
              <a:spcAft>
                <a:spcPts val="0"/>
              </a:spcAft>
              <a:buSzPts val="2400"/>
            </a:pPr>
            <a:endParaRPr lang="en-US" b="1" dirty="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3"/>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1</a:t>
            </a:r>
            <a:endParaRPr dirty="0"/>
          </a:p>
        </p:txBody>
      </p:sp>
      <p:sp>
        <p:nvSpPr>
          <p:cNvPr id="126" name="Google Shape;126;p43"/>
          <p:cNvSpPr txBox="1">
            <a:spLocks noGrp="1"/>
          </p:cNvSpPr>
          <p:nvPr>
            <p:ph type="body" idx="1"/>
          </p:nvPr>
        </p:nvSpPr>
        <p:spPr>
          <a:xfrm>
            <a:off x="612775" y="1276350"/>
            <a:ext cx="10515600" cy="5267325"/>
          </a:xfrm>
          <a:prstGeom prst="rect">
            <a:avLst/>
          </a:prstGeom>
          <a:noFill/>
          <a:ln>
            <a:noFill/>
          </a:ln>
        </p:spPr>
        <p:txBody>
          <a:bodyPr spcFirstLastPara="1" wrap="square" lIns="91425" tIns="45700" rIns="91425" bIns="45700" anchor="t" anchorCtr="0">
            <a:normAutofit/>
          </a:bodyPr>
          <a:lstStyle/>
          <a:p>
            <a:pPr fontAlgn="base"/>
            <a:r>
              <a:rPr lang="en-IN" b="1" dirty="0" smtClean="0">
                <a:solidFill>
                  <a:schemeClr val="tx1"/>
                </a:solidFill>
              </a:rPr>
              <a:t>DATABASES USED IN THIS APPLICATION USING MYSQL ARE AS FOLLOWS:</a:t>
            </a:r>
            <a:r>
              <a:rPr lang="en-IN" dirty="0" smtClean="0">
                <a:solidFill>
                  <a:schemeClr val="tx1"/>
                </a:solidFill>
              </a:rPr>
              <a:t>​</a:t>
            </a:r>
          </a:p>
          <a:p>
            <a:pPr fontAlgn="base"/>
            <a:r>
              <a:rPr lang="en-US" b="1" dirty="0" smtClean="0">
                <a:solidFill>
                  <a:schemeClr val="tx1"/>
                </a:solidFill>
              </a:rPr>
              <a:t>Users Database:</a:t>
            </a:r>
            <a:r>
              <a:rPr lang="en-US" dirty="0" smtClean="0">
                <a:solidFill>
                  <a:schemeClr val="tx1"/>
                </a:solidFill>
              </a:rPr>
              <a:t> To store the required data of the user.​</a:t>
            </a:r>
          </a:p>
          <a:p>
            <a:pPr fontAlgn="base"/>
            <a:r>
              <a:rPr lang="en-US" b="1" dirty="0" smtClean="0">
                <a:solidFill>
                  <a:schemeClr val="tx1"/>
                </a:solidFill>
              </a:rPr>
              <a:t>Nutritional Database:</a:t>
            </a:r>
            <a:r>
              <a:rPr lang="en-US" dirty="0" smtClean="0">
                <a:solidFill>
                  <a:schemeClr val="tx1"/>
                </a:solidFill>
              </a:rPr>
              <a:t> To store the data of the nutritional values.​</a:t>
            </a:r>
          </a:p>
          <a:p>
            <a:pPr fontAlgn="base"/>
            <a:r>
              <a:rPr lang="en-US" b="1" dirty="0" smtClean="0">
                <a:solidFill>
                  <a:schemeClr val="tx1"/>
                </a:solidFill>
              </a:rPr>
              <a:t>Progress Database: </a:t>
            </a:r>
            <a:r>
              <a:rPr lang="en-US" dirty="0" smtClean="0">
                <a:solidFill>
                  <a:schemeClr val="tx1"/>
                </a:solidFill>
              </a:rPr>
              <a:t>To track the progress of the user.</a:t>
            </a:r>
          </a:p>
          <a:p>
            <a:pPr fontAlgn="base"/>
            <a:r>
              <a:rPr lang="en-US" b="1" dirty="0" smtClean="0">
                <a:solidFill>
                  <a:schemeClr val="tx1"/>
                </a:solidFill>
              </a:rPr>
              <a:t>Frontend:</a:t>
            </a:r>
            <a:r>
              <a:rPr lang="en-US" dirty="0" smtClean="0">
                <a:solidFill>
                  <a:schemeClr val="tx1"/>
                </a:solidFill>
              </a:rPr>
              <a:t>​</a:t>
            </a:r>
          </a:p>
          <a:p>
            <a:pPr fontAlgn="base"/>
            <a:r>
              <a:rPr lang="en-US" b="1" dirty="0" smtClean="0">
                <a:solidFill>
                  <a:schemeClr val="tx1"/>
                </a:solidFill>
              </a:rPr>
              <a:t>JAVA JDK 18.02</a:t>
            </a:r>
            <a:r>
              <a:rPr lang="en-US" dirty="0" smtClean="0">
                <a:solidFill>
                  <a:schemeClr val="tx1"/>
                </a:solidFill>
              </a:rPr>
              <a:t>​</a:t>
            </a:r>
          </a:p>
          <a:p>
            <a:pPr fontAlgn="base"/>
            <a:r>
              <a:rPr lang="en-US" b="1" dirty="0" smtClean="0">
                <a:solidFill>
                  <a:schemeClr val="tx1"/>
                </a:solidFill>
              </a:rPr>
              <a:t>Apache Network IDE</a:t>
            </a:r>
            <a:r>
              <a:rPr lang="en-US" dirty="0" smtClean="0">
                <a:solidFill>
                  <a:schemeClr val="tx1"/>
                </a:solidFill>
              </a:rPr>
              <a:t>​</a:t>
            </a:r>
          </a:p>
          <a:p>
            <a:pPr fontAlgn="base"/>
            <a:r>
              <a:rPr lang="en-US" b="1" dirty="0" smtClean="0">
                <a:solidFill>
                  <a:schemeClr val="tx1"/>
                </a:solidFill>
              </a:rPr>
              <a:t>Backend:</a:t>
            </a:r>
            <a:r>
              <a:rPr lang="en-US" dirty="0" smtClean="0">
                <a:solidFill>
                  <a:schemeClr val="tx1"/>
                </a:solidFill>
              </a:rPr>
              <a:t>​</a:t>
            </a:r>
          </a:p>
          <a:p>
            <a:pPr fontAlgn="base"/>
            <a:r>
              <a:rPr lang="en-US" b="1" dirty="0" smtClean="0">
                <a:solidFill>
                  <a:schemeClr val="tx1"/>
                </a:solidFill>
              </a:rPr>
              <a:t>My SQL 8.0</a:t>
            </a:r>
            <a:r>
              <a:rPr lang="en-US" dirty="0" smtClean="0">
                <a:solidFill>
                  <a:schemeClr val="tx1"/>
                </a:solidFill>
              </a:rPr>
              <a:t>​</a:t>
            </a:r>
          </a:p>
          <a:p>
            <a:pPr fontAlgn="base"/>
            <a:r>
              <a:rPr lang="en-US" b="1" dirty="0" smtClean="0">
                <a:solidFill>
                  <a:schemeClr val="tx1"/>
                </a:solidFill>
              </a:rPr>
              <a:t>My SQL Connector</a:t>
            </a:r>
            <a:r>
              <a:rPr lang="en-US" dirty="0" smtClean="0">
                <a:solidFill>
                  <a:schemeClr val="tx1"/>
                </a:solidFill>
              </a:rPr>
              <a:t>​</a:t>
            </a:r>
          </a:p>
          <a:p>
            <a:pPr fontAlgn="base"/>
            <a:r>
              <a:rPr lang="en-US" dirty="0" smtClean="0">
                <a:solidFill>
                  <a:schemeClr val="tx1"/>
                </a:solidFill>
              </a:rPr>
              <a:t>​</a:t>
            </a:r>
          </a:p>
          <a:p>
            <a:pPr marL="228600" lvl="0" indent="0" algn="l" rtl="0">
              <a:lnSpc>
                <a:spcPct val="90000"/>
              </a:lnSpc>
              <a:spcBef>
                <a:spcPts val="1000"/>
              </a:spcBef>
              <a:spcAft>
                <a:spcPts val="0"/>
              </a:spcAft>
              <a:buSzPts val="2400"/>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2"/>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a:t>
            </a:r>
            <a:r>
              <a:rPr lang="en-IN" sz="4400" b="1" dirty="0" smtClean="0">
                <a:solidFill>
                  <a:srgbClr val="C00000"/>
                </a:solidFill>
              </a:rPr>
              <a:t>2: ONLINE VOTING SYSTEM</a:t>
            </a:r>
            <a:endParaRPr dirty="0"/>
          </a:p>
        </p:txBody>
      </p:sp>
      <p:sp>
        <p:nvSpPr>
          <p:cNvPr id="2" name="Google Shape;96;p38">
            <a:extLst>
              <a:ext uri="{FF2B5EF4-FFF2-40B4-BE49-F238E27FC236}">
                <a16:creationId xmlns="" xmlns:a16="http://schemas.microsoft.com/office/drawing/2014/main" id="{2AF23F2A-80A0-90C5-D87E-E783543663AA}"/>
              </a:ext>
            </a:extLst>
          </p:cNvPr>
          <p:cNvSpPr txBox="1">
            <a:spLocks noGrp="1"/>
          </p:cNvSpPr>
          <p:nvPr>
            <p:ph type="body" idx="1"/>
          </p:nvPr>
        </p:nvSpPr>
        <p:spPr>
          <a:xfrm>
            <a:off x="612775" y="1276350"/>
            <a:ext cx="10515600" cy="5267325"/>
          </a:xfrm>
          <a:prstGeom prst="rect">
            <a:avLst/>
          </a:prstGeom>
          <a:solidFill>
            <a:schemeClr val="bg1">
              <a:lumMod val="85000"/>
            </a:schemeClr>
          </a:solidFill>
          <a:ln>
            <a:noFill/>
          </a:ln>
        </p:spPr>
        <p:txBody>
          <a:bodyPr spcFirstLastPara="1" wrap="square" lIns="91425" tIns="45700" rIns="91425" bIns="45700" anchor="t" anchorCtr="0">
            <a:normAutofit/>
          </a:bodyPr>
          <a:lstStyle/>
          <a:p>
            <a:pPr marL="342900" lvl="0" indent="-342900">
              <a:lnSpc>
                <a:spcPct val="107000"/>
              </a:lnSpc>
              <a:buFont typeface="Symbol" panose="05050102010706020507" pitchFamily="18" charset="2"/>
              <a:buChar char=""/>
            </a:pPr>
            <a:r>
              <a:rPr lang="en-US" sz="32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BRIEF IDEA</a:t>
            </a:r>
            <a:r>
              <a:rPr lang="en-US" sz="1800" b="1" dirty="0">
                <a:effectLst/>
                <a:latin typeface="Times New Roman" panose="02020603050405020304" pitchFamily="18" charset="0"/>
                <a:ea typeface="Calibri" panose="020F0502020204030204" pitchFamily="34" charset="0"/>
                <a:cs typeface="Mangal" panose="02040503050203030202" pitchFamily="18" charset="0"/>
              </a:rPr>
              <a:t>:</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US" sz="2800" dirty="0">
                <a:solidFill>
                  <a:schemeClr val="tx1"/>
                </a:solidFill>
              </a:rPr>
              <a:t>The online voting system project aims to create a secure and efficient platform for conducting elections digitally. It allows registered voters to securely log in, view candidate profiles, and cast their votes electronically. The system ensures accuracy and transparency through robust authentication methods and encrypted data transmission, providing a modern alternative to traditional polling methods.</a:t>
            </a:r>
          </a:p>
          <a:p>
            <a:pPr marL="571500" lvl="0" indent="-342900" algn="l" rtl="0">
              <a:lnSpc>
                <a:spcPct val="90000"/>
              </a:lnSpc>
              <a:spcBef>
                <a:spcPts val="1000"/>
              </a:spcBef>
              <a:spcAft>
                <a:spcPts val="0"/>
              </a:spcAft>
              <a:buSzPts val="2400"/>
              <a:buFont typeface="Arial"/>
              <a:buChar char="•"/>
            </a:pPr>
            <a:endParaRPr lang="en-US" b="1" dirty="0">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2: ONLINE VOTING SYSTEM</a:t>
            </a:r>
            <a:endParaRPr dirty="0"/>
          </a:p>
        </p:txBody>
      </p:sp>
      <p:sp>
        <p:nvSpPr>
          <p:cNvPr id="114" name="Google Shape;114;p41"/>
          <p:cNvSpPr txBox="1">
            <a:spLocks noGrp="1"/>
          </p:cNvSpPr>
          <p:nvPr>
            <p:ph type="body" idx="1"/>
          </p:nvPr>
        </p:nvSpPr>
        <p:spPr>
          <a:xfrm>
            <a:off x="612775" y="1276350"/>
            <a:ext cx="10515600" cy="5267325"/>
          </a:xfrm>
          <a:prstGeom prst="rect">
            <a:avLst/>
          </a:prstGeom>
          <a:noFill/>
          <a:ln>
            <a:noFill/>
          </a:ln>
        </p:spPr>
        <p:txBody>
          <a:bodyPr spcFirstLastPara="1" wrap="square" lIns="91425" tIns="45700" rIns="91425" bIns="45700" anchor="t" anchorCtr="0">
            <a:normAutofit fontScale="55000" lnSpcReduction="20000"/>
          </a:bodyPr>
          <a:lstStyle/>
          <a:p>
            <a:pPr marL="228600" lvl="0" indent="0" algn="l" rtl="0">
              <a:lnSpc>
                <a:spcPct val="90000"/>
              </a:lnSpc>
              <a:spcBef>
                <a:spcPts val="1000"/>
              </a:spcBef>
              <a:spcAft>
                <a:spcPts val="0"/>
              </a:spcAft>
              <a:buSzPts val="2400"/>
            </a:pPr>
            <a:r>
              <a:rPr lang="en-US" sz="3600" b="1" dirty="0">
                <a:solidFill>
                  <a:schemeClr val="dk1"/>
                </a:solidFill>
                <a:highlight>
                  <a:srgbClr val="FFFF00"/>
                </a:highlight>
              </a:rPr>
              <a:t>OBJECTIVES</a:t>
            </a:r>
            <a:r>
              <a:rPr lang="en-US" b="1" dirty="0">
                <a:solidFill>
                  <a:schemeClr val="dk1"/>
                </a:solidFill>
                <a:highlight>
                  <a:srgbClr val="FFFF00"/>
                </a:highlight>
              </a:rPr>
              <a:t>:</a:t>
            </a:r>
          </a:p>
          <a:p>
            <a:pPr marL="228600" lvl="0" indent="0" algn="l" rtl="0">
              <a:lnSpc>
                <a:spcPct val="90000"/>
              </a:lnSpc>
              <a:spcBef>
                <a:spcPts val="1000"/>
              </a:spcBef>
              <a:spcAft>
                <a:spcPts val="0"/>
              </a:spcAft>
              <a:buSzPts val="2400"/>
            </a:pPr>
            <a:r>
              <a:rPr lang="en-US" sz="3300" b="1" dirty="0">
                <a:solidFill>
                  <a:schemeClr val="dk1"/>
                </a:solidFill>
              </a:rPr>
              <a:t>1.Accessibility: </a:t>
            </a:r>
            <a:r>
              <a:rPr lang="en-US" sz="3300" dirty="0">
                <a:solidFill>
                  <a:schemeClr val="dk1"/>
                </a:solidFill>
              </a:rPr>
              <a:t>Provide a convenient way for eligible voters to participate in elections from anywhere with internet access.</a:t>
            </a:r>
          </a:p>
          <a:p>
            <a:pPr marL="228600" lvl="0" indent="0" algn="l" rtl="0">
              <a:lnSpc>
                <a:spcPct val="90000"/>
              </a:lnSpc>
              <a:spcBef>
                <a:spcPts val="1000"/>
              </a:spcBef>
              <a:spcAft>
                <a:spcPts val="0"/>
              </a:spcAft>
              <a:buSzPts val="2400"/>
            </a:pPr>
            <a:r>
              <a:rPr lang="en-US" sz="3300" b="1" dirty="0" smtClean="0">
                <a:solidFill>
                  <a:schemeClr val="dk1"/>
                </a:solidFill>
              </a:rPr>
              <a:t>2.Security</a:t>
            </a:r>
            <a:r>
              <a:rPr lang="en-US" sz="3300" dirty="0">
                <a:solidFill>
                  <a:schemeClr val="dk1"/>
                </a:solidFill>
              </a:rPr>
              <a:t>:</a:t>
            </a:r>
            <a:r>
              <a:rPr lang="en-US" sz="3300" dirty="0" smtClean="0">
                <a:solidFill>
                  <a:schemeClr val="dk1"/>
                </a:solidFill>
              </a:rPr>
              <a:t> </a:t>
            </a:r>
            <a:r>
              <a:rPr lang="en-US" sz="3300" dirty="0">
                <a:solidFill>
                  <a:schemeClr val="dk1"/>
                </a:solidFill>
              </a:rPr>
              <a:t>Implement strict security measures to prevent unauthorized access, tampering, or fraud.</a:t>
            </a:r>
          </a:p>
          <a:p>
            <a:pPr marL="228600" lvl="0" indent="0" algn="l" rtl="0">
              <a:lnSpc>
                <a:spcPct val="90000"/>
              </a:lnSpc>
              <a:spcBef>
                <a:spcPts val="1000"/>
              </a:spcBef>
              <a:spcAft>
                <a:spcPts val="0"/>
              </a:spcAft>
              <a:buSzPts val="2400"/>
            </a:pPr>
            <a:r>
              <a:rPr lang="en-US" sz="3300" b="1" dirty="0">
                <a:solidFill>
                  <a:schemeClr val="dk1"/>
                </a:solidFill>
              </a:rPr>
              <a:t>3.Accuracy: </a:t>
            </a:r>
            <a:r>
              <a:rPr lang="en-US" sz="3300" dirty="0">
                <a:solidFill>
                  <a:schemeClr val="dk1"/>
                </a:solidFill>
              </a:rPr>
              <a:t>Ensure that votes are recorded accurately and securely, maintaining the integrity of the electoral process.</a:t>
            </a:r>
          </a:p>
          <a:p>
            <a:pPr marL="228600" lvl="0" indent="0" algn="l" rtl="0">
              <a:lnSpc>
                <a:spcPct val="90000"/>
              </a:lnSpc>
              <a:spcBef>
                <a:spcPts val="1000"/>
              </a:spcBef>
              <a:spcAft>
                <a:spcPts val="0"/>
              </a:spcAft>
              <a:buSzPts val="2400"/>
            </a:pPr>
            <a:r>
              <a:rPr lang="en-US" sz="3300" b="1" dirty="0">
                <a:solidFill>
                  <a:schemeClr val="dk1"/>
                </a:solidFill>
              </a:rPr>
              <a:t>4.User-Friendly Interface: </a:t>
            </a:r>
            <a:r>
              <a:rPr lang="en-US" sz="3300" dirty="0">
                <a:solidFill>
                  <a:schemeClr val="dk1"/>
                </a:solidFill>
              </a:rPr>
              <a:t>Create an intuitive interface that is easy for voters to navigate and understand</a:t>
            </a:r>
            <a:r>
              <a:rPr lang="en-US" sz="2600" dirty="0">
                <a:solidFill>
                  <a:schemeClr val="dk1"/>
                </a:solidFill>
              </a:rPr>
              <a:t>.</a:t>
            </a:r>
            <a:endParaRPr lang="en-US" sz="2600" dirty="0">
              <a:solidFill>
                <a:schemeClr val="dk1"/>
              </a:solidFill>
              <a:highlight>
                <a:srgbClr val="FFFF00"/>
              </a:highlight>
            </a:endParaRPr>
          </a:p>
          <a:p>
            <a:pPr marL="228600" lvl="0" indent="0" algn="l" rtl="0">
              <a:lnSpc>
                <a:spcPct val="90000"/>
              </a:lnSpc>
              <a:spcBef>
                <a:spcPts val="1000"/>
              </a:spcBef>
              <a:spcAft>
                <a:spcPts val="0"/>
              </a:spcAft>
              <a:buSzPts val="2400"/>
            </a:pPr>
            <a:r>
              <a:rPr lang="en-US" sz="3600" b="1" dirty="0">
                <a:solidFill>
                  <a:schemeClr val="dk1"/>
                </a:solidFill>
                <a:highlight>
                  <a:srgbClr val="FFFF00"/>
                </a:highlight>
              </a:rPr>
              <a:t>FEATURES:</a:t>
            </a:r>
          </a:p>
          <a:p>
            <a:pPr marL="228600" lvl="0" indent="0" algn="l" rtl="0">
              <a:lnSpc>
                <a:spcPct val="90000"/>
              </a:lnSpc>
              <a:spcBef>
                <a:spcPts val="1000"/>
              </a:spcBef>
              <a:spcAft>
                <a:spcPts val="0"/>
              </a:spcAft>
              <a:buSzPts val="2400"/>
            </a:pPr>
            <a:r>
              <a:rPr lang="en-US" sz="3300" b="1" dirty="0">
                <a:solidFill>
                  <a:schemeClr val="dk1"/>
                </a:solidFill>
              </a:rPr>
              <a:t>1.Voter Registration: </a:t>
            </a:r>
            <a:r>
              <a:rPr lang="en-US" sz="3300" dirty="0">
                <a:solidFill>
                  <a:schemeClr val="dk1"/>
                </a:solidFill>
              </a:rPr>
              <a:t>Allow eligible voters to register online with verification of identity.</a:t>
            </a:r>
          </a:p>
          <a:p>
            <a:pPr marL="228600" lvl="0" indent="0" algn="l" rtl="0">
              <a:lnSpc>
                <a:spcPct val="90000"/>
              </a:lnSpc>
              <a:spcBef>
                <a:spcPts val="1000"/>
              </a:spcBef>
              <a:spcAft>
                <a:spcPts val="0"/>
              </a:spcAft>
              <a:buSzPts val="2400"/>
            </a:pPr>
            <a:r>
              <a:rPr lang="en-US" sz="3300" b="1" dirty="0">
                <a:solidFill>
                  <a:schemeClr val="dk1"/>
                </a:solidFill>
              </a:rPr>
              <a:t>2.Candidate Profiles: </a:t>
            </a:r>
            <a:r>
              <a:rPr lang="en-US" sz="3300" dirty="0">
                <a:solidFill>
                  <a:schemeClr val="dk1"/>
                </a:solidFill>
              </a:rPr>
              <a:t>Display information about candidates and their platforms.</a:t>
            </a:r>
          </a:p>
          <a:p>
            <a:pPr marL="228600" lvl="0" indent="0" algn="l" rtl="0">
              <a:lnSpc>
                <a:spcPct val="90000"/>
              </a:lnSpc>
              <a:spcBef>
                <a:spcPts val="1000"/>
              </a:spcBef>
              <a:spcAft>
                <a:spcPts val="0"/>
              </a:spcAft>
              <a:buSzPts val="2400"/>
            </a:pPr>
            <a:r>
              <a:rPr lang="en-US" sz="3300" b="1" dirty="0">
                <a:solidFill>
                  <a:schemeClr val="dk1"/>
                </a:solidFill>
              </a:rPr>
              <a:t>3.Secure Authentication: </a:t>
            </a:r>
            <a:r>
              <a:rPr lang="en-US" sz="3300" dirty="0">
                <a:solidFill>
                  <a:schemeClr val="dk1"/>
                </a:solidFill>
              </a:rPr>
              <a:t>Use strong authentication methods (e.g., two-factor authentication) to verify voter identity.</a:t>
            </a:r>
          </a:p>
          <a:p>
            <a:pPr marL="228600" lvl="0" indent="0" algn="l" rtl="0">
              <a:lnSpc>
                <a:spcPct val="90000"/>
              </a:lnSpc>
              <a:spcBef>
                <a:spcPts val="1000"/>
              </a:spcBef>
              <a:spcAft>
                <a:spcPts val="0"/>
              </a:spcAft>
              <a:buSzPts val="2400"/>
            </a:pPr>
            <a:r>
              <a:rPr lang="en-US" sz="3300" b="1" dirty="0">
                <a:solidFill>
                  <a:schemeClr val="dk1"/>
                </a:solidFill>
              </a:rPr>
              <a:t>4.Electronic Voting: </a:t>
            </a:r>
            <a:r>
              <a:rPr lang="en-US" sz="3300" dirty="0">
                <a:solidFill>
                  <a:schemeClr val="dk1"/>
                </a:solidFill>
              </a:rPr>
              <a:t>Enable voters to cast their votes electronically through a secure and encrypted platform.</a:t>
            </a:r>
          </a:p>
          <a:p>
            <a:pPr marL="228600" lvl="0" indent="0" algn="l" rtl="0">
              <a:lnSpc>
                <a:spcPct val="90000"/>
              </a:lnSpc>
              <a:spcBef>
                <a:spcPts val="1000"/>
              </a:spcBef>
              <a:spcAft>
                <a:spcPts val="0"/>
              </a:spcAft>
              <a:buSzPts val="2400"/>
            </a:pPr>
            <a:r>
              <a:rPr lang="en-US" sz="3300" b="1" dirty="0">
                <a:solidFill>
                  <a:schemeClr val="dk1"/>
                </a:solidFill>
              </a:rPr>
              <a:t>5.Results Tabulation: </a:t>
            </a:r>
            <a:r>
              <a:rPr lang="en-US" sz="3300" dirty="0">
                <a:solidFill>
                  <a:schemeClr val="dk1"/>
                </a:solidFill>
              </a:rPr>
              <a:t>Automatically tabulate and display voting results in real-time once voting concludes.</a:t>
            </a:r>
          </a:p>
          <a:p>
            <a:pPr marL="228600" lvl="0" indent="0" algn="l" rtl="0">
              <a:lnSpc>
                <a:spcPct val="90000"/>
              </a:lnSpc>
              <a:spcBef>
                <a:spcPts val="1000"/>
              </a:spcBef>
              <a:spcAft>
                <a:spcPts val="0"/>
              </a:spcAft>
              <a:buSzPts val="2400"/>
            </a:pPr>
            <a:r>
              <a:rPr lang="en-US" sz="3300" b="1" dirty="0">
                <a:solidFill>
                  <a:schemeClr val="dk1"/>
                </a:solidFill>
              </a:rPr>
              <a:t>6.Accessibility Options: </a:t>
            </a:r>
            <a:r>
              <a:rPr lang="en-US" sz="3300" dirty="0">
                <a:solidFill>
                  <a:schemeClr val="dk1"/>
                </a:solidFill>
              </a:rPr>
              <a:t>Provide accessibility features for voters with disabilities to ensure inclusivity.</a:t>
            </a:r>
          </a:p>
          <a:p>
            <a:pPr marL="228600" lvl="0" indent="0" algn="l" rtl="0">
              <a:lnSpc>
                <a:spcPct val="90000"/>
              </a:lnSpc>
              <a:spcBef>
                <a:spcPts val="1000"/>
              </a:spcBef>
              <a:spcAft>
                <a:spcPts val="0"/>
              </a:spcAft>
              <a:buSzPts val="2400"/>
            </a:pPr>
            <a:r>
              <a:rPr lang="en-US" sz="3300" b="1" dirty="0">
                <a:solidFill>
                  <a:schemeClr val="dk1"/>
                </a:solidFill>
              </a:rPr>
              <a:t>7.Data Privacy: </a:t>
            </a:r>
            <a:r>
              <a:rPr lang="en-US" sz="3300" dirty="0">
                <a:solidFill>
                  <a:schemeClr val="dk1"/>
                </a:solidFill>
              </a:rPr>
              <a:t>Strictly adhere to data privacy laws and protect voter information from unauthorized access</a:t>
            </a:r>
          </a:p>
          <a:p>
            <a:pPr marL="228600" lvl="0" indent="0" algn="l" rtl="0">
              <a:lnSpc>
                <a:spcPct val="90000"/>
              </a:lnSpc>
              <a:spcBef>
                <a:spcPts val="1000"/>
              </a:spcBef>
              <a:spcAft>
                <a:spcPts val="0"/>
              </a:spcAft>
              <a:buSzPts val="2400"/>
            </a:pPr>
            <a:endParaRPr lang="en-US" b="1" dirty="0">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6"/>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2</a:t>
            </a:r>
            <a:endParaRPr dirty="0"/>
          </a:p>
        </p:txBody>
      </p:sp>
      <p:sp>
        <p:nvSpPr>
          <p:cNvPr id="144" name="Google Shape;144;p46"/>
          <p:cNvSpPr txBox="1">
            <a:spLocks noGrp="1"/>
          </p:cNvSpPr>
          <p:nvPr>
            <p:ph type="body" idx="1"/>
          </p:nvPr>
        </p:nvSpPr>
        <p:spPr>
          <a:xfrm>
            <a:off x="612775" y="1276350"/>
            <a:ext cx="10515600" cy="5267325"/>
          </a:xfrm>
          <a:prstGeom prst="rect">
            <a:avLst/>
          </a:prstGeom>
          <a:noFill/>
          <a:ln>
            <a:noFill/>
          </a:ln>
        </p:spPr>
        <p:txBody>
          <a:bodyPr spcFirstLastPara="1" wrap="square" lIns="91425" tIns="45700" rIns="91425" bIns="45700" anchor="t" anchorCtr="0">
            <a:normAutofit fontScale="92500" lnSpcReduction="20000"/>
          </a:bodyPr>
          <a:lstStyle/>
          <a:p>
            <a:pPr fontAlgn="base"/>
            <a:r>
              <a:rPr lang="en-IN" b="1" dirty="0">
                <a:solidFill>
                  <a:schemeClr val="tx1"/>
                </a:solidFill>
              </a:rPr>
              <a:t>DATABASES USED IN THIS APPLICATION USING MYSQL ARE AS FOLLOWS:</a:t>
            </a:r>
            <a:r>
              <a:rPr lang="en-IN" dirty="0">
                <a:solidFill>
                  <a:schemeClr val="tx1"/>
                </a:solidFill>
              </a:rPr>
              <a:t>​</a:t>
            </a:r>
          </a:p>
          <a:p>
            <a:pPr marL="514350" indent="-285750">
              <a:buFont typeface="Arial" panose="020B0604020202020204" pitchFamily="34" charset="0"/>
              <a:buChar char="•"/>
            </a:pPr>
            <a:r>
              <a:rPr lang="en-US" sz="2600" b="1" dirty="0" smtClean="0">
                <a:solidFill>
                  <a:schemeClr val="tx1"/>
                </a:solidFill>
              </a:rPr>
              <a:t>   Users </a:t>
            </a:r>
            <a:r>
              <a:rPr lang="en-US" sz="2600" b="1" dirty="0">
                <a:solidFill>
                  <a:schemeClr val="tx1"/>
                </a:solidFill>
              </a:rPr>
              <a:t>Table</a:t>
            </a:r>
            <a:r>
              <a:rPr lang="en-US" sz="2600" dirty="0">
                <a:solidFill>
                  <a:schemeClr val="tx1"/>
                </a:solidFill>
              </a:rPr>
              <a:t>:</a:t>
            </a:r>
          </a:p>
          <a:p>
            <a:r>
              <a:rPr lang="en-US" sz="2600" dirty="0">
                <a:solidFill>
                  <a:schemeClr val="tx1"/>
                </a:solidFill>
              </a:rPr>
              <a:t>Store information about voters and possibly </a:t>
            </a:r>
            <a:r>
              <a:rPr lang="en-US" sz="2600" dirty="0" smtClean="0">
                <a:solidFill>
                  <a:schemeClr val="tx1"/>
                </a:solidFill>
              </a:rPr>
              <a:t>administrators.</a:t>
            </a:r>
          </a:p>
          <a:p>
            <a:pPr marL="685800" indent="-457200">
              <a:buFont typeface="Arial" panose="020B0604020202020204" pitchFamily="34" charset="0"/>
              <a:buChar char="•"/>
            </a:pPr>
            <a:r>
              <a:rPr lang="en-US" sz="2600" b="1" dirty="0" smtClean="0">
                <a:solidFill>
                  <a:schemeClr val="tx1"/>
                </a:solidFill>
              </a:rPr>
              <a:t>Elections </a:t>
            </a:r>
            <a:r>
              <a:rPr lang="en-US" sz="2600" b="1" dirty="0">
                <a:solidFill>
                  <a:schemeClr val="tx1"/>
                </a:solidFill>
              </a:rPr>
              <a:t>Table</a:t>
            </a:r>
            <a:r>
              <a:rPr lang="en-US" sz="2600" dirty="0">
                <a:solidFill>
                  <a:schemeClr val="tx1"/>
                </a:solidFill>
              </a:rPr>
              <a:t>:</a:t>
            </a:r>
          </a:p>
          <a:p>
            <a:r>
              <a:rPr lang="en-US" sz="2600" dirty="0">
                <a:solidFill>
                  <a:schemeClr val="tx1"/>
                </a:solidFill>
              </a:rPr>
              <a:t>Store details about each election</a:t>
            </a:r>
          </a:p>
          <a:p>
            <a:pPr marL="685800" indent="-457200">
              <a:buFont typeface="Arial" panose="020B0604020202020204" pitchFamily="34" charset="0"/>
              <a:buChar char="•"/>
            </a:pPr>
            <a:r>
              <a:rPr lang="en-US" sz="2600" b="1" dirty="0">
                <a:solidFill>
                  <a:schemeClr val="tx1"/>
                </a:solidFill>
              </a:rPr>
              <a:t>Candidates Table</a:t>
            </a:r>
            <a:r>
              <a:rPr lang="en-US" sz="2600" dirty="0">
                <a:solidFill>
                  <a:schemeClr val="tx1"/>
                </a:solidFill>
              </a:rPr>
              <a:t>:</a:t>
            </a:r>
          </a:p>
          <a:p>
            <a:pPr marL="228600" indent="0"/>
            <a:r>
              <a:rPr lang="en-US" sz="2600" dirty="0">
                <a:solidFill>
                  <a:schemeClr val="tx1"/>
                </a:solidFill>
              </a:rPr>
              <a:t>Store information about candidates running in elections.</a:t>
            </a:r>
          </a:p>
          <a:p>
            <a:pPr marL="685800" indent="-457200">
              <a:buFont typeface="Arial" panose="020B0604020202020204" pitchFamily="34" charset="0"/>
              <a:buChar char="•"/>
            </a:pPr>
            <a:r>
              <a:rPr lang="en-US" sz="2600" b="1" dirty="0">
                <a:solidFill>
                  <a:schemeClr val="tx1"/>
                </a:solidFill>
              </a:rPr>
              <a:t>Votes Table</a:t>
            </a:r>
            <a:r>
              <a:rPr lang="en-US" sz="2600" dirty="0">
                <a:solidFill>
                  <a:schemeClr val="tx1"/>
                </a:solidFill>
              </a:rPr>
              <a:t>:</a:t>
            </a:r>
          </a:p>
          <a:p>
            <a:r>
              <a:rPr lang="en-US" sz="2600" dirty="0">
                <a:solidFill>
                  <a:schemeClr val="tx1"/>
                </a:solidFill>
              </a:rPr>
              <a:t>Store individual votes cast by users.</a:t>
            </a:r>
          </a:p>
          <a:p>
            <a:pPr marL="685800" indent="-457200">
              <a:buFont typeface="Arial" panose="020B0604020202020204" pitchFamily="34" charset="0"/>
              <a:buChar char="•"/>
            </a:pPr>
            <a:r>
              <a:rPr lang="en-US" sz="2600" b="1" dirty="0">
                <a:solidFill>
                  <a:schemeClr val="tx1"/>
                </a:solidFill>
              </a:rPr>
              <a:t>Results </a:t>
            </a:r>
            <a:r>
              <a:rPr lang="en-US" sz="2600" b="1" dirty="0" smtClean="0">
                <a:solidFill>
                  <a:schemeClr val="tx1"/>
                </a:solidFill>
              </a:rPr>
              <a:t>Table</a:t>
            </a:r>
            <a:r>
              <a:rPr lang="en-US" sz="2600" dirty="0" smtClean="0">
                <a:solidFill>
                  <a:schemeClr val="tx1"/>
                </a:solidFill>
              </a:rPr>
              <a:t>:</a:t>
            </a:r>
            <a:endParaRPr lang="en-US" sz="2600" dirty="0">
              <a:solidFill>
                <a:schemeClr val="tx1"/>
              </a:solidFill>
            </a:endParaRPr>
          </a:p>
          <a:p>
            <a:r>
              <a:rPr lang="en-US" sz="2600" dirty="0">
                <a:solidFill>
                  <a:schemeClr val="tx1"/>
                </a:solidFill>
              </a:rPr>
              <a:t>Store aggregated results of elections.</a:t>
            </a:r>
          </a:p>
          <a:p>
            <a:pPr marL="571500" indent="-342900">
              <a:buFont typeface="Arial" panose="020B0604020202020204" pitchFamily="34" charset="0"/>
              <a:buChar char="•"/>
            </a:pPr>
            <a:endParaRPr lang="en-US" dirty="0">
              <a:solidFill>
                <a:schemeClr val="tx1"/>
              </a:solidFill>
            </a:endParaRPr>
          </a:p>
          <a:p>
            <a:pPr fontAlgn="base"/>
            <a:r>
              <a:rPr 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3: UNIT CONVERTOR</a:t>
            </a:r>
            <a:endParaRPr lang="en-IN" dirty="0"/>
          </a:p>
        </p:txBody>
      </p:sp>
      <p:sp>
        <p:nvSpPr>
          <p:cNvPr id="96" name="Google Shape;96;p38"/>
          <p:cNvSpPr txBox="1">
            <a:spLocks noGrp="1"/>
          </p:cNvSpPr>
          <p:nvPr>
            <p:ph type="body" idx="1"/>
          </p:nvPr>
        </p:nvSpPr>
        <p:spPr>
          <a:xfrm>
            <a:off x="612775" y="1276350"/>
            <a:ext cx="10515600" cy="5267325"/>
          </a:xfrm>
          <a:prstGeom prst="rect">
            <a:avLst/>
          </a:prstGeom>
          <a:solidFill>
            <a:schemeClr val="bg1">
              <a:lumMod val="85000"/>
            </a:schemeClr>
          </a:solidFill>
          <a:ln>
            <a:noFill/>
          </a:ln>
        </p:spPr>
        <p:txBody>
          <a:bodyPr spcFirstLastPara="1" wrap="square" lIns="91425" tIns="45700" rIns="91425" bIns="45700" anchor="t" anchorCtr="0">
            <a:normAutofit/>
          </a:bodyPr>
          <a:lstStyle/>
          <a:p>
            <a:pPr marL="342900" lvl="0" indent="-342900">
              <a:lnSpc>
                <a:spcPct val="107000"/>
              </a:lnSpc>
              <a:buFont typeface="Symbol" panose="05050102010706020507" pitchFamily="18" charset="2"/>
              <a:buChar char=""/>
            </a:pPr>
            <a:r>
              <a:rPr lang="en-US" sz="32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BRIEF IDEA</a:t>
            </a:r>
            <a:r>
              <a:rPr lang="en-US" sz="18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a:t>
            </a:r>
            <a:r>
              <a:rPr lang="en-US"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unit converter mini project aims to create a versatile tool for converting between different units of measurement. Users can input values and select conversion types such as length, weight, temperature, and more. The program will handle conversions accurately and provide clear results, enhancing user convenience and utility.</a:t>
            </a:r>
          </a:p>
          <a:p>
            <a:pPr marL="571500" lvl="0" indent="-342900" algn="l" rtl="0">
              <a:lnSpc>
                <a:spcPct val="90000"/>
              </a:lnSpc>
              <a:spcBef>
                <a:spcPts val="1000"/>
              </a:spcBef>
              <a:spcAft>
                <a:spcPts val="0"/>
              </a:spcAft>
              <a:buSzPts val="2400"/>
              <a:buFont typeface="Arial"/>
              <a:buChar char="•"/>
            </a:pPr>
            <a:endParaRPr lang="en-US" b="1" dirty="0">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3: UNIT CONVERTOR</a:t>
            </a:r>
            <a:endParaRPr dirty="0"/>
          </a:p>
        </p:txBody>
      </p:sp>
      <p:sp>
        <p:nvSpPr>
          <p:cNvPr id="102" name="Google Shape;102;p39"/>
          <p:cNvSpPr txBox="1">
            <a:spLocks noGrp="1"/>
          </p:cNvSpPr>
          <p:nvPr>
            <p:ph type="body" idx="1"/>
          </p:nvPr>
        </p:nvSpPr>
        <p:spPr>
          <a:xfrm>
            <a:off x="612775" y="1276350"/>
            <a:ext cx="10515600" cy="5267325"/>
          </a:xfrm>
          <a:prstGeom prst="rect">
            <a:avLst/>
          </a:prstGeom>
          <a:noFill/>
          <a:ln>
            <a:noFill/>
          </a:ln>
        </p:spPr>
        <p:txBody>
          <a:bodyPr spcFirstLastPara="1" wrap="square" lIns="91425" tIns="45700" rIns="91425" bIns="45700" anchor="t" anchorCtr="0">
            <a:normAutofit fontScale="77500" lnSpcReduction="20000"/>
          </a:bodyPr>
          <a:lstStyle/>
          <a:p>
            <a:pPr marL="228600" lvl="0" indent="0" algn="l" rtl="0">
              <a:lnSpc>
                <a:spcPct val="90000"/>
              </a:lnSpc>
              <a:spcBef>
                <a:spcPts val="1000"/>
              </a:spcBef>
              <a:spcAft>
                <a:spcPts val="0"/>
              </a:spcAft>
              <a:buSzPts val="2400"/>
            </a:pPr>
            <a:r>
              <a:rPr lang="en-US" sz="3600" b="1" dirty="0">
                <a:solidFill>
                  <a:schemeClr val="dk1"/>
                </a:solidFill>
                <a:highlight>
                  <a:srgbClr val="FFFF00"/>
                </a:highlight>
              </a:rPr>
              <a:t>OBJECTIVES</a:t>
            </a:r>
            <a:r>
              <a:rPr lang="en-US" b="1" dirty="0">
                <a:solidFill>
                  <a:schemeClr val="dk1"/>
                </a:solidFill>
                <a:highlight>
                  <a:srgbClr val="FFFF00"/>
                </a:highlight>
              </a:rPr>
              <a:t>:</a:t>
            </a:r>
          </a:p>
          <a:p>
            <a:pPr marL="228600" lvl="0" indent="0" algn="l" rtl="0">
              <a:lnSpc>
                <a:spcPct val="90000"/>
              </a:lnSpc>
              <a:spcBef>
                <a:spcPts val="1000"/>
              </a:spcBef>
              <a:spcAft>
                <a:spcPts val="0"/>
              </a:spcAft>
              <a:buSzPts val="2400"/>
            </a:pPr>
            <a:r>
              <a:rPr lang="en-US" sz="2300" b="1" dirty="0">
                <a:solidFill>
                  <a:schemeClr val="dk1"/>
                </a:solidFill>
              </a:rPr>
              <a:t>1.Functional Utility: </a:t>
            </a:r>
            <a:r>
              <a:rPr lang="en-US" sz="2300" dirty="0">
                <a:solidFill>
                  <a:schemeClr val="dk1"/>
                </a:solidFill>
              </a:rPr>
              <a:t>Provide a practical tool for converting between various units of measurement.</a:t>
            </a:r>
          </a:p>
          <a:p>
            <a:pPr marL="228600" lvl="0" indent="0" algn="l" rtl="0">
              <a:lnSpc>
                <a:spcPct val="90000"/>
              </a:lnSpc>
              <a:spcBef>
                <a:spcPts val="1000"/>
              </a:spcBef>
              <a:spcAft>
                <a:spcPts val="0"/>
              </a:spcAft>
              <a:buSzPts val="2400"/>
            </a:pPr>
            <a:r>
              <a:rPr lang="en-US" sz="2300" b="1" dirty="0">
                <a:solidFill>
                  <a:schemeClr val="dk1"/>
                </a:solidFill>
              </a:rPr>
              <a:t>2.User-Friendly Interface: </a:t>
            </a:r>
            <a:r>
              <a:rPr lang="en-US" sz="2300" dirty="0">
                <a:solidFill>
                  <a:schemeClr val="dk1"/>
                </a:solidFill>
              </a:rPr>
              <a:t>Create an easy to use and understand interface that allows users to easily input values and select conversion types.</a:t>
            </a:r>
          </a:p>
          <a:p>
            <a:pPr marL="228600" lvl="0" indent="0" algn="l" rtl="0">
              <a:lnSpc>
                <a:spcPct val="90000"/>
              </a:lnSpc>
              <a:spcBef>
                <a:spcPts val="1000"/>
              </a:spcBef>
              <a:spcAft>
                <a:spcPts val="0"/>
              </a:spcAft>
              <a:buSzPts val="2400"/>
            </a:pPr>
            <a:r>
              <a:rPr lang="en-US" sz="2300" b="1" dirty="0">
                <a:solidFill>
                  <a:schemeClr val="dk1"/>
                </a:solidFill>
              </a:rPr>
              <a:t>3.Accurate Conversions: </a:t>
            </a:r>
            <a:r>
              <a:rPr lang="en-US" sz="2300" dirty="0">
                <a:solidFill>
                  <a:schemeClr val="dk1"/>
                </a:solidFill>
              </a:rPr>
              <a:t>Precise calculations and conversions across different measurement categories.</a:t>
            </a:r>
          </a:p>
          <a:p>
            <a:pPr marL="228600" lvl="0" indent="0" algn="l" rtl="0">
              <a:lnSpc>
                <a:spcPct val="90000"/>
              </a:lnSpc>
              <a:spcBef>
                <a:spcPts val="1000"/>
              </a:spcBef>
              <a:spcAft>
                <a:spcPts val="0"/>
              </a:spcAft>
              <a:buSzPts val="2400"/>
            </a:pPr>
            <a:r>
              <a:rPr lang="en-US" sz="2300" b="1" dirty="0">
                <a:solidFill>
                  <a:schemeClr val="dk1"/>
                </a:solidFill>
              </a:rPr>
              <a:t>4.Versatility: </a:t>
            </a:r>
            <a:r>
              <a:rPr lang="en-US" sz="2300" dirty="0">
                <a:solidFill>
                  <a:schemeClr val="dk1"/>
                </a:solidFill>
              </a:rPr>
              <a:t>Support a wide range of units including length, weight, volume, temperature, and more.</a:t>
            </a:r>
          </a:p>
          <a:p>
            <a:pPr marL="228600" lvl="0" indent="0" algn="l" rtl="0">
              <a:lnSpc>
                <a:spcPct val="90000"/>
              </a:lnSpc>
              <a:spcBef>
                <a:spcPts val="1000"/>
              </a:spcBef>
              <a:spcAft>
                <a:spcPts val="0"/>
              </a:spcAft>
              <a:buSzPts val="2400"/>
            </a:pPr>
            <a:endParaRPr lang="en-US" sz="3600" b="1" dirty="0">
              <a:solidFill>
                <a:schemeClr val="dk1"/>
              </a:solidFill>
              <a:highlight>
                <a:srgbClr val="FFFF00"/>
              </a:highlight>
            </a:endParaRPr>
          </a:p>
          <a:p>
            <a:pPr marL="228600" lvl="0" indent="0" algn="l" rtl="0">
              <a:lnSpc>
                <a:spcPct val="90000"/>
              </a:lnSpc>
              <a:spcBef>
                <a:spcPts val="1000"/>
              </a:spcBef>
              <a:spcAft>
                <a:spcPts val="0"/>
              </a:spcAft>
              <a:buSzPts val="2400"/>
            </a:pPr>
            <a:r>
              <a:rPr lang="en-US" sz="3600" b="1" dirty="0">
                <a:solidFill>
                  <a:schemeClr val="dk1"/>
                </a:solidFill>
                <a:highlight>
                  <a:srgbClr val="FFFF00"/>
                </a:highlight>
              </a:rPr>
              <a:t>FEATURES:</a:t>
            </a:r>
          </a:p>
          <a:p>
            <a:pPr marL="228600" lvl="0" indent="0" algn="l" rtl="0">
              <a:lnSpc>
                <a:spcPct val="90000"/>
              </a:lnSpc>
              <a:spcBef>
                <a:spcPts val="1000"/>
              </a:spcBef>
              <a:spcAft>
                <a:spcPts val="0"/>
              </a:spcAft>
              <a:buSzPts val="2400"/>
            </a:pPr>
            <a:r>
              <a:rPr lang="en-US" b="1" dirty="0">
                <a:solidFill>
                  <a:schemeClr val="dk1"/>
                </a:solidFill>
              </a:rPr>
              <a:t>1.Multiple Categories: </a:t>
            </a:r>
            <a:r>
              <a:rPr lang="en-US" dirty="0">
                <a:solidFill>
                  <a:schemeClr val="dk1"/>
                </a:solidFill>
              </a:rPr>
              <a:t>Support conversions for length, weight, volume, temperature, area, and other common measurement types.</a:t>
            </a:r>
          </a:p>
          <a:p>
            <a:pPr marL="228600" lvl="0" indent="0" algn="l" rtl="0">
              <a:lnSpc>
                <a:spcPct val="90000"/>
              </a:lnSpc>
              <a:spcBef>
                <a:spcPts val="1000"/>
              </a:spcBef>
              <a:spcAft>
                <a:spcPts val="0"/>
              </a:spcAft>
              <a:buSzPts val="2400"/>
            </a:pPr>
            <a:r>
              <a:rPr lang="en-US" b="1" dirty="0">
                <a:solidFill>
                  <a:schemeClr val="dk1"/>
                </a:solidFill>
              </a:rPr>
              <a:t>2.Customizable Units: </a:t>
            </a:r>
            <a:r>
              <a:rPr lang="en-US" dirty="0">
                <a:solidFill>
                  <a:schemeClr val="dk1"/>
                </a:solidFill>
              </a:rPr>
              <a:t>Allow users to choose from multiple units within each category (e.g., meters, feet, and inches for length).</a:t>
            </a:r>
          </a:p>
          <a:p>
            <a:pPr marL="228600" lvl="0" indent="0" algn="l" rtl="0">
              <a:lnSpc>
                <a:spcPct val="90000"/>
              </a:lnSpc>
              <a:spcBef>
                <a:spcPts val="1000"/>
              </a:spcBef>
              <a:spcAft>
                <a:spcPts val="0"/>
              </a:spcAft>
              <a:buSzPts val="2400"/>
            </a:pPr>
            <a:r>
              <a:rPr lang="en-US" b="1" dirty="0">
                <a:solidFill>
                  <a:schemeClr val="dk1"/>
                </a:solidFill>
              </a:rPr>
              <a:t>3.Bidirectional Conversion: </a:t>
            </a:r>
            <a:r>
              <a:rPr lang="en-US" dirty="0">
                <a:solidFill>
                  <a:schemeClr val="dk1"/>
                </a:solidFill>
              </a:rPr>
              <a:t>Enable conversions both ways (e.g., Celsius to Fahrenheit and vice versa).</a:t>
            </a:r>
          </a:p>
          <a:p>
            <a:pPr marL="228600" lvl="0" indent="0" algn="l" rtl="0">
              <a:lnSpc>
                <a:spcPct val="90000"/>
              </a:lnSpc>
              <a:spcBef>
                <a:spcPts val="1000"/>
              </a:spcBef>
              <a:spcAft>
                <a:spcPts val="0"/>
              </a:spcAft>
              <a:buSzPts val="2400"/>
            </a:pPr>
            <a:r>
              <a:rPr lang="en-US" b="1" dirty="0">
                <a:solidFill>
                  <a:schemeClr val="dk1"/>
                </a:solidFill>
              </a:rPr>
              <a:t>4.History Logging: </a:t>
            </a:r>
            <a:r>
              <a:rPr lang="en-US" dirty="0">
                <a:solidFill>
                  <a:schemeClr val="dk1"/>
                </a:solidFill>
              </a:rPr>
              <a:t>Keep a log of recent conversions for easy reference or reuse.</a:t>
            </a:r>
          </a:p>
          <a:p>
            <a:pPr marL="228600" lvl="0" indent="0" algn="l" rtl="0">
              <a:lnSpc>
                <a:spcPct val="90000"/>
              </a:lnSpc>
              <a:spcBef>
                <a:spcPts val="1000"/>
              </a:spcBef>
              <a:spcAft>
                <a:spcPts val="0"/>
              </a:spcAft>
              <a:buSzPts val="2400"/>
            </a:pPr>
            <a:r>
              <a:rPr lang="en-US" dirty="0">
                <a:solidFill>
                  <a:schemeClr val="dk1"/>
                </a:solidFill>
              </a:rPr>
              <a:t>5.Offline Functionality: Optionally support offline usage to enhance accessibility.</a:t>
            </a:r>
          </a:p>
          <a:p>
            <a:pPr marL="571500" lvl="0" indent="-342900" algn="l" rtl="0">
              <a:lnSpc>
                <a:spcPct val="90000"/>
              </a:lnSpc>
              <a:spcBef>
                <a:spcPts val="1000"/>
              </a:spcBef>
              <a:spcAft>
                <a:spcPts val="0"/>
              </a:spcAft>
              <a:buSzPts val="2400"/>
              <a:buFont typeface="Arial"/>
              <a:buChar char="•"/>
            </a:pPr>
            <a:endParaRPr lang="en-US" b="1" dirty="0">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817</Words>
  <Application>Microsoft Office PowerPoint</Application>
  <PresentationFormat>Widescreen</PresentationFormat>
  <Paragraphs>106</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Mangal</vt:lpstr>
      <vt:lpstr>Symbol</vt:lpstr>
      <vt:lpstr>Times New Roman</vt:lpstr>
      <vt:lpstr>3_Retrospect</vt:lpstr>
      <vt:lpstr>Office Theme</vt:lpstr>
      <vt:lpstr>PowerPoint Presentation</vt:lpstr>
      <vt:lpstr>TOPIC  1: CALORIE INTAKE MANAGER </vt:lpstr>
      <vt:lpstr>TOPIC  1: CALORIE INTAKE MANAGER </vt:lpstr>
      <vt:lpstr>TOPIC 1</vt:lpstr>
      <vt:lpstr>TOPIC 2: ONLINE VOTING SYSTEM</vt:lpstr>
      <vt:lpstr>TOPIC  2: ONLINE VOTING SYSTEM</vt:lpstr>
      <vt:lpstr>TOPIC 2</vt:lpstr>
      <vt:lpstr>TOPIC 3: UNIT CONVERTOR</vt:lpstr>
      <vt:lpstr>TOPIC 3: UNIT CONVERTOR</vt:lpstr>
      <vt:lpstr>TOPIC 3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Poonam Pangarkar</dc:creator>
  <cp:lastModifiedBy>user</cp:lastModifiedBy>
  <cp:revision>7</cp:revision>
  <dcterms:created xsi:type="dcterms:W3CDTF">2022-07-21T10:07:11Z</dcterms:created>
  <dcterms:modified xsi:type="dcterms:W3CDTF">2024-07-12T09:42:49Z</dcterms:modified>
</cp:coreProperties>
</file>