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1"/>
  </p:notesMasterIdLst>
  <p:sldIdLst>
    <p:sldId id="256" r:id="rId2"/>
    <p:sldId id="257" r:id="rId3"/>
    <p:sldId id="258" r:id="rId4"/>
    <p:sldId id="267" r:id="rId5"/>
    <p:sldId id="263" r:id="rId6"/>
    <p:sldId id="262" r:id="rId7"/>
    <p:sldId id="265" r:id="rId8"/>
    <p:sldId id="266" r:id="rId9"/>
    <p:sldId id="260" r:id="rId10"/>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99FB8F62-7B9F-F6D6-8CD5-A0C2736988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B169F26-4CAC-4B4F-861B-78C14EBDF331}"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0A098328-091E-91B0-9BE8-C86187E37B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D358408-1710-E1C5-9B9B-2282FE106B9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5</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6</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9F32DF13-4A79-5C4B-2528-7AAE3B9541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CCD6AA5-DBDD-4833-85FE-C15C090D66B4}" type="slidenum">
              <a:rPr lang="en-IN" altLang="en-US" sz="1400" smtClean="0"/>
              <a:pPr fontAlgn="base">
                <a:spcBef>
                  <a:spcPct val="0"/>
                </a:spcBef>
                <a:spcAft>
                  <a:spcPct val="0"/>
                </a:spcAft>
              </a:pPr>
              <a:t>7</a:t>
            </a:fld>
            <a:endParaRPr lang="en-IN" altLang="en-US" sz="1400"/>
          </a:p>
        </p:txBody>
      </p:sp>
      <p:sp>
        <p:nvSpPr>
          <p:cNvPr id="25603" name="Rectangle 1">
            <a:extLst>
              <a:ext uri="{FF2B5EF4-FFF2-40B4-BE49-F238E27FC236}">
                <a16:creationId xmlns:a16="http://schemas.microsoft.com/office/drawing/2014/main" id="{41CFC251-A676-E71A-40F4-C7F9EE77B47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BD080383-8BA6-31F3-606C-6988C72DB81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8</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9</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10/10/2024</a:t>
            </a:fld>
            <a:endParaRPr lang="en-US" dirty="0"/>
          </a:p>
        </p:txBody>
      </p:sp>
      <p:sp>
        <p:nvSpPr>
          <p:cNvPr id="16" name="Footer Placeholder 4">
            <a:extLst>
              <a:ext uri="{FF2B5EF4-FFF2-40B4-BE49-F238E27FC236}">
                <a16:creationId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10/10/2024</a:t>
            </a:fld>
            <a:endParaRPr lang="en-US" dirty="0"/>
          </a:p>
        </p:txBody>
      </p:sp>
      <p:sp>
        <p:nvSpPr>
          <p:cNvPr id="7" name="Footer Placeholder 4">
            <a:extLst>
              <a:ext uri="{FF2B5EF4-FFF2-40B4-BE49-F238E27FC236}">
                <a16:creationId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10/10/2024</a:t>
            </a:fld>
            <a:endParaRPr lang="en-US" dirty="0"/>
          </a:p>
        </p:txBody>
      </p:sp>
      <p:sp>
        <p:nvSpPr>
          <p:cNvPr id="7" name="Footer Placeholder 4">
            <a:extLst>
              <a:ext uri="{FF2B5EF4-FFF2-40B4-BE49-F238E27FC236}">
                <a16:creationId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10/10/2024</a:t>
            </a:fld>
            <a:endParaRPr lang="en-US" dirty="0"/>
          </a:p>
        </p:txBody>
      </p:sp>
      <p:sp>
        <p:nvSpPr>
          <p:cNvPr id="6" name="Footer Placeholder 4">
            <a:extLst>
              <a:ext uri="{FF2B5EF4-FFF2-40B4-BE49-F238E27FC236}">
                <a16:creationId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10/10/2024</a:t>
            </a:fld>
            <a:endParaRPr lang="en-US" dirty="0"/>
          </a:p>
        </p:txBody>
      </p:sp>
      <p:sp>
        <p:nvSpPr>
          <p:cNvPr id="8" name="Footer Placeholder 4">
            <a:extLst>
              <a:ext uri="{FF2B5EF4-FFF2-40B4-BE49-F238E27FC236}">
                <a16:creationId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10/10/2024</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10/10/2024</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10/10/2024</a:t>
            </a:fld>
            <a:endParaRPr lang="en-US" dirty="0"/>
          </a:p>
        </p:txBody>
      </p:sp>
      <p:sp>
        <p:nvSpPr>
          <p:cNvPr id="6" name="Footer Placeholder 4">
            <a:extLst>
              <a:ext uri="{FF2B5EF4-FFF2-40B4-BE49-F238E27FC236}">
                <a16:creationId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10/10/2024</a:t>
            </a:fld>
            <a:endParaRPr lang="en-US" dirty="0"/>
          </a:p>
        </p:txBody>
      </p:sp>
      <p:sp>
        <p:nvSpPr>
          <p:cNvPr id="6" name="Footer Placeholder 4">
            <a:extLst>
              <a:ext uri="{FF2B5EF4-FFF2-40B4-BE49-F238E27FC236}">
                <a16:creationId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10/10/2024</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VaultX</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Bank Simulator</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Mohit Kadam 24207003</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Sakshi Salve 24207007</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Dhruvraj Wankhede 24207009</a:t>
            </a:r>
          </a:p>
          <a:p>
            <a:pPr algn="ctr" eaLnBrk="1" fontAlgn="auto" hangingPunct="1">
              <a:spcBef>
                <a:spcPts val="0"/>
              </a:spcBef>
              <a:spcAft>
                <a:spcPts val="0"/>
              </a:spcAft>
              <a:defRPr/>
            </a:pP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Agrima</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Gupte 24207019</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Rajashri</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Chaudhri</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D0D5517D-DE5A-2ABD-202D-7799C4A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39" y="35421"/>
            <a:ext cx="8352929" cy="163564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CA18294-F88C-CFF0-99E0-03503B1A2FC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D23A965-4B11-9815-DCD3-450EB32A27CF}"/>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Features </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Built in functions used</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Output Screenshots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pPr>
            <a:endParaRPr lang="en-IN" altLang="en-US" sz="2400" i="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503238" y="1656180"/>
            <a:ext cx="7056437" cy="3970318"/>
          </a:xfrm>
          <a:prstGeom prst="rect">
            <a:avLst/>
          </a:prstGeom>
        </p:spPr>
        <p:txBody>
          <a:bodyPr wrap="square">
            <a:spAutoFit/>
          </a:bodyPr>
          <a:lstStyle/>
          <a:p>
            <a:pPr marL="285750" indent="-285750" algn="just">
              <a:buFont typeface="Wingdings" panose="05000000000000000000" pitchFamily="2" charset="2"/>
              <a:buChar char="q"/>
            </a:pPr>
            <a:r>
              <a:rPr lang="en-US" dirty="0"/>
              <a:t>The ATM Simulator Project is a desktop-based banking simulation application designed to replicate core ATM operations. Developed using Java AWT, Swing, and MySQL, the project enables users to perform functions like account creation, balance inquiry, deposits, withdrawals, and transaction receipts.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application integrates a secure user authentication system, and all financial operations are reflected in real-time within the MySQL database.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project serves as an educational tool to understand how banking systems function, focusing on user interface development, database management, and transaction handling.</a:t>
            </a:r>
            <a:endParaRPr lang="en-IN"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8FB8-A5B1-CD2E-8F81-DD095B384DBF}"/>
              </a:ext>
            </a:extLst>
          </p:cNvPr>
          <p:cNvSpPr>
            <a:spLocks noGrp="1"/>
          </p:cNvSpPr>
          <p:nvPr>
            <p:ph type="title"/>
          </p:nvPr>
        </p:nvSpPr>
        <p:spPr>
          <a:xfrm>
            <a:off x="671513" y="671514"/>
            <a:ext cx="6997700" cy="804068"/>
          </a:xfrm>
        </p:spPr>
        <p:txBody>
          <a:bodyPr>
            <a:normAutofit fontScale="90000"/>
          </a:bodyPr>
          <a:lstStyle/>
          <a:p>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3" name="Content Placeholder 2">
            <a:extLst>
              <a:ext uri="{FF2B5EF4-FFF2-40B4-BE49-F238E27FC236}">
                <a16:creationId xmlns:a16="http://schemas.microsoft.com/office/drawing/2014/main" id="{96C1F487-22A2-54D0-81B7-EC58466635DE}"/>
              </a:ext>
            </a:extLst>
          </p:cNvPr>
          <p:cNvSpPr>
            <a:spLocks noGrp="1"/>
          </p:cNvSpPr>
          <p:nvPr>
            <p:ph idx="1"/>
          </p:nvPr>
        </p:nvSpPr>
        <p:spPr>
          <a:xfrm>
            <a:off x="671513" y="1403574"/>
            <a:ext cx="6997700" cy="5255990"/>
          </a:xfrm>
        </p:spPr>
        <p:txBody>
          <a:bodyPr/>
          <a:lstStyle/>
          <a:p>
            <a:r>
              <a:rPr lang="en-US" dirty="0"/>
              <a:t>1. User authentication and account management: Implement a secure login and signup system where users can register or login into their accounts. User data should be securely stored and authenticated using a MYSQL Database. </a:t>
            </a:r>
          </a:p>
          <a:p>
            <a:r>
              <a:rPr lang="en-US" dirty="0"/>
              <a:t>2. Atm Operations Simulation: Simulate all basic ATM functions (balance enquiry, withdrawal, deposit and fund transfer) that real ATMs offer.</a:t>
            </a:r>
          </a:p>
          <a:p>
            <a:r>
              <a:rPr lang="en-US" dirty="0"/>
              <a:t>3. Database Integration: Ensure all user operations such as deposits, withdrawals and transfer are reflected and updated in real time in MYSQL database.</a:t>
            </a:r>
          </a:p>
          <a:p>
            <a:r>
              <a:rPr lang="en-US" dirty="0"/>
              <a:t>4. Transaction Login: Record each transactions, including the type and amount, into database for future reference and audit purposes.</a:t>
            </a:r>
          </a:p>
        </p:txBody>
      </p:sp>
    </p:spTree>
    <p:extLst>
      <p:ext uri="{BB962C8B-B14F-4D97-AF65-F5344CB8AC3E}">
        <p14:creationId xmlns:p14="http://schemas.microsoft.com/office/powerpoint/2010/main" val="341763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i="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94195" y="1563688"/>
            <a:ext cx="7498445" cy="2585323"/>
          </a:xfrm>
          <a:prstGeom prst="rect">
            <a:avLst/>
          </a:prstGeom>
        </p:spPr>
        <p:txBody>
          <a:bodyPr wrap="square">
            <a:spAutoFit/>
          </a:bodyPr>
          <a:lstStyle/>
          <a:p>
            <a:pPr marL="342900" indent="-342900">
              <a:buFont typeface="+mj-lt"/>
              <a:buAutoNum type="arabicPeriod"/>
            </a:pPr>
            <a:r>
              <a:rPr lang="en-IN" dirty="0"/>
              <a:t>Secure user authentication and account management system.</a:t>
            </a:r>
          </a:p>
          <a:p>
            <a:pPr marL="342900" indent="-342900">
              <a:buFont typeface="+mj-lt"/>
              <a:buAutoNum type="arabicPeriod"/>
            </a:pPr>
            <a:endParaRPr lang="en-IN" dirty="0"/>
          </a:p>
          <a:p>
            <a:pPr marL="342900" indent="-342900">
              <a:buFont typeface="+mj-lt"/>
              <a:buAutoNum type="arabicPeriod"/>
            </a:pPr>
            <a:r>
              <a:rPr lang="en-IN" dirty="0"/>
              <a:t>Simulate ATM operations: balance inquiry, deposits, withdrawals.</a:t>
            </a:r>
          </a:p>
          <a:p>
            <a:pPr marL="342900" indent="-342900">
              <a:buFont typeface="+mj-lt"/>
              <a:buAutoNum type="arabicPeriod"/>
            </a:pPr>
            <a:endParaRPr lang="en-IN" dirty="0"/>
          </a:p>
          <a:p>
            <a:pPr marL="342900" indent="-342900">
              <a:buFont typeface="+mj-lt"/>
              <a:buAutoNum type="arabicPeriod"/>
            </a:pPr>
            <a:r>
              <a:rPr lang="en-IN" dirty="0"/>
              <a:t>Real-time database integration with MySQL for transaction updates.</a:t>
            </a:r>
          </a:p>
          <a:p>
            <a:endParaRPr lang="en-IN" dirty="0"/>
          </a:p>
          <a:p>
            <a:r>
              <a:rPr lang="en-IN" dirty="0"/>
              <a:t>4.  User-friendly Java AWT and Swing-based graphical interface.</a:t>
            </a:r>
          </a:p>
          <a:p>
            <a:pPr marL="342900" indent="-342900">
              <a:buFont typeface="+mj-lt"/>
              <a:buAutoNum type="arabicPeriod"/>
            </a:pPr>
            <a:endParaRPr lang="en-IN" dirty="0"/>
          </a:p>
          <a:p>
            <a:r>
              <a:rPr lang="en-IN" dirty="0"/>
              <a:t>5</a:t>
            </a:r>
            <a:r>
              <a:rPr lang="en-IN"/>
              <a:t>.  Option </a:t>
            </a:r>
            <a:r>
              <a:rPr lang="en-IN" dirty="0"/>
              <a:t>to generate transaction receipts for user records.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Built in functions used </a:t>
            </a:r>
            <a:r>
              <a:rPr lang="en-IN" altLang="en-US" sz="36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DejaVu Sans" charset="0"/>
              </a:rPr>
              <a:t>(Not applicable for OOPJ project)</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03238" y="1780260"/>
            <a:ext cx="7489402" cy="3970318"/>
          </a:xfrm>
          <a:prstGeom prst="rect">
            <a:avLst/>
          </a:prstGeom>
        </p:spPr>
        <p:txBody>
          <a:bodyPr wrap="square">
            <a:spAutoFit/>
          </a:bodyPr>
          <a:lstStyle/>
          <a:p>
            <a:pPr marL="342900" indent="-342900">
              <a:buFont typeface="+mj-lt"/>
              <a:buAutoNum type="arabicPeriod"/>
            </a:pPr>
            <a:r>
              <a:rPr lang="en-IN" dirty="0"/>
              <a:t>AWT &amp; Swing Methods: Used to create the graphical user interface (GUI) for buttons, forms, and text fields (e.g., </a:t>
            </a:r>
            <a:r>
              <a:rPr lang="en-IN" dirty="0" err="1"/>
              <a:t>JButton</a:t>
            </a:r>
            <a:r>
              <a:rPr lang="en-IN" dirty="0"/>
              <a:t>(), </a:t>
            </a:r>
            <a:r>
              <a:rPr lang="en-IN" dirty="0" err="1"/>
              <a:t>JTextField</a:t>
            </a:r>
            <a:r>
              <a:rPr lang="en-IN" dirty="0"/>
              <a:t>(), </a:t>
            </a:r>
            <a:r>
              <a:rPr lang="en-IN" dirty="0" err="1"/>
              <a:t>JFrame</a:t>
            </a:r>
            <a:r>
              <a:rPr lang="en-IN" dirty="0"/>
              <a:t>()).</a:t>
            </a:r>
          </a:p>
          <a:p>
            <a:pPr marL="342900" indent="-342900">
              <a:buFont typeface="+mj-lt"/>
              <a:buAutoNum type="arabicPeriod"/>
            </a:pPr>
            <a:endParaRPr lang="en-IN" dirty="0"/>
          </a:p>
          <a:p>
            <a:pPr marL="342900" indent="-342900">
              <a:buFont typeface="+mj-lt"/>
              <a:buAutoNum type="arabicPeriod"/>
            </a:pPr>
            <a:r>
              <a:rPr lang="en-IN" dirty="0"/>
              <a:t>Database Connectivity (JDBC): Functions like </a:t>
            </a:r>
            <a:r>
              <a:rPr lang="en-IN" dirty="0" err="1"/>
              <a:t>DriverManager.getConnection</a:t>
            </a:r>
            <a:r>
              <a:rPr lang="en-IN" dirty="0"/>
              <a:t>(), </a:t>
            </a:r>
            <a:r>
              <a:rPr lang="en-IN" dirty="0" err="1"/>
              <a:t>Statement.executeQuery</a:t>
            </a:r>
            <a:r>
              <a:rPr lang="en-IN" dirty="0"/>
              <a:t>() are used for establishing and executing queries to MySQL.</a:t>
            </a:r>
          </a:p>
          <a:p>
            <a:pPr marL="342900" indent="-342900">
              <a:buFont typeface="+mj-lt"/>
              <a:buAutoNum type="arabicPeriod"/>
            </a:pPr>
            <a:endParaRPr lang="en-IN" dirty="0"/>
          </a:p>
          <a:p>
            <a:pPr marL="342900" indent="-342900">
              <a:buFont typeface="+mj-lt"/>
              <a:buAutoNum type="arabicPeriod"/>
            </a:pPr>
            <a:r>
              <a:rPr lang="en-IN" dirty="0"/>
              <a:t>String and Integer Operations: Built-in Java functions for parsing and handling user inputs, such as </a:t>
            </a:r>
            <a:r>
              <a:rPr lang="en-IN" dirty="0" err="1"/>
              <a:t>Integer.parseInt</a:t>
            </a:r>
            <a:r>
              <a:rPr lang="en-IN" dirty="0"/>
              <a:t>(), </a:t>
            </a:r>
            <a:r>
              <a:rPr lang="en-IN" dirty="0" err="1"/>
              <a:t>String.equals</a:t>
            </a:r>
            <a:r>
              <a:rPr lang="en-IN" dirty="0"/>
              <a:t>().</a:t>
            </a:r>
          </a:p>
          <a:p>
            <a:pPr marL="342900" indent="-342900">
              <a:buFont typeface="+mj-lt"/>
              <a:buAutoNum type="arabicPeriod"/>
            </a:pPr>
            <a:endParaRPr lang="en-IN" dirty="0"/>
          </a:p>
          <a:p>
            <a:pPr marL="342900" indent="-342900">
              <a:buFont typeface="+mj-lt"/>
              <a:buAutoNum type="arabicPeriod"/>
            </a:pPr>
            <a:r>
              <a:rPr lang="en-IN" dirty="0"/>
              <a:t>Date and Time Functions: For logging transactions with timestamps, using </a:t>
            </a:r>
            <a:r>
              <a:rPr lang="en-IN" dirty="0" err="1"/>
              <a:t>java.util.Date</a:t>
            </a:r>
            <a:r>
              <a:rPr lang="en-IN" dirty="0"/>
              <a:t> and </a:t>
            </a:r>
            <a:r>
              <a:rPr lang="en-IN" dirty="0" err="1"/>
              <a:t>java.sql.Timestamp</a:t>
            </a:r>
            <a:r>
              <a:rPr lang="en-IN" dirty="0"/>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A7A4EFB-00CA-9848-AF29-876B6B3C852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 Flow diagram</a:t>
            </a:r>
          </a:p>
        </p:txBody>
      </p:sp>
      <p:sp>
        <p:nvSpPr>
          <p:cNvPr id="24579" name="Rectangle 2">
            <a:extLst>
              <a:ext uri="{FF2B5EF4-FFF2-40B4-BE49-F238E27FC236}">
                <a16:creationId xmlns:a16="http://schemas.microsoft.com/office/drawing/2014/main" id="{F1C390CD-F635-CA60-21A9-F8157E72D72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00824" y="1441922"/>
            <a:ext cx="7347799" cy="4707299"/>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Output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150000"/>
              </a:lnSpc>
              <a:spcBef>
                <a:spcPts val="0"/>
              </a:spcBef>
              <a:spcAft>
                <a:spcPts val="1413"/>
              </a:spcAft>
              <a:defRPr/>
            </a:pPr>
            <a:r>
              <a:rPr lang="en-IN" altLang="en-US" sz="2400" i="1" dirty="0">
                <a:solidFill>
                  <a:srgbClr val="FF0000"/>
                </a:solidFill>
                <a:latin typeface="Times New Roman" panose="02020603050405020304" pitchFamily="18" charset="0"/>
                <a:cs typeface="Times New Roman" panose="02020603050405020304" pitchFamily="18" charset="0"/>
              </a:rPr>
              <a:t>Add screenshot of output window </a:t>
            </a:r>
          </a:p>
        </p:txBody>
      </p:sp>
      <p:pic>
        <p:nvPicPr>
          <p:cNvPr id="3" name="Picture 2">
            <a:extLst>
              <a:ext uri="{FF2B5EF4-FFF2-40B4-BE49-F238E27FC236}">
                <a16:creationId xmlns:a16="http://schemas.microsoft.com/office/drawing/2014/main" id="{0C241015-D500-141B-0843-30D9C4F5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199" y="2522770"/>
            <a:ext cx="4954672" cy="4211886"/>
          </a:xfrm>
          <a:prstGeom prst="rect">
            <a:avLst/>
          </a:prstGeom>
        </p:spPr>
      </p:pic>
      <p:pic>
        <p:nvPicPr>
          <p:cNvPr id="5" name="Picture 4">
            <a:extLst>
              <a:ext uri="{FF2B5EF4-FFF2-40B4-BE49-F238E27FC236}">
                <a16:creationId xmlns:a16="http://schemas.microsoft.com/office/drawing/2014/main" id="{34DDD154-B621-2486-648E-1F8E39526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76" y="3333973"/>
            <a:ext cx="4304077" cy="2589480"/>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209</TotalTime>
  <Words>456</Words>
  <Application>Microsoft Office PowerPoint</Application>
  <PresentationFormat>Custom</PresentationFormat>
  <Paragraphs>58</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2. Objectives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Dhruvraj Wankhede</cp:lastModifiedBy>
  <cp:revision>27</cp:revision>
  <cp:lastPrinted>2022-08-20T08:09:49Z</cp:lastPrinted>
  <dcterms:created xsi:type="dcterms:W3CDTF">2017-10-25T08:22:14Z</dcterms:created>
  <dcterms:modified xsi:type="dcterms:W3CDTF">2024-10-10T08:31:01Z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