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CF9"/>
          </a:solidFill>
        </a:fill>
      </a:tcStyle>
    </a:wholeTbl>
    <a:band2H>
      <a:tcTxStyle/>
      <a:tcStyle>
        <a:tcBdr/>
        <a:fill>
          <a:solidFill>
            <a:srgbClr val="E9F6FC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EDF"/>
          </a:solidFill>
        </a:fill>
      </a:tcStyle>
    </a:wholeTbl>
    <a:band2H>
      <a:tcTxStyle/>
      <a:tcStyle>
        <a:tcBdr/>
        <a:fill>
          <a:solidFill>
            <a:srgbClr val="E8F6F0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ECD"/>
          </a:solidFill>
        </a:fill>
      </a:tcStyle>
    </a:wholeTbl>
    <a:band2H>
      <a:tcTxStyle/>
      <a:tcStyle>
        <a:tcBdr/>
        <a:fill>
          <a:solidFill>
            <a:srgbClr val="EEF7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0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iya Sangameshwari" userId="61e7e7968c7e79b2" providerId="LiveId" clId="{3BA484B0-D62A-4954-9497-CE18E5526A07}"/>
    <pc:docChg chg="modSld">
      <pc:chgData name="Rafiya Sangameshwari" userId="61e7e7968c7e79b2" providerId="LiveId" clId="{3BA484B0-D62A-4954-9497-CE18E5526A07}" dt="2024-10-23T06:54:02.148" v="84" actId="20577"/>
      <pc:docMkLst>
        <pc:docMk/>
      </pc:docMkLst>
      <pc:sldChg chg="modSp mod">
        <pc:chgData name="Rafiya Sangameshwari" userId="61e7e7968c7e79b2" providerId="LiveId" clId="{3BA484B0-D62A-4954-9497-CE18E5526A07}" dt="2024-10-23T06:53:21.782" v="9" actId="20577"/>
        <pc:sldMkLst>
          <pc:docMk/>
          <pc:sldMk cId="0" sldId="260"/>
        </pc:sldMkLst>
        <pc:spChg chg="mod">
          <ac:chgData name="Rafiya Sangameshwari" userId="61e7e7968c7e79b2" providerId="LiveId" clId="{3BA484B0-D62A-4954-9497-CE18E5526A07}" dt="2024-10-23T06:53:21.782" v="9" actId="20577"/>
          <ac:spMkLst>
            <pc:docMk/>
            <pc:sldMk cId="0" sldId="260"/>
            <ac:spMk id="191" creationId="{00000000-0000-0000-0000-000000000000}"/>
          </ac:spMkLst>
        </pc:spChg>
      </pc:sldChg>
      <pc:sldChg chg="modSp mod">
        <pc:chgData name="Rafiya Sangameshwari" userId="61e7e7968c7e79b2" providerId="LiveId" clId="{3BA484B0-D62A-4954-9497-CE18E5526A07}" dt="2024-10-23T06:53:40.085" v="72" actId="20577"/>
        <pc:sldMkLst>
          <pc:docMk/>
          <pc:sldMk cId="0" sldId="261"/>
        </pc:sldMkLst>
        <pc:spChg chg="mod">
          <ac:chgData name="Rafiya Sangameshwari" userId="61e7e7968c7e79b2" providerId="LiveId" clId="{3BA484B0-D62A-4954-9497-CE18E5526A07}" dt="2024-10-23T06:53:40.085" v="72" actId="20577"/>
          <ac:spMkLst>
            <pc:docMk/>
            <pc:sldMk cId="0" sldId="261"/>
            <ac:spMk id="194" creationId="{00000000-0000-0000-0000-000000000000}"/>
          </ac:spMkLst>
        </pc:spChg>
      </pc:sldChg>
      <pc:sldChg chg="modSp mod">
        <pc:chgData name="Rafiya Sangameshwari" userId="61e7e7968c7e79b2" providerId="LiveId" clId="{3BA484B0-D62A-4954-9497-CE18E5526A07}" dt="2024-10-23T06:54:02.148" v="84" actId="20577"/>
        <pc:sldMkLst>
          <pc:docMk/>
          <pc:sldMk cId="0" sldId="263"/>
        </pc:sldMkLst>
        <pc:spChg chg="mod">
          <ac:chgData name="Rafiya Sangameshwari" userId="61e7e7968c7e79b2" providerId="LiveId" clId="{3BA484B0-D62A-4954-9497-CE18E5526A07}" dt="2024-10-23T06:54:02.148" v="84" actId="20577"/>
          <ac:spMkLst>
            <pc:docMk/>
            <pc:sldMk cId="0" sldId="263"/>
            <ac:spMk id="2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7"/>
          <p:cNvGrpSpPr/>
          <p:nvPr/>
        </p:nvGrpSpPr>
        <p:grpSpPr>
          <a:xfrm>
            <a:off x="-9526" y="-9526"/>
            <a:ext cx="10110790" cy="7578726"/>
            <a:chOff x="0" y="0"/>
            <a:chExt cx="10110788" cy="7578724"/>
          </a:xfrm>
        </p:grpSpPr>
        <p:sp>
          <p:nvSpPr>
            <p:cNvPr id="22" name="Straight Connector 4"/>
            <p:cNvSpPr/>
            <p:nvPr/>
          </p:nvSpPr>
          <p:spPr>
            <a:xfrm flipV="1">
              <a:off x="5665788" y="4611688"/>
              <a:ext cx="4433888" cy="2957513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5"/>
            <p:cNvSpPr/>
            <p:nvPr/>
          </p:nvSpPr>
          <p:spPr>
            <a:xfrm>
              <a:off x="7773987" y="9524"/>
              <a:ext cx="1343025" cy="7559676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Freeform 29"/>
            <p:cNvSpPr/>
            <p:nvPr/>
          </p:nvSpPr>
          <p:spPr>
            <a:xfrm>
              <a:off x="7607300" y="9524"/>
              <a:ext cx="2501902" cy="756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extrusionOk="0">
                  <a:moveTo>
                    <a:pt x="19239" y="0"/>
                  </a:moveTo>
                  <a:lnTo>
                    <a:pt x="0" y="21573"/>
                  </a:lnTo>
                  <a:lnTo>
                    <a:pt x="21573" y="21600"/>
                  </a:lnTo>
                  <a:cubicBezTo>
                    <a:pt x="21600" y="14409"/>
                    <a:pt x="21466" y="7218"/>
                    <a:pt x="21493" y="27"/>
                  </a:cubicBezTo>
                  <a:lnTo>
                    <a:pt x="19239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Freeform 30"/>
            <p:cNvSpPr/>
            <p:nvPr/>
          </p:nvSpPr>
          <p:spPr>
            <a:xfrm>
              <a:off x="7951787" y="-1"/>
              <a:ext cx="2147889" cy="756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extrusionOk="0">
                  <a:moveTo>
                    <a:pt x="0" y="0"/>
                  </a:moveTo>
                  <a:lnTo>
                    <a:pt x="13316" y="21600"/>
                  </a:lnTo>
                  <a:lnTo>
                    <a:pt x="21569" y="21600"/>
                  </a:lnTo>
                  <a:cubicBezTo>
                    <a:pt x="21537" y="14400"/>
                    <a:pt x="21600" y="7200"/>
                    <a:pt x="215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Freeform 31"/>
            <p:cNvSpPr/>
            <p:nvPr/>
          </p:nvSpPr>
          <p:spPr>
            <a:xfrm>
              <a:off x="7327900" y="4330699"/>
              <a:ext cx="2770189" cy="323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544" y="0"/>
                  </a:lnTo>
                  <a:cubicBezTo>
                    <a:pt x="21563" y="7200"/>
                    <a:pt x="21581" y="144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Freeform 32"/>
            <p:cNvSpPr/>
            <p:nvPr/>
          </p:nvSpPr>
          <p:spPr>
            <a:xfrm>
              <a:off x="7737475" y="-1"/>
              <a:ext cx="2362201" cy="756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16" y="21600"/>
                  </a:lnTo>
                  <a:lnTo>
                    <a:pt x="21600" y="21573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Freeform 33"/>
            <p:cNvSpPr/>
            <p:nvPr/>
          </p:nvSpPr>
          <p:spPr>
            <a:xfrm>
              <a:off x="9155113" y="-1"/>
              <a:ext cx="944562" cy="756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53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553" y="14400"/>
                    <a:pt x="21505" y="7200"/>
                    <a:pt x="21458" y="0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Freeform 34"/>
            <p:cNvSpPr/>
            <p:nvPr/>
          </p:nvSpPr>
          <p:spPr>
            <a:xfrm>
              <a:off x="8932863" y="-1"/>
              <a:ext cx="1176338" cy="756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extrusionOk="0">
                  <a:moveTo>
                    <a:pt x="0" y="0"/>
                  </a:moveTo>
                  <a:lnTo>
                    <a:pt x="18966" y="21600"/>
                  </a:lnTo>
                  <a:lnTo>
                    <a:pt x="21552" y="21600"/>
                  </a:lnTo>
                  <a:cubicBezTo>
                    <a:pt x="21600" y="14391"/>
                    <a:pt x="21217" y="7209"/>
                    <a:pt x="2126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Freeform 35"/>
            <p:cNvSpPr/>
            <p:nvPr/>
          </p:nvSpPr>
          <p:spPr>
            <a:xfrm>
              <a:off x="8904287" y="5403849"/>
              <a:ext cx="1206502" cy="216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500" y="0"/>
                  </a:lnTo>
                  <a:cubicBezTo>
                    <a:pt x="21533" y="7181"/>
                    <a:pt x="21567" y="14363"/>
                    <a:pt x="21600" y="21544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Freeform 17"/>
            <p:cNvSpPr/>
            <p:nvPr/>
          </p:nvSpPr>
          <p:spPr>
            <a:xfrm>
              <a:off x="-1" y="-1"/>
              <a:ext cx="952502" cy="6281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246402" y="2650552"/>
            <a:ext cx="6423554" cy="1814744"/>
          </a:xfrm>
          <a:prstGeom prst="rect">
            <a:avLst/>
          </a:prstGeom>
        </p:spPr>
        <p:txBody>
          <a:bodyPr anchor="b"/>
          <a:lstStyle>
            <a:lvl1pPr algn="r">
              <a:defRPr sz="59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46402" y="4465294"/>
            <a:ext cx="6423554" cy="120912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503971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1007943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511914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2015886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672041" y="5291771"/>
            <a:ext cx="6997914" cy="624725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11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672041" y="671970"/>
            <a:ext cx="6997914" cy="42391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41" y="5916495"/>
            <a:ext cx="6997914" cy="7429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300"/>
            </a:lvl1pPr>
            <a:lvl2pPr marL="0" indent="503971">
              <a:buClrTx/>
              <a:buSzTx/>
              <a:buNone/>
              <a:defRPr sz="1300"/>
            </a:lvl2pPr>
            <a:lvl3pPr marL="0" indent="1007943">
              <a:buClrTx/>
              <a:buSzTx/>
              <a:buNone/>
              <a:defRPr sz="1300"/>
            </a:lvl3pPr>
            <a:lvl4pPr marL="0" indent="1511914">
              <a:buClrTx/>
              <a:buSzTx/>
              <a:buNone/>
              <a:defRPr sz="1300"/>
            </a:lvl4pPr>
            <a:lvl5pPr marL="0" indent="2015886">
              <a:buClrTx/>
              <a:buSzTx/>
              <a:buNone/>
              <a:defRPr sz="1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672042" y="671970"/>
            <a:ext cx="6997914" cy="375184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42" y="4927787"/>
            <a:ext cx="6997914" cy="173169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503971">
              <a:buClrTx/>
              <a:buSzTx/>
              <a:buNone/>
            </a:lvl2pPr>
            <a:lvl3pPr marL="0" indent="1007943">
              <a:buClrTx/>
              <a:buSzTx/>
              <a:buNone/>
            </a:lvl3pPr>
            <a:lvl4pPr marL="0" indent="1511914">
              <a:buClrTx/>
              <a:buSzTx/>
              <a:buNone/>
            </a:lvl4pPr>
            <a:lvl5pPr marL="0" indent="2015886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3"/>
          <p:cNvSpPr txBox="1"/>
          <p:nvPr/>
        </p:nvSpPr>
        <p:spPr>
          <a:xfrm>
            <a:off x="582210" y="513983"/>
            <a:ext cx="404030" cy="135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397" tIns="50397" rIns="50397" bIns="50397" anchor="ctr">
            <a:spAutoFit/>
          </a:bodyPr>
          <a:lstStyle>
            <a:lvl1pPr>
              <a:defRPr sz="88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33" name="TextBox 4"/>
          <p:cNvSpPr txBox="1"/>
          <p:nvPr/>
        </p:nvSpPr>
        <p:spPr>
          <a:xfrm>
            <a:off x="7489423" y="2823795"/>
            <a:ext cx="402442" cy="135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397" tIns="50397" rIns="50397" bIns="50397" anchor="ctr">
            <a:spAutoFit/>
          </a:bodyPr>
          <a:lstStyle>
            <a:lvl1pPr>
              <a:defRPr sz="88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xfrm>
            <a:off x="854256" y="671970"/>
            <a:ext cx="6694160" cy="3331859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3857" y="4003828"/>
            <a:ext cx="5974959" cy="419983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700">
                <a:solidFill>
                  <a:srgbClr val="808080"/>
                </a:solidFill>
              </a:defRPr>
            </a:lvl1pPr>
            <a:lvl2pPr marL="0" indent="503971">
              <a:buClrTx/>
              <a:buSzTx/>
              <a:buNone/>
              <a:defRPr sz="1700">
                <a:solidFill>
                  <a:srgbClr val="808080"/>
                </a:solidFill>
              </a:defRPr>
            </a:lvl2pPr>
            <a:lvl3pPr marL="0" indent="1007943">
              <a:buClrTx/>
              <a:buSzTx/>
              <a:buNone/>
              <a:defRPr sz="1700">
                <a:solidFill>
                  <a:srgbClr val="808080"/>
                </a:solidFill>
              </a:defRPr>
            </a:lvl3pPr>
            <a:lvl4pPr marL="0" indent="1511914">
              <a:buClrTx/>
              <a:buSzTx/>
              <a:buNone/>
              <a:defRPr sz="1700">
                <a:solidFill>
                  <a:srgbClr val="808080"/>
                </a:solidFill>
              </a:defRPr>
            </a:lvl4pPr>
            <a:lvl5pPr marL="0" indent="2015886">
              <a:buClrTx/>
              <a:buSzTx/>
              <a:buNone/>
              <a:defRPr sz="17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72040" y="4927787"/>
            <a:ext cx="6997914" cy="1731697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672039" y="2129658"/>
            <a:ext cx="6997916" cy="286101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39" y="4990672"/>
            <a:ext cx="6997916" cy="166881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503971">
              <a:buClrTx/>
              <a:buSzTx/>
              <a:buNone/>
            </a:lvl2pPr>
            <a:lvl3pPr marL="0" indent="1007943">
              <a:buClrTx/>
              <a:buSzTx/>
              <a:buNone/>
            </a:lvl3pPr>
            <a:lvl4pPr marL="0" indent="1511914">
              <a:buClrTx/>
              <a:buSzTx/>
              <a:buNone/>
            </a:lvl4pPr>
            <a:lvl5pPr marL="0" indent="2015886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3"/>
          <p:cNvSpPr txBox="1"/>
          <p:nvPr/>
        </p:nvSpPr>
        <p:spPr>
          <a:xfrm>
            <a:off x="582210" y="513983"/>
            <a:ext cx="404030" cy="135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397" tIns="50397" rIns="50397" bIns="50397" anchor="ctr">
            <a:spAutoFit/>
          </a:bodyPr>
          <a:lstStyle>
            <a:lvl1pPr>
              <a:defRPr sz="88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54" name="TextBox 4"/>
          <p:cNvSpPr txBox="1"/>
          <p:nvPr/>
        </p:nvSpPr>
        <p:spPr>
          <a:xfrm>
            <a:off x="7489423" y="2823795"/>
            <a:ext cx="402442" cy="135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397" tIns="50397" rIns="50397" bIns="50397" anchor="ctr">
            <a:spAutoFit/>
          </a:bodyPr>
          <a:lstStyle>
            <a:lvl1pPr>
              <a:defRPr sz="88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854256" y="671970"/>
            <a:ext cx="6694160" cy="3331859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38" y="4423809"/>
            <a:ext cx="6997917" cy="5668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600"/>
            </a:lvl1pPr>
            <a:lvl2pPr marL="0" indent="503971">
              <a:buClrTx/>
              <a:buSzTx/>
              <a:buNone/>
              <a:defRPr sz="2600"/>
            </a:lvl2pPr>
            <a:lvl3pPr marL="0" indent="1007943">
              <a:buClrTx/>
              <a:buSzTx/>
              <a:buNone/>
              <a:defRPr sz="2600"/>
            </a:lvl3pPr>
            <a:lvl4pPr marL="0" indent="1511914">
              <a:buClrTx/>
              <a:buSzTx/>
              <a:buNone/>
              <a:defRPr sz="2600"/>
            </a:lvl4pPr>
            <a:lvl5pPr marL="0" indent="2015886">
              <a:buClrTx/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72040" y="4990672"/>
            <a:ext cx="6997914" cy="166881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678930" y="671970"/>
            <a:ext cx="6991026" cy="3331859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38" y="4423809"/>
            <a:ext cx="6997917" cy="5668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600">
                <a:solidFill>
                  <a:schemeClr val="accent1"/>
                </a:solidFill>
              </a:defRPr>
            </a:lvl1pPr>
            <a:lvl2pPr marL="0" indent="503971">
              <a:buClrTx/>
              <a:buSzTx/>
              <a:buNone/>
              <a:defRPr sz="2600">
                <a:solidFill>
                  <a:schemeClr val="accent1"/>
                </a:solidFill>
              </a:defRPr>
            </a:lvl2pPr>
            <a:lvl3pPr marL="0" indent="1007943">
              <a:buClrTx/>
              <a:buSzTx/>
              <a:buNone/>
              <a:defRPr sz="2600">
                <a:solidFill>
                  <a:schemeClr val="accent1"/>
                </a:solidFill>
              </a:defRPr>
            </a:lvl3pPr>
            <a:lvl4pPr marL="0" indent="1511914">
              <a:buClrTx/>
              <a:buSzTx/>
              <a:buNone/>
              <a:defRPr sz="2600">
                <a:solidFill>
                  <a:schemeClr val="accent1"/>
                </a:solidFill>
              </a:defRPr>
            </a:lvl4pPr>
            <a:lvl5pPr marL="0" indent="2015886">
              <a:buClrTx/>
              <a:buSzTx/>
              <a:buNone/>
              <a:defRPr sz="26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72040" y="4990672"/>
            <a:ext cx="6997914" cy="166881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1" cy="14557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1512" y="2381250"/>
            <a:ext cx="6997701" cy="42783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1" cy="14557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1512" y="2381250"/>
            <a:ext cx="6997701" cy="42783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72039" y="2977208"/>
            <a:ext cx="6997916" cy="2013468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39" y="4990672"/>
            <a:ext cx="6997916" cy="94843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200">
                <a:solidFill>
                  <a:srgbClr val="808080"/>
                </a:solidFill>
              </a:defRPr>
            </a:lvl1pPr>
            <a:lvl2pPr marL="0" indent="503971">
              <a:buClrTx/>
              <a:buSzTx/>
              <a:buNone/>
              <a:defRPr sz="2200">
                <a:solidFill>
                  <a:srgbClr val="808080"/>
                </a:solidFill>
              </a:defRPr>
            </a:lvl2pPr>
            <a:lvl3pPr marL="0" indent="1007943">
              <a:buClrTx/>
              <a:buSzTx/>
              <a:buNone/>
              <a:defRPr sz="2200">
                <a:solidFill>
                  <a:srgbClr val="808080"/>
                </a:solidFill>
              </a:defRPr>
            </a:lvl3pPr>
            <a:lvl4pPr marL="0" indent="1511914">
              <a:buClrTx/>
              <a:buSzTx/>
              <a:buNone/>
              <a:defRPr sz="2200">
                <a:solidFill>
                  <a:srgbClr val="808080"/>
                </a:solidFill>
              </a:defRPr>
            </a:lvl4pPr>
            <a:lvl5pPr marL="0" indent="2015886">
              <a:buClrTx/>
              <a:buSzTx/>
              <a:buNone/>
              <a:defRPr sz="22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672042" y="671970"/>
            <a:ext cx="6997914" cy="145593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672041" y="671970"/>
            <a:ext cx="6997914" cy="145593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41" y="2382084"/>
            <a:ext cx="3407251" cy="63522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600"/>
            </a:lvl1pPr>
            <a:lvl2pPr marL="0" indent="503971">
              <a:buClrTx/>
              <a:buSzTx/>
              <a:buNone/>
              <a:defRPr sz="2600"/>
            </a:lvl2pPr>
            <a:lvl3pPr marL="0" indent="1007943">
              <a:buClrTx/>
              <a:buSzTx/>
              <a:buNone/>
              <a:defRPr sz="2600"/>
            </a:lvl3pPr>
            <a:lvl4pPr marL="0" indent="1511914">
              <a:buClrTx/>
              <a:buSzTx/>
              <a:buNone/>
              <a:defRPr sz="2600"/>
            </a:lvl4pPr>
            <a:lvl5pPr marL="0" indent="2015886">
              <a:buClrTx/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262701" y="2382084"/>
            <a:ext cx="3407252" cy="63522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60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672041" y="671970"/>
            <a:ext cx="6997914" cy="145593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3" cy="1409273"/>
          </a:xfrm>
          <a:prstGeom prst="rect">
            <a:avLst/>
          </a:prstGeom>
        </p:spPr>
        <p:txBody>
          <a:bodyPr anchor="b"/>
          <a:lstStyle>
            <a:lvl1pPr>
              <a:defRPr sz="2200"/>
            </a:lvl1pPr>
          </a:lstStyle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37082" y="567609"/>
            <a:ext cx="3732872" cy="6091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72040" y="3061204"/>
            <a:ext cx="3075984" cy="284887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500"/>
            </a:pPr>
            <a:endParaRPr/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/>
          <p:nvPr/>
        </p:nvGrpSpPr>
        <p:grpSpPr>
          <a:xfrm>
            <a:off x="-9526" y="-9526"/>
            <a:ext cx="10110790" cy="7578726"/>
            <a:chOff x="0" y="0"/>
            <a:chExt cx="10110788" cy="7578725"/>
          </a:xfrm>
        </p:grpSpPr>
        <p:sp>
          <p:nvSpPr>
            <p:cNvPr id="2" name="Freeform 6"/>
            <p:cNvSpPr/>
            <p:nvPr/>
          </p:nvSpPr>
          <p:spPr>
            <a:xfrm>
              <a:off x="-1" y="4433888"/>
              <a:ext cx="504827" cy="314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536"/>
                  </a:lnTo>
                  <a:cubicBezTo>
                    <a:pt x="133" y="14421"/>
                    <a:pt x="267" y="7307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7"/>
            <p:cNvSpPr/>
            <p:nvPr/>
          </p:nvSpPr>
          <p:spPr>
            <a:xfrm flipV="1">
              <a:off x="5665788" y="4611688"/>
              <a:ext cx="4433887" cy="2957513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Straight Connector 8"/>
            <p:cNvSpPr/>
            <p:nvPr/>
          </p:nvSpPr>
          <p:spPr>
            <a:xfrm>
              <a:off x="7773988" y="9524"/>
              <a:ext cx="1343025" cy="7559676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Freeform 9"/>
            <p:cNvSpPr/>
            <p:nvPr/>
          </p:nvSpPr>
          <p:spPr>
            <a:xfrm>
              <a:off x="7607299" y="9524"/>
              <a:ext cx="2501902" cy="756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extrusionOk="0">
                  <a:moveTo>
                    <a:pt x="19239" y="0"/>
                  </a:moveTo>
                  <a:lnTo>
                    <a:pt x="0" y="21573"/>
                  </a:lnTo>
                  <a:lnTo>
                    <a:pt x="21573" y="21600"/>
                  </a:lnTo>
                  <a:cubicBezTo>
                    <a:pt x="21600" y="14409"/>
                    <a:pt x="21466" y="7218"/>
                    <a:pt x="21493" y="27"/>
                  </a:cubicBezTo>
                  <a:lnTo>
                    <a:pt x="19239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10"/>
            <p:cNvSpPr/>
            <p:nvPr/>
          </p:nvSpPr>
          <p:spPr>
            <a:xfrm>
              <a:off x="7951788" y="-1"/>
              <a:ext cx="2147888" cy="756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extrusionOk="0">
                  <a:moveTo>
                    <a:pt x="0" y="0"/>
                  </a:moveTo>
                  <a:lnTo>
                    <a:pt x="13316" y="21600"/>
                  </a:lnTo>
                  <a:lnTo>
                    <a:pt x="21569" y="21600"/>
                  </a:lnTo>
                  <a:cubicBezTo>
                    <a:pt x="21537" y="14400"/>
                    <a:pt x="21600" y="7200"/>
                    <a:pt x="215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11"/>
            <p:cNvSpPr/>
            <p:nvPr/>
          </p:nvSpPr>
          <p:spPr>
            <a:xfrm>
              <a:off x="7327900" y="4330699"/>
              <a:ext cx="2770190" cy="323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544" y="0"/>
                  </a:lnTo>
                  <a:cubicBezTo>
                    <a:pt x="21563" y="7200"/>
                    <a:pt x="21581" y="144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12"/>
            <p:cNvSpPr/>
            <p:nvPr/>
          </p:nvSpPr>
          <p:spPr>
            <a:xfrm>
              <a:off x="7737475" y="-1"/>
              <a:ext cx="2362201" cy="756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16" y="21600"/>
                  </a:lnTo>
                  <a:lnTo>
                    <a:pt x="21600" y="21573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13"/>
            <p:cNvSpPr/>
            <p:nvPr/>
          </p:nvSpPr>
          <p:spPr>
            <a:xfrm>
              <a:off x="9155113" y="-1"/>
              <a:ext cx="944562" cy="756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53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553" y="14400"/>
                    <a:pt x="21505" y="7200"/>
                    <a:pt x="21458" y="0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Freeform 14"/>
            <p:cNvSpPr/>
            <p:nvPr/>
          </p:nvSpPr>
          <p:spPr>
            <a:xfrm>
              <a:off x="8932863" y="-1"/>
              <a:ext cx="1176338" cy="756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extrusionOk="0">
                  <a:moveTo>
                    <a:pt x="0" y="0"/>
                  </a:moveTo>
                  <a:lnTo>
                    <a:pt x="18966" y="21600"/>
                  </a:lnTo>
                  <a:lnTo>
                    <a:pt x="21552" y="21600"/>
                  </a:lnTo>
                  <a:cubicBezTo>
                    <a:pt x="21600" y="14391"/>
                    <a:pt x="21217" y="7209"/>
                    <a:pt x="2126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Freeform 15"/>
            <p:cNvSpPr/>
            <p:nvPr/>
          </p:nvSpPr>
          <p:spPr>
            <a:xfrm>
              <a:off x="8904288" y="5403849"/>
              <a:ext cx="1206501" cy="216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500" y="0"/>
                  </a:lnTo>
                  <a:cubicBezTo>
                    <a:pt x="21533" y="7181"/>
                    <a:pt x="21567" y="14363"/>
                    <a:pt x="21600" y="21544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503555" y="302609"/>
            <a:ext cx="9063990" cy="146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503555" y="1763183"/>
            <a:ext cx="9063990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445192" y="6751161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5032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5032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5032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5032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5032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5032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5032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5032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5032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77825" marR="0" indent="-377825" algn="l" defTabSz="503237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854542" marR="0" indent="-351304" algn="l" defTabSz="503237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325774" marR="0" indent="-317711" algn="l" defTabSz="503237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879478" marR="0" indent="-366590" algn="l" defTabSz="503237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382715" marR="0" indent="-366590" algn="l" defTabSz="503237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888145" marR="0" indent="-368287" algn="l" defTabSz="503237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392116" marR="0" indent="-368287" algn="l" defTabSz="503237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896088" marR="0" indent="-368287" algn="l" defTabSz="503237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400059" marR="0" indent="-368287" algn="l" defTabSz="503237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"/>
          <p:cNvSpPr txBox="1"/>
          <p:nvPr/>
        </p:nvSpPr>
        <p:spPr>
          <a:xfrm>
            <a:off x="605381" y="1749622"/>
            <a:ext cx="9070976" cy="5352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pPr>
            <a:br>
              <a:rPr lang="en-US" dirty="0"/>
            </a:br>
            <a:r>
              <a:rPr lang="en-US" dirty="0" err="1"/>
              <a:t>ElectroPay</a:t>
            </a:r>
            <a:br>
              <a:rPr lang="en-US" dirty="0"/>
            </a:br>
            <a:r>
              <a:rPr lang="en-US" dirty="0"/>
              <a:t>Smart Billing System for Electricity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pPr>
            <a:r>
              <a:rPr dirty="0"/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dirty="0"/>
              <a:t>Abbas Sangameshwari - 23107116</a:t>
            </a:r>
          </a:p>
          <a:p>
            <a:pPr algn="ctr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dirty="0"/>
              <a:t>Atharv </a:t>
            </a:r>
            <a:r>
              <a:rPr lang="en-US" dirty="0" err="1"/>
              <a:t>Parab</a:t>
            </a:r>
            <a:r>
              <a:rPr lang="en-US" dirty="0"/>
              <a:t>                - 23107084</a:t>
            </a:r>
          </a:p>
          <a:p>
            <a:pPr algn="ctr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pPr>
            <a:r>
              <a:rPr dirty="0" err="1"/>
              <a:t>Jagdishkumar</a:t>
            </a:r>
            <a:r>
              <a:rPr dirty="0"/>
              <a:t> Nayak</a:t>
            </a:r>
            <a:r>
              <a:rPr lang="en-US" dirty="0"/>
              <a:t>   </a:t>
            </a:r>
            <a:r>
              <a:rPr dirty="0"/>
              <a:t>-</a:t>
            </a:r>
            <a:r>
              <a:rPr lang="en-US" dirty="0"/>
              <a:t> </a:t>
            </a:r>
            <a:r>
              <a:rPr dirty="0"/>
              <a:t>2310</a:t>
            </a:r>
            <a:r>
              <a:rPr lang="en-US" dirty="0"/>
              <a:t>7138</a:t>
            </a:r>
            <a:endParaRPr dirty="0"/>
          </a:p>
          <a:p>
            <a:pPr algn="ctr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pPr>
            <a:r>
              <a:rPr dirty="0"/>
              <a:t>Adarsh </a:t>
            </a:r>
            <a:r>
              <a:rPr dirty="0" err="1"/>
              <a:t>Panigrahi</a:t>
            </a:r>
            <a:r>
              <a:rPr lang="en-US" dirty="0"/>
              <a:t>         </a:t>
            </a:r>
            <a:r>
              <a:rPr dirty="0"/>
              <a:t>-</a:t>
            </a:r>
            <a:r>
              <a:rPr lang="en-US" dirty="0"/>
              <a:t> </a:t>
            </a:r>
            <a:r>
              <a:rPr dirty="0"/>
              <a:t>23107117</a:t>
            </a:r>
          </a:p>
          <a:p>
            <a:pPr algn="ctr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pPr>
            <a:endParaRPr dirty="0"/>
          </a:p>
          <a:p>
            <a:pPr algn="ctr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8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pPr>
            <a:r>
              <a:rPr dirty="0"/>
              <a:t>Project Guide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dirty="0"/>
              <a:t>Prof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Rajashri</a:t>
            </a:r>
            <a:r>
              <a:rPr dirty="0"/>
              <a:t> Chaudhari</a:t>
            </a:r>
          </a:p>
        </p:txBody>
      </p:sp>
      <p:sp>
        <p:nvSpPr>
          <p:cNvPr id="181" name="Straight Connector 2"/>
          <p:cNvSpPr/>
          <p:nvPr/>
        </p:nvSpPr>
        <p:spPr>
          <a:xfrm>
            <a:off x="0" y="1743075"/>
            <a:ext cx="10080626" cy="0"/>
          </a:xfrm>
          <a:prstGeom prst="line">
            <a:avLst/>
          </a:prstGeom>
          <a:ln w="25400" cap="rnd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82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1"/>
          <p:cNvSpPr txBox="1"/>
          <p:nvPr/>
        </p:nvSpPr>
        <p:spPr>
          <a:xfrm>
            <a:off x="647700" y="3447407"/>
            <a:ext cx="9070975" cy="51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6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Thank You...!!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"/>
          <p:cNvSpPr txBox="1"/>
          <p:nvPr/>
        </p:nvSpPr>
        <p:spPr>
          <a:xfrm>
            <a:off x="504825" y="431951"/>
            <a:ext cx="9070975" cy="51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600"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Contents</a:t>
            </a:r>
          </a:p>
        </p:txBody>
      </p:sp>
      <p:sp>
        <p:nvSpPr>
          <p:cNvPr id="185" name="Rectangle 2"/>
          <p:cNvSpPr txBox="1"/>
          <p:nvPr/>
        </p:nvSpPr>
        <p:spPr>
          <a:xfrm>
            <a:off x="504825" y="847885"/>
            <a:ext cx="9323390" cy="613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0212" indent="-322263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b="1" dirty="0"/>
              <a:t>Introduction</a:t>
            </a:r>
          </a:p>
          <a:p>
            <a:pPr marL="430212" indent="-322263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b="1" dirty="0"/>
              <a:t>Objectives</a:t>
            </a:r>
          </a:p>
          <a:p>
            <a:pPr marL="430212" indent="-322263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b="1" dirty="0"/>
              <a:t>Scope</a:t>
            </a:r>
          </a:p>
          <a:p>
            <a:pPr marL="430212" indent="-322263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b="1" dirty="0"/>
              <a:t>Features / Functionality</a:t>
            </a:r>
          </a:p>
          <a:p>
            <a:pPr marL="430212" indent="-322263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b="1" dirty="0"/>
              <a:t>Project Outcomes</a:t>
            </a:r>
          </a:p>
          <a:p>
            <a:pPr marL="430212" indent="-322263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b="1" dirty="0"/>
              <a:t>Technology Stack</a:t>
            </a:r>
          </a:p>
          <a:p>
            <a:pPr marL="430212" indent="-322263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b="1" dirty="0"/>
              <a:t>Block Diagram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"/>
          <p:cNvSpPr txBox="1"/>
          <p:nvPr/>
        </p:nvSpPr>
        <p:spPr>
          <a:xfrm>
            <a:off x="646282" y="770411"/>
            <a:ext cx="9070976" cy="515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dirty="0"/>
              <a:t>1. Introduction</a:t>
            </a:r>
          </a:p>
        </p:txBody>
      </p:sp>
      <p:sp>
        <p:nvSpPr>
          <p:cNvPr id="188" name="Rectangle 2"/>
          <p:cNvSpPr txBox="1"/>
          <p:nvPr/>
        </p:nvSpPr>
        <p:spPr>
          <a:xfrm>
            <a:off x="164468" y="1523497"/>
            <a:ext cx="8389223" cy="5256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7950">
              <a:lnSpc>
                <a:spcPct val="93000"/>
              </a:lnSpc>
              <a:spcBef>
                <a:spcPts val="1400"/>
              </a:spcBef>
              <a:buSzPct val="100000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b="1" dirty="0"/>
              <a:t> </a:t>
            </a:r>
            <a:r>
              <a:rPr sz="2600" b="1" dirty="0"/>
              <a:t>Problem Identified:</a:t>
            </a:r>
            <a:endParaRPr lang="en-US" sz="2600" b="1" dirty="0">
              <a:latin typeface="+mn-lt"/>
            </a:endParaRPr>
          </a:p>
          <a:p>
            <a:pPr marL="450850" indent="-342900">
              <a:lnSpc>
                <a:spcPct val="93000"/>
              </a:lnSpc>
              <a:spcBef>
                <a:spcPts val="1400"/>
              </a:spcBef>
              <a:buSzPct val="100000"/>
              <a:buFont typeface="Arial"/>
              <a:buChar char="•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Time-consuming and labor-intensive, as staff must visit customers monthly for bill distribution and payment collection. </a:t>
            </a:r>
          </a:p>
          <a:p>
            <a:pPr marL="450850" indent="-342900">
              <a:lnSpc>
                <a:spcPct val="93000"/>
              </a:lnSpc>
              <a:spcBef>
                <a:spcPts val="1400"/>
              </a:spcBef>
              <a:buSzPct val="100000"/>
              <a:buFont typeface="Arial"/>
              <a:buChar char="•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Maintenance of bills is done manually through hard copies, leading to a tedious and lengthy process.</a:t>
            </a:r>
            <a:endParaRPr dirty="0"/>
          </a:p>
          <a:p>
            <a:pPr marL="107950">
              <a:lnSpc>
                <a:spcPct val="93000"/>
              </a:lnSpc>
              <a:spcBef>
                <a:spcPts val="1400"/>
              </a:spcBef>
              <a:buSzPct val="100000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sz="2600" b="1" dirty="0"/>
              <a:t> </a:t>
            </a:r>
            <a:r>
              <a:rPr sz="2600" b="1" dirty="0"/>
              <a:t>Solution Proposed:</a:t>
            </a:r>
            <a:endParaRPr lang="en-US" sz="2600" b="1" dirty="0"/>
          </a:p>
          <a:p>
            <a:pPr marL="450850" indent="-342900">
              <a:lnSpc>
                <a:spcPct val="93000"/>
              </a:lnSpc>
              <a:spcBef>
                <a:spcPts val="1400"/>
              </a:spcBef>
              <a:buSzPct val="100000"/>
              <a:buFont typeface="Arial"/>
              <a:buChar char="•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dirty="0"/>
              <a:t>This project system eliminates the need to maintain paper electricity bills as all electricity bill records are managed electronically.</a:t>
            </a:r>
          </a:p>
          <a:p>
            <a:pPr marL="450850" indent="-342900">
              <a:lnSpc>
                <a:spcPct val="93000"/>
              </a:lnSpc>
              <a:spcBef>
                <a:spcPts val="1400"/>
              </a:spcBef>
              <a:buSzPct val="100000"/>
              <a:buFont typeface="Arial"/>
              <a:buChar char="•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dirty="0"/>
              <a:t> The administrator doesn't have to do the hard work as this system easily stores users manually.</a:t>
            </a:r>
          </a:p>
          <a:p>
            <a:pPr marL="450850" indent="-342900">
              <a:lnSpc>
                <a:spcPct val="93000"/>
              </a:lnSpc>
              <a:spcBef>
                <a:spcPts val="1400"/>
              </a:spcBef>
              <a:buSzPct val="100000"/>
              <a:buFont typeface="Arial"/>
              <a:buChar char="•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"/>
          <p:cNvSpPr txBox="1"/>
          <p:nvPr/>
        </p:nvSpPr>
        <p:spPr>
          <a:xfrm>
            <a:off x="630558" y="805286"/>
            <a:ext cx="9070976" cy="51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dirty="0"/>
              <a:t>2. Objectives</a:t>
            </a:r>
          </a:p>
        </p:txBody>
      </p:sp>
      <p:sp>
        <p:nvSpPr>
          <p:cNvPr id="191" name="Rectangle 2"/>
          <p:cNvSpPr txBox="1"/>
          <p:nvPr/>
        </p:nvSpPr>
        <p:spPr>
          <a:xfrm>
            <a:off x="500062" y="1789864"/>
            <a:ext cx="7937882" cy="333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57200" marR="60706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To keep the information of consuming unit energy </a:t>
            </a:r>
            <a:r>
              <a:rPr lang="en-US" sz="2400" dirty="0">
                <a:latin typeface="+mn-lt"/>
              </a:rPr>
              <a:t>every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 month.</a:t>
            </a:r>
          </a:p>
          <a:p>
            <a:pPr marL="457200" marR="607060" indent="-457200" rtl="0" fontAlgn="base">
              <a:spcBef>
                <a:spcPts val="71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To keep the customer’s information. </a:t>
            </a:r>
          </a:p>
          <a:p>
            <a:pPr marL="457200" marR="607060" indent="-457200" rtl="0" fontAlgn="base">
              <a:spcBef>
                <a:spcPts val="76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To keep the information of consuming unit energy of the previous month.</a:t>
            </a:r>
          </a:p>
          <a:p>
            <a:pPr marL="457200" marR="607060" indent="-457200" rtl="0" fontAlgn="base">
              <a:spcBef>
                <a:spcPts val="69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To calculate the units consumed every month regularly. </a:t>
            </a:r>
          </a:p>
          <a:p>
            <a:pPr marL="457200" marR="607060" indent="-457200" rtl="0" fontAlgn="base">
              <a:spcBef>
                <a:spcPts val="77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To generate the Customer Bill with calculated taxes. </a:t>
            </a:r>
          </a:p>
          <a:p>
            <a:pPr marL="457200" marR="60706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To save time by implementing the payment process.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"/>
          <p:cNvSpPr txBox="1"/>
          <p:nvPr/>
        </p:nvSpPr>
        <p:spPr>
          <a:xfrm>
            <a:off x="792604" y="784104"/>
            <a:ext cx="9070976" cy="51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dirty="0"/>
              <a:t>3. Scope</a:t>
            </a:r>
          </a:p>
        </p:txBody>
      </p:sp>
      <p:sp>
        <p:nvSpPr>
          <p:cNvPr id="194" name="Rectangle 2"/>
          <p:cNvSpPr txBox="1"/>
          <p:nvPr/>
        </p:nvSpPr>
        <p:spPr>
          <a:xfrm>
            <a:off x="500062" y="1646595"/>
            <a:ext cx="8528191" cy="500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566737" indent="-457200">
              <a:lnSpc>
                <a:spcPct val="93000"/>
              </a:lnSpc>
              <a:spcBef>
                <a:spcPts val="1400"/>
              </a:spcBef>
              <a:buSzPct val="100000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 b="1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dirty="0"/>
              <a:t>Can be useful for Consumer Management: </a:t>
            </a:r>
            <a:r>
              <a:rPr lang="en-US" b="0" dirty="0"/>
              <a:t>It can be useful for consumers to register, view consumption patterns, check billing history, and manage account details, providing a seamless and transparent experience.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566737" indent="-457200">
              <a:lnSpc>
                <a:spcPct val="93000"/>
              </a:lnSpc>
              <a:spcBef>
                <a:spcPts val="1400"/>
              </a:spcBef>
              <a:buSzPct val="100000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 b="1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dirty="0"/>
              <a:t>Can be applied for Administrative Control: </a:t>
            </a:r>
            <a:r>
              <a:rPr lang="en-US" b="0" dirty="0"/>
              <a:t>The system can be applied to offer utility providers an admin dashboard for managing users, and other settings, ensuring efficient and centralized system management.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566737" indent="-457200">
              <a:lnSpc>
                <a:spcPct val="93000"/>
              </a:lnSpc>
              <a:spcBef>
                <a:spcPts val="1400"/>
              </a:spcBef>
              <a:buSzPct val="100000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 b="1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dirty="0"/>
              <a:t>Can be applied for Data Security: </a:t>
            </a:r>
            <a:r>
              <a:rPr lang="en-US" b="0" dirty="0"/>
              <a:t>The system can be applied to ensure the security of user data, payments, and consumption.</a:t>
            </a:r>
          </a:p>
          <a:p>
            <a:pPr marL="566737" indent="-457200">
              <a:lnSpc>
                <a:spcPct val="93000"/>
              </a:lnSpc>
              <a:spcBef>
                <a:spcPts val="1400"/>
              </a:spcBef>
              <a:buSzPct val="100000"/>
              <a:buFontTx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 b="1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dirty="0"/>
              <a:t>Can be applied for Historical Data Access: </a:t>
            </a:r>
            <a:r>
              <a:rPr lang="en-US" b="0" dirty="0"/>
              <a:t>Customers can access their historical usage and billing data for personal records or analysis, making it easier to track long-term energy trends.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"/>
          <p:cNvSpPr txBox="1"/>
          <p:nvPr/>
        </p:nvSpPr>
        <p:spPr>
          <a:xfrm>
            <a:off x="804179" y="818829"/>
            <a:ext cx="9070976" cy="51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dirty="0"/>
              <a:t>4. Feature /</a:t>
            </a:r>
            <a:r>
              <a:rPr lang="en-US" dirty="0"/>
              <a:t> </a:t>
            </a:r>
            <a:r>
              <a:rPr dirty="0"/>
              <a:t>Functionality</a:t>
            </a:r>
          </a:p>
        </p:txBody>
      </p:sp>
      <p:sp>
        <p:nvSpPr>
          <p:cNvPr id="197" name="Rectangle 2"/>
          <p:cNvSpPr txBox="1"/>
          <p:nvPr/>
        </p:nvSpPr>
        <p:spPr>
          <a:xfrm>
            <a:off x="503237" y="1789715"/>
            <a:ext cx="7853685" cy="328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566737" indent="-457200">
              <a:lnSpc>
                <a:spcPct val="93000"/>
              </a:lnSpc>
              <a:spcBef>
                <a:spcPts val="1400"/>
              </a:spcBef>
              <a:buSzPct val="100000"/>
              <a:buFont typeface="+mj-lt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b="1" dirty="0"/>
              <a:t>User Registration and Login:</a:t>
            </a:r>
            <a:r>
              <a:rPr lang="en-US" dirty="0"/>
              <a:t> Secure account creation and login for personalized access.</a:t>
            </a:r>
          </a:p>
          <a:p>
            <a:pPr marL="566737" indent="-457200">
              <a:lnSpc>
                <a:spcPct val="93000"/>
              </a:lnSpc>
              <a:spcBef>
                <a:spcPts val="1400"/>
              </a:spcBef>
              <a:buSzPct val="100000"/>
              <a:buFont typeface="+mj-lt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b="1" dirty="0"/>
              <a:t>Bill Viewing:</a:t>
            </a:r>
            <a:r>
              <a:rPr lang="en-US" dirty="0"/>
              <a:t> Users can view current and past electricity bills at any time.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566737" indent="-457200">
              <a:lnSpc>
                <a:spcPct val="93000"/>
              </a:lnSpc>
              <a:spcBef>
                <a:spcPts val="1400"/>
              </a:spcBef>
              <a:buSzPct val="100000"/>
              <a:buFont typeface="+mj-lt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b="1" dirty="0"/>
              <a:t>Detailed Billing History:</a:t>
            </a:r>
            <a:r>
              <a:rPr lang="en-US" dirty="0"/>
              <a:t> Displays a comprehensive history of past bills.</a:t>
            </a:r>
            <a:endParaRPr b="1" dirty="0"/>
          </a:p>
          <a:p>
            <a:pPr marL="566737" indent="-457200">
              <a:lnSpc>
                <a:spcPct val="93000"/>
              </a:lnSpc>
              <a:spcBef>
                <a:spcPts val="1400"/>
              </a:spcBef>
              <a:buSzPct val="100000"/>
              <a:buFont typeface="+mj-lt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b="1" dirty="0"/>
              <a:t>Payment Method:</a:t>
            </a:r>
            <a:r>
              <a:rPr lang="en-US" dirty="0"/>
              <a:t> </a:t>
            </a:r>
            <a:r>
              <a:rPr dirty="0"/>
              <a:t>Option to pay bills through </a:t>
            </a:r>
            <a:r>
              <a:rPr lang="en-US" dirty="0"/>
              <a:t>an </a:t>
            </a:r>
            <a:r>
              <a:rPr dirty="0"/>
              <a:t>integrated </a:t>
            </a:r>
            <a:r>
              <a:rPr lang="en-US" dirty="0"/>
              <a:t>third-party</a:t>
            </a:r>
            <a:r>
              <a:rPr dirty="0"/>
              <a:t> payment portal.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"/>
          <p:cNvSpPr txBox="1"/>
          <p:nvPr/>
        </p:nvSpPr>
        <p:spPr>
          <a:xfrm>
            <a:off x="711581" y="841978"/>
            <a:ext cx="9070976" cy="51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dirty="0"/>
              <a:t>5. Outcome of Project</a:t>
            </a:r>
          </a:p>
        </p:txBody>
      </p:sp>
      <p:sp>
        <p:nvSpPr>
          <p:cNvPr id="200" name="Rectangle 2"/>
          <p:cNvSpPr txBox="1"/>
          <p:nvPr/>
        </p:nvSpPr>
        <p:spPr>
          <a:xfrm>
            <a:off x="503237" y="1789715"/>
            <a:ext cx="9070976" cy="5081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66737" indent="-457200">
              <a:lnSpc>
                <a:spcPct val="150000"/>
              </a:lnSpc>
              <a:spcBef>
                <a:spcPts val="1400"/>
              </a:spcBef>
              <a:buSzPct val="100000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dirty="0"/>
              <a:t>The system can calculate electricity bills based on customer usage and pre-set tariff rates.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566737" indent="-457200">
              <a:lnSpc>
                <a:spcPct val="150000"/>
              </a:lnSpc>
              <a:spcBef>
                <a:spcPts val="1400"/>
              </a:spcBef>
              <a:buSzPct val="100000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dirty="0"/>
              <a:t>The system centralizes all relevant data, allowing easy access for both customers and operators.</a:t>
            </a:r>
          </a:p>
          <a:p>
            <a:pPr marL="566737" indent="-457200">
              <a:lnSpc>
                <a:spcPct val="150000"/>
              </a:lnSpc>
              <a:spcBef>
                <a:spcPts val="1400"/>
              </a:spcBef>
              <a:buSzPct val="100000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dirty="0"/>
              <a:t>The system streamlines the process of bill generation and distribution.</a:t>
            </a:r>
            <a:endParaRPr dirty="0"/>
          </a:p>
          <a:p>
            <a:pPr marL="566737" indent="-457200">
              <a:lnSpc>
                <a:spcPct val="150000"/>
              </a:lnSpc>
              <a:spcBef>
                <a:spcPts val="1400"/>
              </a:spcBef>
              <a:buSzPct val="100000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lang="en-US" dirty="0"/>
              <a:t>Proper authentication mechanisms (e.g., password protection) can be implemented.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1"/>
          <p:cNvSpPr txBox="1"/>
          <p:nvPr/>
        </p:nvSpPr>
        <p:spPr>
          <a:xfrm>
            <a:off x="792605" y="760955"/>
            <a:ext cx="9070976" cy="51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3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dirty="0"/>
              <a:t>6. Technology Stack</a:t>
            </a:r>
          </a:p>
        </p:txBody>
      </p:sp>
      <p:sp>
        <p:nvSpPr>
          <p:cNvPr id="203" name="Rectangle 2"/>
          <p:cNvSpPr txBox="1"/>
          <p:nvPr/>
        </p:nvSpPr>
        <p:spPr>
          <a:xfrm>
            <a:off x="503236" y="1584927"/>
            <a:ext cx="7957857" cy="6388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20842" indent="-320842">
              <a:lnSpc>
                <a:spcPct val="93000"/>
              </a:lnSpc>
              <a:spcBef>
                <a:spcPts val="1400"/>
              </a:spcBef>
              <a:buSzPct val="100000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r>
              <a:rPr b="1" dirty="0"/>
              <a:t>Front-End:-</a:t>
            </a:r>
            <a:r>
              <a:rPr lang="en-US" dirty="0"/>
              <a:t> </a:t>
            </a:r>
            <a:r>
              <a:rPr dirty="0"/>
              <a:t>Java Swing: for creating the user interfac</a:t>
            </a:r>
            <a:r>
              <a:rPr lang="en-US" dirty="0"/>
              <a:t>e.</a:t>
            </a:r>
            <a:endParaRPr dirty="0"/>
          </a:p>
          <a:p>
            <a:pPr marL="334210" indent="-334210">
              <a:lnSpc>
                <a:spcPct val="93000"/>
              </a:lnSpc>
              <a:spcBef>
                <a:spcPts val="1400"/>
              </a:spcBef>
              <a:buSzPct val="100000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500">
                <a:latin typeface="+mn-lt"/>
                <a:ea typeface="+mn-ea"/>
                <a:cs typeface="+mn-cs"/>
                <a:sym typeface="Times New Roman"/>
              </a:defRPr>
            </a:pPr>
            <a:r>
              <a:rPr b="1" dirty="0"/>
              <a:t>Back-End:-</a:t>
            </a:r>
            <a:r>
              <a:rPr lang="en-US" dirty="0"/>
              <a:t> MySQL 8.0 is used for database management, ensuring efficient storage and retrieval of billing data.</a:t>
            </a:r>
          </a:p>
          <a:p>
            <a:pPr marL="334210" indent="-334210">
              <a:lnSpc>
                <a:spcPct val="93000"/>
              </a:lnSpc>
              <a:spcBef>
                <a:spcPts val="1400"/>
              </a:spcBef>
              <a:buSzPct val="100000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500">
                <a:latin typeface="+mn-lt"/>
                <a:ea typeface="+mn-ea"/>
                <a:cs typeface="+mn-cs"/>
                <a:sym typeface="Times New Roman"/>
              </a:defRPr>
            </a:pPr>
            <a:r>
              <a:rPr b="1" dirty="0"/>
              <a:t>Java:</a:t>
            </a:r>
            <a:r>
              <a:rPr lang="en-US" dirty="0"/>
              <a:t> </a:t>
            </a:r>
            <a:r>
              <a:rPr dirty="0"/>
              <a:t>The core programming language used to handle business logic, data processing, and managing user requests.</a:t>
            </a:r>
            <a:endParaRPr lang="en-US" dirty="0"/>
          </a:p>
          <a:p>
            <a:pPr marL="334210" indent="-334210">
              <a:lnSpc>
                <a:spcPct val="93000"/>
              </a:lnSpc>
              <a:spcBef>
                <a:spcPts val="1400"/>
              </a:spcBef>
              <a:buSzPct val="100000"/>
              <a:buAutoNum type="arabicPeriod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500">
                <a:latin typeface="+mn-lt"/>
                <a:ea typeface="+mn-ea"/>
                <a:cs typeface="+mn-cs"/>
                <a:sym typeface="Times New Roman"/>
              </a:defRPr>
            </a:pPr>
            <a:r>
              <a:rPr b="1" dirty="0"/>
              <a:t>JDBC (Java Database Connectivity):</a:t>
            </a:r>
            <a:r>
              <a:rPr dirty="0"/>
              <a:t> To connect and interact with the SQL database for operations like storing and retrieving bill data.</a:t>
            </a:r>
          </a:p>
          <a:p>
            <a:pPr marL="334210" indent="-334210">
              <a:lnSpc>
                <a:spcPct val="93000"/>
              </a:lnSpc>
              <a:spcBef>
                <a:spcPts val="1400"/>
              </a:spcBef>
              <a:buSzPct val="100000"/>
              <a:buAutoNum type="arabicPeriod" startAt="3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500">
                <a:latin typeface="+mn-lt"/>
                <a:ea typeface="+mn-ea"/>
                <a:cs typeface="+mn-cs"/>
                <a:sym typeface="Times New Roman"/>
              </a:defRPr>
            </a:pPr>
            <a:endParaRPr dirty="0"/>
          </a:p>
          <a:p>
            <a:pPr marL="320842" indent="-320842">
              <a:lnSpc>
                <a:spcPct val="93000"/>
              </a:lnSpc>
              <a:spcBef>
                <a:spcPts val="1400"/>
              </a:spcBef>
              <a:buSzPct val="100000"/>
              <a:buAutoNum type="arabicPeriod" startAt="5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500">
                <a:latin typeface="+mn-lt"/>
                <a:ea typeface="+mn-ea"/>
                <a:cs typeface="+mn-cs"/>
                <a:sym typeface="Times New Roman"/>
              </a:defRPr>
            </a:pPr>
            <a:endParaRPr dirty="0"/>
          </a:p>
          <a:p>
            <a:pPr lvl="2" indent="457200">
              <a:lnSpc>
                <a:spcPct val="93000"/>
              </a:lnSpc>
              <a:spcBef>
                <a:spcPts val="14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endParaRPr dirty="0"/>
          </a:p>
          <a:p>
            <a:pPr lvl="2" indent="457200">
              <a:lnSpc>
                <a:spcPct val="93000"/>
              </a:lnSpc>
              <a:spcBef>
                <a:spcPts val="14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endParaRPr dirty="0"/>
          </a:p>
          <a:p>
            <a:pPr>
              <a:lnSpc>
                <a:spcPct val="93000"/>
              </a:lnSpc>
              <a:spcBef>
                <a:spcPts val="14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+mn-lt"/>
                <a:ea typeface="+mn-ea"/>
                <a:cs typeface="+mn-cs"/>
                <a:sym typeface="Times New Roman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7EF4-6E8E-A8D7-FA2C-142DFFF8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671512"/>
            <a:ext cx="6997701" cy="659577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7.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Block Diagram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CFA32-745A-325D-D940-5611590B8AE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179CC-B793-3F45-FC74-8445C7907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8" y="1331089"/>
            <a:ext cx="7099068" cy="58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663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526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Block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Jagdish Nayak</dc:creator>
  <cp:lastModifiedBy>Rafiya Sangameshwari</cp:lastModifiedBy>
  <cp:revision>3</cp:revision>
  <dcterms:modified xsi:type="dcterms:W3CDTF">2024-10-23T06:54:08Z</dcterms:modified>
</cp:coreProperties>
</file>