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3" r:id="rId7"/>
    <p:sldId id="274" r:id="rId8"/>
    <p:sldId id="276" r:id="rId9"/>
    <p:sldId id="277" r:id="rId10"/>
    <p:sldId id="261" r:id="rId11"/>
    <p:sldId id="267" r:id="rId12"/>
    <p:sldId id="262" r:id="rId13"/>
    <p:sldId id="263" r:id="rId14"/>
    <p:sldId id="264" r:id="rId15"/>
    <p:sldId id="269" r:id="rId16"/>
    <p:sldId id="270" r:id="rId17"/>
    <p:sldId id="275" r:id="rId18"/>
    <p:sldId id="268" r:id="rId19"/>
    <p:sldId id="260" r:id="rId20"/>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31"/>
  </p:normalViewPr>
  <p:slideViewPr>
    <p:cSldViewPr showGuides="1">
      <p:cViewPr varScale="1">
        <p:scale>
          <a:sx n="53" d="100"/>
          <a:sy n="53" d="100"/>
        </p:scale>
        <p:origin x="1504"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8"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8" charset="0"/>
                <a:cs typeface="DejaVu Sans" charset="0"/>
              </a:rPr>
            </a:fld>
            <a:endParaRPr lang="en-IN" altLang="en-US" sz="1400" dirty="0">
              <a:solidFill>
                <a:srgbClr val="000000"/>
              </a:solidFill>
              <a:latin typeface="Times New Roman" panose="02020603050405020304" pitchFamily="18"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7171" name="Rectangle 1"/>
          <p:cNvSpPr>
            <a:spLocks noGrp="1" noRot="1" noChangeAspect="1"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048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0484"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253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253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457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3174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174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3379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379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6E8E817-C2A9-4B74-ABC2-4720B28C43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0337B64-539F-4867-B814-C52FDF1677C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F882AA6-FD22-4212-A9E7-FFF3BE20BC4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endParaRPr lang="en-US" altLang="en-US" dirty="0"/>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A792066-9574-4C75-8713-940418208BDE}"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HireSphere</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Elevating Hiring Experience</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endPar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Mohammad Anas Chougle- 23207006</a:t>
            </a:r>
            <a:endPar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Darshan Korde- 23207003</a:t>
            </a:r>
            <a:endPar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Snehal Pawar- 23207002</a:t>
            </a:r>
            <a:endPar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Purva Sawant- 22107026</a:t>
            </a:r>
            <a:endPar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4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Project Guide</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Prof. Sheetal Jadhav</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p:cNvPicPr>
            <a:picLocks noChangeAspect="1"/>
          </p:cNvPicPr>
          <p:nvPr/>
        </p:nvPicPr>
        <p:blipFill>
          <a:blip r:embed="rId1"/>
          <a:stretch>
            <a:fillRect/>
          </a:stretch>
        </p:blipFill>
        <p:spPr>
          <a:xfrm>
            <a:off x="1079500" y="146050"/>
            <a:ext cx="7686675" cy="1571625"/>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kumimoji="0" lang="en-IN" altLang="en-US" sz="4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System Design</a:t>
            </a:r>
            <a:br>
              <a:rPr kumimoji="0" lang="en-IN" altLang="en-US" sz="4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br>
            <a:endParaRPr lang="en-US" dirty="0"/>
          </a:p>
        </p:txBody>
      </p:sp>
      <p:sp>
        <p:nvSpPr>
          <p:cNvPr id="8194" name="Rectangle 1"/>
          <p:cNvSpPr>
            <a:spLocks noChangeArrowheads="1"/>
          </p:cNvSpPr>
          <p:nvPr/>
        </p:nvSpPr>
        <p:spPr bwMode="auto">
          <a:xfrm>
            <a:off x="503238" y="317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endParaRPr>
          </a:p>
        </p:txBody>
      </p:sp>
      <p:sp>
        <p:nvSpPr>
          <p:cNvPr id="19459"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8" charset="0"/>
              <a:ea typeface="Times New Roman" panose="02020603050405020304" pitchFamily="18" charset="0"/>
            </a:endParaRPr>
          </a:p>
        </p:txBody>
      </p:sp>
      <p:pic>
        <p:nvPicPr>
          <p:cNvPr id="2" name="Content Placeholder 1"/>
          <p:cNvPicPr>
            <a:picLocks noChangeAspect="1"/>
          </p:cNvPicPr>
          <p:nvPr>
            <p:ph sz="half" idx="2"/>
          </p:nvPr>
        </p:nvPicPr>
        <p:blipFill>
          <a:blip r:embed="rId1"/>
          <a:stretch>
            <a:fillRect/>
          </a:stretch>
        </p:blipFill>
        <p:spPr>
          <a:xfrm>
            <a:off x="73025" y="1475105"/>
            <a:ext cx="9843135" cy="5895340"/>
          </a:xfrm>
          <a:prstGeom prst="rect">
            <a:avLst/>
          </a:prstGeom>
        </p:spPr>
      </p:pic>
      <p:sp>
        <p:nvSpPr>
          <p:cNvPr id="4" name="Content Placeholder 3"/>
          <p:cNvSpPr/>
          <p:nvPr>
            <p:ph sz="half" idx="1"/>
          </p:nvPr>
        </p:nvSpPr>
        <p:spPr/>
        <p:txBody>
          <a:bodyPr/>
          <a:p>
            <a:endParaRPr lang="en-US"/>
          </a:p>
        </p:txBody>
      </p:sp>
    </p:spTree>
  </p:cSld>
  <p:clrMapOvr>
    <a:overrideClrMapping bg1="lt1" tx1="dk1" bg2="lt2" tx2="dk2" accent1="accent1" accent2="accent2" accent3="accent3" accent4="accent4" accent5="accent5" accent6="accent6" hlink="hlink" folHlink="folHlink"/>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Technologies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endParaRPr>
          </a:p>
        </p:txBody>
      </p:sp>
      <p:sp>
        <p:nvSpPr>
          <p:cNvPr id="21507" name="Content Placeholder 2"/>
          <p:cNvSpPr txBox="1"/>
          <p:nvPr/>
        </p:nvSpPr>
        <p:spPr bwMode="auto">
          <a:xfrm>
            <a:off x="503238" y="1259523"/>
            <a:ext cx="8782050" cy="5608638"/>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r>
              <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Frontend GUI:</a:t>
            </a:r>
            <a:endPar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Tkinter 8.6.14</a:t>
            </a:r>
            <a:endPar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57200" marR="0" lvl="1" indent="4572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US" alt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Python 3.11</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r>
              <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Backend:</a:t>
            </a:r>
            <a:b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Python 3.11</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r>
              <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Database:</a:t>
            </a:r>
            <a:b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IN" sz="24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MySql 8.1 </a:t>
            </a:r>
            <a:endPar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endPar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Implementation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endParaRPr>
          </a:p>
        </p:txBody>
      </p:sp>
      <p:sp>
        <p:nvSpPr>
          <p:cNvPr id="23555"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3624" y="1547603"/>
            <a:ext cx="7621064" cy="5226469"/>
          </a:xfrm>
          <a:prstGeom prst="rect">
            <a:avLst/>
          </a:prstGeom>
        </p:spPr>
      </p:pic>
    </p:spTree>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5856" y="788569"/>
            <a:ext cx="7630590" cy="5982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4544" y="779043"/>
            <a:ext cx="7611537" cy="60015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063" y="1116013"/>
            <a:ext cx="4319588" cy="863600"/>
          </a:xfrm>
        </p:spPr>
        <p:txBody>
          <a:bodyPr vert="horz" wrap="square" lIns="91440" tIns="45720" rIns="91440" bIns="45720" numCol="1" anchor="b" anchorCtr="0" compatLnSpc="1">
            <a:noAutofit/>
          </a:bodyPr>
          <a:lstStyle/>
          <a:p>
            <a:pPr marL="0" marR="0" lvl="0" indent="0" algn="l" defTabSz="503555" rtl="0" eaLnBrk="0" fontAlgn="base" latinLnBrk="0" hangingPunct="0">
              <a:lnSpc>
                <a:spcPct val="100000"/>
              </a:lnSpc>
              <a:spcBef>
                <a:spcPct val="0"/>
              </a:spcBef>
              <a:spcAft>
                <a:spcPct val="0"/>
              </a:spcAft>
              <a:buClrTx/>
              <a:buSzTx/>
              <a:buFontTx/>
              <a:buNone/>
              <a:defRPr/>
            </a:pPr>
            <a:br>
              <a:rPr kumimoji="0" lang="en-GB" altLang="x-none" sz="6000" b="0" i="0" u="none" strike="noStrike" kern="1200" cap="none" spc="0" normalizeH="0" baseline="0" noProof="0" dirty="0">
                <a:ln>
                  <a:noFill/>
                </a:ln>
                <a:solidFill>
                  <a:schemeClr val="accent1"/>
                </a:solidFill>
                <a:effectLst/>
                <a:uLnTx/>
                <a:uFillTx/>
                <a:latin typeface="Times New Roman" panose="02020603050405020304" pitchFamily="18" charset="0"/>
                <a:ea typeface="+mj-ea"/>
                <a:cs typeface="Times New Roman" panose="02020603050405020304" pitchFamily="18" charset="0"/>
              </a:rPr>
            </a:b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j-ea"/>
                <a:cs typeface="DejaVu Sans" charset="0"/>
              </a:rPr>
              <a:t>Conclusion</a:t>
            </a:r>
            <a:br>
              <a:rPr kumimoji="0" lang="en-IN" altLang="en-US" sz="6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j-ea"/>
                <a:cs typeface="DejaVu Sans" charset="0"/>
              </a:rPr>
            </a:br>
            <a:endParaRPr kumimoji="0" lang="en-IN" sz="5950" b="0" i="0" u="none" strike="noStrike" kern="1200" cap="none" spc="0" normalizeH="0" baseline="0" noProof="0" dirty="0">
              <a:ln>
                <a:noFill/>
              </a:ln>
              <a:solidFill>
                <a:schemeClr val="accent1"/>
              </a:solidFill>
              <a:effectLst/>
              <a:uLnTx/>
              <a:uFillTx/>
              <a:latin typeface="+mj-lt"/>
              <a:ea typeface="+mj-ea"/>
              <a:cs typeface="+mj-cs"/>
            </a:endParaRPr>
          </a:p>
        </p:txBody>
      </p:sp>
      <p:sp>
        <p:nvSpPr>
          <p:cNvPr id="3" name="Subtitle 2"/>
          <p:cNvSpPr>
            <a:spLocks noGrp="1"/>
          </p:cNvSpPr>
          <p:nvPr>
            <p:ph type="subTitle" idx="1"/>
          </p:nvPr>
        </p:nvSpPr>
        <p:spPr>
          <a:xfrm>
            <a:off x="1008063" y="1135063"/>
            <a:ext cx="7704138" cy="3149600"/>
          </a:xfrm>
        </p:spPr>
        <p:txBody>
          <a:bodyPr vert="horz" wrap="square" lIns="91440" tIns="45720" rIns="91440" bIns="45720" numCol="1" anchor="t" anchorCtr="0" compatLnSpc="1"/>
          <a:lstStyle/>
          <a:p>
            <a:pPr marL="0" marR="0" lvl="0" indent="0" algn="just"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Our project aims to address challenges by implementing a comprehensive strategy to streamline the hiring process, focusing on improving efficiency, establishing clear evaluation criteria, enhancing communication, and ensuring transparency.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None/>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Elevating job hiring experience, selecting potential candidate by proving pre-screening process which helps in selecting best candidate. make this point short</a:t>
            </a:r>
            <a:endParaRPr kumimoji="0" lang="en-US" altLang="en-US" sz="2400" b="0" i="0" u="none" strike="noStrike" kern="1200" cap="none" spc="0" normalizeH="0" baseline="0" noProof="0" dirty="0">
              <a:ln>
                <a:noFill/>
              </a:ln>
              <a:solidFill>
                <a:schemeClr val="tx1"/>
              </a:solidFill>
              <a:effectLst/>
              <a:uLnTx/>
              <a:uFillTx/>
              <a:latin typeface="+mj-lt"/>
              <a:ea typeface="+mn-ea"/>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References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endParaRPr>
          </a:p>
        </p:txBody>
      </p:sp>
      <p:sp>
        <p:nvSpPr>
          <p:cNvPr id="30723"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8" charset="0"/>
              <a:ea typeface="Times New Roman" panose="02020603050405020304" pitchFamily="18" charset="0"/>
            </a:endParaRPr>
          </a:p>
        </p:txBody>
      </p:sp>
      <p:sp>
        <p:nvSpPr>
          <p:cNvPr id="27652" name="Content Placeholder 2"/>
          <p:cNvSpPr txBox="1"/>
          <p:nvPr/>
        </p:nvSpPr>
        <p:spPr bwMode="auto">
          <a:xfrm>
            <a:off x="539750" y="1484313"/>
            <a:ext cx="8316913" cy="4383088"/>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marR="0" lvl="0" indent="0" algn="just" defTabSz="914400" rtl="0" eaLnBrk="0" fontAlgn="base" latinLnBrk="0" hangingPunct="0">
              <a:lnSpc>
                <a:spcPct val="100000"/>
              </a:lnSpc>
              <a:spcBef>
                <a:spcPct val="20000"/>
              </a:spcBef>
              <a:spcAft>
                <a:spcPct val="0"/>
              </a:spcAft>
              <a:buClr>
                <a:schemeClr val="accent1"/>
              </a:buClr>
              <a:buSzPct val="80000"/>
              <a:buFont typeface="Wingdings 3" panose="05040102010807070707" pitchFamily="18" charset="2"/>
              <a:buNone/>
              <a:defRPr/>
            </a:pPr>
            <a:r>
              <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[1] CAMPUS RECRUITMENT SYSTEM Arati Rizal, Monika </a:t>
            </a:r>
            <a:r>
              <a:rPr kumimoji="0" lang="en-IN" sz="2000" b="0" i="0" u="none" strike="noStrike" kern="1200" cap="none" spc="0" normalizeH="0" baseline="0" noProof="0" dirty="0" err="1">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Nirola</a:t>
            </a:r>
            <a:r>
              <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 Shubham Kumar, Mr. </a:t>
            </a:r>
            <a:r>
              <a:rPr kumimoji="0" lang="en-IN" sz="2000" b="0" i="0" u="none" strike="noStrike" kern="1200" cap="none" spc="0" normalizeH="0" baseline="0" noProof="0" dirty="0" err="1">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Nirnay</a:t>
            </a:r>
            <a:r>
              <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 Pradhan</a:t>
            </a:r>
            <a:endPar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chemeClr val="accent1"/>
              </a:buClr>
              <a:buSzPct val="80000"/>
              <a:buFont typeface="Wingdings 3" panose="05040102010807070707" pitchFamily="18" charset="2"/>
              <a:buNone/>
              <a:defRPr/>
            </a:pPr>
            <a:endParaRPr kumimoji="0" lang="en-IN"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chemeClr val="accent1"/>
              </a:buClr>
              <a:buSzPct val="80000"/>
              <a:buFont typeface="Wingdings 3" panose="05040102010807070707" pitchFamily="18" charset="2"/>
              <a:buNone/>
              <a:defRPr/>
            </a:pPr>
            <a:r>
              <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[2] A Comprehensive Campus Recruitment and Placement System for Optimizing the Hiring Process Jayesh Singh, Rasika Salvi, Jayesh </a:t>
            </a:r>
            <a:r>
              <a:rPr kumimoji="0" lang="en-IN" sz="2000" b="0" i="0" u="none" strike="noStrike" kern="1200" cap="none" spc="0" normalizeH="0" baseline="0" noProof="0" dirty="0" err="1">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Surve</a:t>
            </a:r>
            <a:r>
              <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 Akanksha Sawant</a:t>
            </a:r>
            <a:endParaRPr kumimoji="0" lang="en-IN"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chemeClr val="accent1"/>
              </a:buClr>
              <a:buSzPct val="80000"/>
              <a:buFont typeface="Wingdings 3" panose="05040102010807070707" pitchFamily="18" charset="2"/>
              <a:buNone/>
              <a:defRPr/>
            </a:pPr>
            <a:endParaRPr kumimoji="0" lang="en-US" alt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chemeClr val="accent1"/>
              </a:buClr>
              <a:buSzPct val="80000"/>
              <a:buFont typeface="Wingdings 3" panose="05040102010807070707" pitchFamily="18" charset="2"/>
              <a:buNone/>
              <a:defRPr/>
            </a:pPr>
            <a:r>
              <a:rPr kumimoji="0" lang="en-US" altLang="en-US"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[3] </a:t>
            </a:r>
            <a:r>
              <a:rPr kumimoji="0" lang="en-US" altLang="en-US" sz="2000" b="0" i="0" u="none" strike="noStrike" kern="1200" cap="none" spc="0" normalizeH="0" baseline="0" noProof="0" dirty="0" err="1">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Berihun</a:t>
            </a:r>
            <a:r>
              <a:rPr kumimoji="0" lang="en-US" altLang="en-US"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 Natnael. (2015). Requirement Analysis Document for Recruitment Management System. </a:t>
            </a:r>
            <a:endParaRPr kumimoji="0" lang="en-US" altLang="en-US" sz="20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8" charset="0"/>
                <a:cs typeface="DejaVu Sans" charset="0"/>
              </a:rPr>
              <a:t>Thank You...!!</a:t>
            </a:r>
            <a:endParaRPr lang="en-IN" altLang="en-US" sz="3600" b="1" dirty="0">
              <a:solidFill>
                <a:srgbClr val="000000"/>
              </a:solidFill>
              <a:latin typeface="Times New Roman" panose="02020603050405020304" pitchFamily="18"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8"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8" charset="0"/>
                <a:cs typeface="DejaVu Sans" charset="0"/>
              </a:rPr>
              <a:t>Outline</a:t>
            </a:r>
            <a:endParaRPr lang="en-IN" altLang="en-US" sz="3600" b="1" dirty="0">
              <a:solidFill>
                <a:srgbClr val="000000"/>
              </a:solidFill>
              <a:latin typeface="Times New Roman" panose="02020603050405020304" pitchFamily="18" charset="0"/>
              <a:ea typeface="DejaVu Sans" charset="0"/>
            </a:endParaRPr>
          </a:p>
        </p:txBody>
      </p:sp>
      <p:sp>
        <p:nvSpPr>
          <p:cNvPr id="8195" name="Rectangle 2"/>
          <p:cNvSpPr/>
          <p:nvPr/>
        </p:nvSpPr>
        <p:spPr>
          <a:xfrm>
            <a:off x="504825" y="1236663"/>
            <a:ext cx="9323388" cy="5578475"/>
          </a:xfrm>
          <a:prstGeom prst="rect">
            <a:avLst/>
          </a:prstGeom>
          <a:noFill/>
          <a:ln w="9525">
            <a:noFill/>
          </a:ln>
        </p:spPr>
        <p:txBody>
          <a:bodyPr lIns="0" tIns="21240" rIns="0" bIns="0"/>
          <a:lstStyle/>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imes New Roman" panose="02020603050405020304" pitchFamily="18" charset="0"/>
                <a:cs typeface="Times New Roman" panose="02020603050405020304" pitchFamily="18" charset="0"/>
              </a:rPr>
              <a:t>Introduction</a:t>
            </a:r>
            <a:endParaRPr lang="en-IN"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imes New Roman" panose="02020603050405020304" pitchFamily="18" charset="0"/>
                <a:cs typeface="Times New Roman" panose="02020603050405020304" pitchFamily="18" charset="0"/>
              </a:rPr>
              <a:t>Literature Survey of the existing systems</a:t>
            </a:r>
            <a:endParaRPr lang="en-IN"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imes New Roman" panose="02020603050405020304" pitchFamily="18" charset="0"/>
                <a:cs typeface="Times New Roman" panose="02020603050405020304" pitchFamily="18" charset="0"/>
              </a:rPr>
              <a:t>Limitations of the existing systems</a:t>
            </a:r>
            <a:endParaRPr lang="en-IN"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imes New Roman" panose="02020603050405020304" pitchFamily="18" charset="0"/>
                <a:cs typeface="Times New Roman" panose="02020603050405020304" pitchFamily="18" charset="0"/>
              </a:rPr>
              <a:t>Problem statement </a:t>
            </a:r>
            <a:endParaRPr lang="en-IN"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imes New Roman" panose="02020603050405020304" pitchFamily="18" charset="0"/>
                <a:cs typeface="Times New Roman" panose="02020603050405020304" pitchFamily="18" charset="0"/>
              </a:rPr>
              <a:t>System Design</a:t>
            </a:r>
            <a:endParaRPr lang="en-US"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imes New Roman" panose="02020603050405020304" pitchFamily="18" charset="0"/>
                <a:cs typeface="Times New Roman" panose="02020603050405020304" pitchFamily="18" charset="0"/>
              </a:rPr>
              <a:t>Technologies and methodologies</a:t>
            </a:r>
            <a:endParaRPr lang="en-US"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imes New Roman" panose="02020603050405020304" pitchFamily="18" charset="0"/>
                <a:cs typeface="Times New Roman" panose="02020603050405020304" pitchFamily="18" charset="0"/>
              </a:rPr>
              <a:t>Implementation</a:t>
            </a:r>
            <a:endParaRPr lang="en-US"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imes New Roman" panose="02020603050405020304" pitchFamily="18" charset="0"/>
                <a:cs typeface="Times New Roman" panose="02020603050405020304" pitchFamily="18" charset="0"/>
              </a:rPr>
              <a:t>Conclusion </a:t>
            </a:r>
            <a:endParaRPr lang="en-US" altLang="en-US" sz="2400"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imes New Roman" panose="02020603050405020304" pitchFamily="18" charset="0"/>
                <a:cs typeface="Times New Roman" panose="02020603050405020304" pitchFamily="18" charset="0"/>
              </a:rPr>
              <a:t>References</a:t>
            </a:r>
            <a:endParaRPr lang="en-IN" altLang="en-US" sz="2400" dirty="0">
              <a:solidFill>
                <a:srgbClr val="000000"/>
              </a:solidFill>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12750" y="-17145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Introduction</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endParaRPr>
          </a:p>
        </p:txBody>
      </p:sp>
      <p:sp>
        <p:nvSpPr>
          <p:cNvPr id="10243" name="Content Placeholder 2"/>
          <p:cNvSpPr txBox="1">
            <a:spLocks noChangeArrowheads="1"/>
          </p:cNvSpPr>
          <p:nvPr/>
        </p:nvSpPr>
        <p:spPr bwMode="auto">
          <a:xfrm>
            <a:off x="412750" y="827088"/>
            <a:ext cx="8659813" cy="5535613"/>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 today's highly competitive academic landscape, attracting and retaining top talent is essential for the success and reputation of our institution. However, the traditional hiring process often faces challenges such as inefficiencies, lengthy decision-making timelines, and lack of transparency. To address these issues and ensure we are recruiting the best candidates effectively and efficiently, we have developed a strategic approach to streamline the assistant professor hiring process.</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None/>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sym typeface="+mn-ea"/>
              </a:rPr>
              <a:t>Motivation</a:t>
            </a:r>
            <a:endParaRPr kumimoji="0" lang="en-US" altLang="en-US" sz="2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r>
              <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To enhance the hiring process, we're implementing a streamlined system where candidate resumes are assessed by qualifying staff, a dedicated committee. </a:t>
            </a:r>
            <a:endParaRPr kumimoji="0" lang="en-GB"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0" fontAlgn="base" latinLnBrk="0" hangingPunct="0">
              <a:lnSpc>
                <a:spcPct val="100000"/>
              </a:lnSpc>
              <a:spcBef>
                <a:spcPts val="1100"/>
              </a:spcBef>
              <a:spcAft>
                <a:spcPct val="0"/>
              </a:spcAft>
              <a:buClr>
                <a:schemeClr val="accent1"/>
              </a:buClr>
              <a:buSzPct val="80000"/>
              <a:buFont typeface="Arial" panose="020B0604020202020204" pitchFamily="34" charset="0"/>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will help companies to save time, as the candidate has to go through the qualifying and approval process before interview. This will help finding potential candidate.</a:t>
            </a: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0" fontAlgn="base" latinLnBrk="0" hangingPunct="0">
              <a:lnSpc>
                <a:spcPct val="100000"/>
              </a:lnSpc>
              <a:spcBef>
                <a:spcPts val="1100"/>
              </a:spcBef>
              <a:spcAft>
                <a:spcPct val="0"/>
              </a:spcAft>
              <a:buClr>
                <a:schemeClr val="accent1"/>
              </a:buClr>
              <a:buSzPct val="80000"/>
              <a:buFont typeface="Wingdings 3" panose="05040102010807070707" pitchFamily="18" charset="2"/>
              <a:buChar char=""/>
              <a:defRPr/>
            </a:pPr>
            <a:endPar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719138" y="-107950"/>
            <a:ext cx="2016125" cy="719138"/>
          </a:xfrm>
        </p:spPr>
        <p:txBody>
          <a:bodyPr vert="horz" wrap="square" lIns="91440" tIns="45720" rIns="91440" bIns="45720" anchor="b" anchorCtr="0"/>
          <a:lstStyle/>
          <a:p>
            <a:pPr defTabSz="503555">
              <a:buClrTx/>
              <a:buSzTx/>
              <a:buFontTx/>
            </a:pPr>
            <a:r>
              <a:rPr lang="en-US" altLang="en-US" sz="2400" b="1" kern="1200" dirty="0">
                <a:solidFill>
                  <a:schemeClr val="tx1"/>
                </a:solidFill>
                <a:latin typeface="Times New Roman" panose="02020603050405020304" pitchFamily="18" charset="0"/>
                <a:ea typeface="+mj-ea"/>
                <a:cs typeface="Times New Roman" panose="02020603050405020304" pitchFamily="18" charset="0"/>
              </a:rPr>
              <a:t>Introduction</a:t>
            </a:r>
            <a:endParaRPr lang="en-US" altLang="en-US" sz="2400" b="1" kern="1200" dirty="0">
              <a:solidFill>
                <a:schemeClr val="tx1"/>
              </a:solidFill>
              <a:latin typeface="Times New Roman" panose="02020603050405020304" pitchFamily="18" charset="0"/>
              <a:ea typeface="Times New Roman" panose="02020603050405020304" pitchFamily="18" charset="0"/>
              <a:cs typeface="+mj-cs"/>
            </a:endParaRPr>
          </a:p>
        </p:txBody>
      </p:sp>
      <p:sp>
        <p:nvSpPr>
          <p:cNvPr id="12291" name="Subtitle 2"/>
          <p:cNvSpPr>
            <a:spLocks noGrp="1"/>
          </p:cNvSpPr>
          <p:nvPr>
            <p:ph type="subTitle" idx="1"/>
          </p:nvPr>
        </p:nvSpPr>
        <p:spPr>
          <a:xfrm>
            <a:off x="863600" y="574675"/>
            <a:ext cx="8497888" cy="6084888"/>
          </a:xfrm>
        </p:spPr>
        <p:txBody>
          <a:bodyPr vert="horz" wrap="square" lIns="91440" tIns="45720" rIns="91440" bIns="45720" anchor="t" anchorCtr="0"/>
          <a:lstStyle/>
          <a:p>
            <a:pPr algn="just" defTabSz="503555">
              <a:buClr>
                <a:srgbClr val="000000"/>
              </a:buClr>
              <a:buSzPct val="80000"/>
            </a:pPr>
            <a:r>
              <a:rPr lang="en-US" altLang="en-US" sz="2400" b="1" kern="1200" dirty="0">
                <a:solidFill>
                  <a:schemeClr val="tx1"/>
                </a:solidFill>
                <a:latin typeface="Times New Roman" panose="02020603050405020304" pitchFamily="18" charset="0"/>
                <a:ea typeface="+mn-ea"/>
                <a:cs typeface="Times New Roman" panose="02020603050405020304" pitchFamily="18" charset="0"/>
              </a:rPr>
              <a:t> Objectives</a:t>
            </a:r>
            <a:endParaRPr lang="en-US" altLang="en-US" sz="2400" b="1" kern="1200" dirty="0">
              <a:solidFill>
                <a:schemeClr val="tx1"/>
              </a:solidFill>
              <a:latin typeface="Times New Roman" panose="02020603050405020304" pitchFamily="18" charset="0"/>
              <a:ea typeface="+mn-ea"/>
              <a:cs typeface="Times New Roman" panose="02020603050405020304" pitchFamily="18" charset="0"/>
            </a:endParaRPr>
          </a:p>
          <a:p>
            <a:pPr algn="just" defTabSz="503555">
              <a:buClr>
                <a:srgbClr val="000000"/>
              </a:buClr>
              <a:buSzPct val="80000"/>
              <a:buFont typeface="Arial" panose="020B0604020202020204" pitchFamily="34" charset="0"/>
              <a:buChar char="•"/>
            </a:pPr>
            <a:r>
              <a:rPr lang="en-GB" altLang="en-US" sz="2400" kern="1200" dirty="0">
                <a:solidFill>
                  <a:srgbClr val="0D0D0D"/>
                </a:solidFill>
                <a:latin typeface="Times New Roman" panose="02020603050405020304" pitchFamily="18" charset="0"/>
                <a:ea typeface="+mn-ea"/>
                <a:cs typeface="Times New Roman" panose="02020603050405020304" pitchFamily="18" charset="0"/>
              </a:rPr>
              <a:t> To highlight features that improve the candidate experience, such as user-friendly interfaces, personalized communication, and quick response times.</a:t>
            </a:r>
            <a:endParaRPr lang="en-GB" altLang="en-US" sz="2400" kern="1200" dirty="0">
              <a:solidFill>
                <a:srgbClr val="0D0D0D"/>
              </a:solidFill>
              <a:latin typeface="Times New Roman" panose="02020603050405020304" pitchFamily="18" charset="0"/>
              <a:ea typeface="+mn-ea"/>
              <a:cs typeface="Times New Roman" panose="02020603050405020304" pitchFamily="18" charset="0"/>
            </a:endParaRPr>
          </a:p>
          <a:p>
            <a:pPr algn="just" defTabSz="503555">
              <a:buClr>
                <a:srgbClr val="000000"/>
              </a:buClr>
              <a:buSzPct val="80000"/>
              <a:buFont typeface="Arial" panose="020B0604020202020204" pitchFamily="34" charset="0"/>
              <a:buChar char="•"/>
            </a:pPr>
            <a:r>
              <a:rPr lang="en-IN" altLang="en-US" sz="2400" kern="1200" dirty="0">
                <a:solidFill>
                  <a:schemeClr val="tx1"/>
                </a:solidFill>
                <a:latin typeface="Times New Roman" panose="02020603050405020304" pitchFamily="18" charset="0"/>
                <a:ea typeface="+mn-ea"/>
                <a:cs typeface="Times New Roman" panose="02020603050405020304" pitchFamily="18" charset="0"/>
              </a:rPr>
              <a:t>To improve hiring quality as the candidate </a:t>
            </a:r>
            <a:r>
              <a:rPr lang="en-GB" altLang="en-US" sz="2400" kern="1200" dirty="0">
                <a:solidFill>
                  <a:schemeClr val="tx1"/>
                </a:solidFill>
                <a:latin typeface="Times New Roman" panose="02020603050405020304" pitchFamily="18" charset="0"/>
                <a:ea typeface="+mn-ea"/>
                <a:cs typeface="Times New Roman" panose="02020603050405020304" pitchFamily="18" charset="0"/>
              </a:rPr>
              <a:t>r</a:t>
            </a:r>
            <a:r>
              <a:rPr lang="en-GB" altLang="x-none" sz="2400" kern="1200" dirty="0">
                <a:solidFill>
                  <a:schemeClr val="tx1"/>
                </a:solidFill>
                <a:latin typeface="Times New Roman" panose="02020603050405020304" pitchFamily="18" charset="0"/>
                <a:ea typeface="+mn-ea"/>
                <a:cs typeface="Times New Roman" panose="02020603050405020304" pitchFamily="18" charset="0"/>
              </a:rPr>
              <a:t>esumes are reviewed by qualifying staff, committee, and finally approved by the instructor for a follow-up interview, ensuring the best candidate is selected. </a:t>
            </a:r>
            <a:endParaRPr lang="en-GB" altLang="x-none" sz="2400" kern="1200" dirty="0">
              <a:solidFill>
                <a:schemeClr val="tx1"/>
              </a:solidFill>
              <a:latin typeface="Times New Roman" panose="02020603050405020304" pitchFamily="18" charset="0"/>
              <a:ea typeface="+mn-ea"/>
              <a:cs typeface="Times New Roman" panose="02020603050405020304" pitchFamily="18" charset="0"/>
            </a:endParaRPr>
          </a:p>
          <a:p>
            <a:pPr algn="just" defTabSz="503555">
              <a:buClr>
                <a:srgbClr val="000000"/>
              </a:buClr>
              <a:buSzPct val="80000"/>
              <a:buFont typeface="Arial" panose="020B0604020202020204" pitchFamily="34" charset="0"/>
              <a:buChar char="•"/>
            </a:pPr>
            <a:r>
              <a:rPr lang="en-GB" altLang="en-US" sz="2400" b="1" kern="1200" dirty="0">
                <a:solidFill>
                  <a:srgbClr val="0D0D0D"/>
                </a:solidFill>
                <a:latin typeface="Söhne"/>
                <a:ea typeface="+mn-ea"/>
                <a:cs typeface="+mn-cs"/>
              </a:rPr>
              <a:t> </a:t>
            </a:r>
            <a:r>
              <a:rPr lang="en-GB" altLang="en-US" sz="2400" kern="1200" dirty="0">
                <a:solidFill>
                  <a:srgbClr val="0D0D0D"/>
                </a:solidFill>
                <a:latin typeface="Times New Roman" panose="02020603050405020304" pitchFamily="18" charset="0"/>
                <a:ea typeface="+mn-ea"/>
                <a:cs typeface="Times New Roman" panose="02020603050405020304" pitchFamily="18" charset="0"/>
              </a:rPr>
              <a:t>To safeguard sensitive candidate information and to ensure data Security role-based access controls are used.</a:t>
            </a:r>
            <a:endParaRPr lang="en-US" altLang="en-US" sz="2400" kern="1200" dirty="0">
              <a:solidFill>
                <a:schemeClr val="tx1"/>
              </a:solidFill>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388"/>
            <a:ext cx="8035925" cy="647700"/>
          </a:xfrm>
        </p:spPr>
        <p:txBody>
          <a:bodyPr vert="horz" wrap="square" lIns="91440" tIns="45720" rIns="91440" bIns="45720" numCol="1" anchor="t" anchorCtr="0" compatLnSpc="1"/>
          <a:lstStyle/>
          <a:p>
            <a:pPr marL="0" marR="0" lvl="0" indent="0" algn="l" defTabSz="503555" rtl="0" eaLnBrk="0" fontAlgn="base" latinLnBrk="0" hangingPunct="0">
              <a:lnSpc>
                <a:spcPct val="100000"/>
              </a:lnSpc>
              <a:spcBef>
                <a:spcPct val="0"/>
              </a:spcBef>
              <a:spcAft>
                <a:spcPct val="0"/>
              </a:spcAft>
              <a:buClrTx/>
              <a:buSzTx/>
              <a:buFontTx/>
              <a:buNone/>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sym typeface="+mn-ea"/>
              </a:rPr>
              <a:t>Literature Survey of the existing system</a:t>
            </a:r>
            <a:endParaRPr kumimoji="0" lang="en-IN" sz="3600" b="0" i="0" u="none" strike="noStrike" kern="1200" cap="none" spc="0" normalizeH="0" baseline="0" noProof="0" dirty="0">
              <a:ln>
                <a:noFill/>
              </a:ln>
              <a:solidFill>
                <a:schemeClr val="accent1"/>
              </a:solidFill>
              <a:effectLst/>
              <a:uLnTx/>
              <a:uFillTx/>
              <a:latin typeface="+mj-lt"/>
              <a:ea typeface="+mj-ea"/>
              <a:cs typeface="+mj-cs"/>
            </a:endParaRPr>
          </a:p>
        </p:txBody>
      </p:sp>
      <p:graphicFrame>
        <p:nvGraphicFramePr>
          <p:cNvPr id="3" name="Table 2"/>
          <p:cNvGraphicFramePr>
            <a:graphicFrameLocks noGrp="1"/>
          </p:cNvGraphicFramePr>
          <p:nvPr/>
        </p:nvGraphicFramePr>
        <p:xfrm>
          <a:off x="503238" y="1116013"/>
          <a:ext cx="8279793" cy="6006355"/>
        </p:xfrm>
        <a:graphic>
          <a:graphicData uri="http://schemas.openxmlformats.org/drawingml/2006/table">
            <a:tbl>
              <a:tblPr firstRow="1" bandRow="1">
                <a:tableStyleId>{5C22544A-7EE6-4342-B048-85BDC9FD1C3A}</a:tableStyleId>
              </a:tblPr>
              <a:tblGrid>
                <a:gridCol w="578435"/>
                <a:gridCol w="2012726"/>
                <a:gridCol w="1080120"/>
                <a:gridCol w="798696"/>
                <a:gridCol w="2009616"/>
                <a:gridCol w="1800200"/>
              </a:tblGrid>
              <a:tr h="1052819">
                <a:tc>
                  <a:txBody>
                    <a:bodyPr/>
                    <a:lstStyle/>
                    <a:p>
                      <a:pPr>
                        <a:lnSpc>
                          <a:spcPct val="150000"/>
                        </a:lnSpc>
                      </a:pPr>
                      <a:r>
                        <a:rPr lang="en-US" sz="2000" dirty="0">
                          <a:latin typeface="Times New Roman" panose="02020603050405020304" pitchFamily="18" charset="0"/>
                          <a:cs typeface="Times New Roman" panose="02020603050405020304" pitchFamily="18" charset="0"/>
                        </a:rPr>
                        <a:t>Sr No.</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Methods Used</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Merits</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r>
              <a:tr h="4953536">
                <a:tc>
                  <a:txBody>
                    <a:bodyPr/>
                    <a:lstStyle/>
                    <a:p>
                      <a:pPr>
                        <a:lnSpc>
                          <a:spcPct val="100000"/>
                        </a:lnSpc>
                      </a:pPr>
                      <a:r>
                        <a:rPr lang="en-US" sz="2000" dirty="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US" sz="2000" b="0" i="0" dirty="0">
                          <a:solidFill>
                            <a:srgbClr val="222222"/>
                          </a:solidFill>
                          <a:effectLst/>
                          <a:latin typeface="Times New Roman" panose="02020603050405020304" pitchFamily="18" charset="0"/>
                          <a:cs typeface="Times New Roman" panose="02020603050405020304" pitchFamily="18" charset="0"/>
                        </a:rPr>
                        <a:t>[1]</a:t>
                      </a:r>
                      <a:r>
                        <a:rPr lang="en-US" altLang="en-US" sz="2000" dirty="0">
                          <a:solidFill>
                            <a:schemeClr val="bg2">
                              <a:lumMod val="10000"/>
                            </a:schemeClr>
                          </a:solidFill>
                          <a:latin typeface="Times New Roman" panose="02020603050405020304" pitchFamily="18" charset="0"/>
                          <a:cs typeface="Times New Roman" panose="02020603050405020304" pitchFamily="18" charset="0"/>
                        </a:rPr>
                        <a:t> Requirement Analysis Document for Recruitment Management System</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US" altLang="en-US" sz="2000" dirty="0" err="1">
                          <a:solidFill>
                            <a:schemeClr val="bg2">
                              <a:lumMod val="10000"/>
                            </a:schemeClr>
                          </a:solidFill>
                          <a:latin typeface="Times New Roman" panose="02020603050405020304" pitchFamily="18" charset="0"/>
                          <a:cs typeface="Times New Roman" panose="02020603050405020304" pitchFamily="18" charset="0"/>
                        </a:rPr>
                        <a:t>Berihun</a:t>
                      </a:r>
                      <a:r>
                        <a:rPr lang="en-US" altLang="en-US" sz="2000" dirty="0">
                          <a:solidFill>
                            <a:schemeClr val="bg2">
                              <a:lumMod val="10000"/>
                            </a:schemeClr>
                          </a:solidFill>
                          <a:latin typeface="Times New Roman" panose="02020603050405020304" pitchFamily="18" charset="0"/>
                          <a:cs typeface="Times New Roman" panose="02020603050405020304" pitchFamily="18" charset="0"/>
                        </a:rPr>
                        <a:t>, Natnael. </a:t>
                      </a:r>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8" marR="91428" marT="45726" marB="45726"/>
                </a:tc>
                <a:tc>
                  <a:txBody>
                    <a:bodyPr/>
                    <a:lstStyle/>
                    <a:p>
                      <a:pPr>
                        <a:lnSpc>
                          <a:spcPct val="100000"/>
                        </a:lnSpc>
                      </a:pPr>
                      <a:r>
                        <a:rPr lang="en-US" sz="2000" dirty="0">
                          <a:latin typeface="Times New Roman" panose="02020603050405020304" pitchFamily="18" charset="0"/>
                          <a:cs typeface="Times New Roman" panose="02020603050405020304" pitchFamily="18" charset="0"/>
                        </a:rPr>
                        <a:t>2021</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lvl="0" algn="just">
                        <a:lnSpc>
                          <a:spcPct val="100000"/>
                        </a:lnSpc>
                      </a:pPr>
                      <a:r>
                        <a:rPr lang="en-GB" sz="2000" dirty="0">
                          <a:latin typeface="Times New Roman" panose="02020603050405020304" pitchFamily="18" charset="0"/>
                          <a:cs typeface="Times New Roman" panose="02020603050405020304" pitchFamily="18" charset="0"/>
                        </a:rPr>
                        <a:t>Conduct interviews with stakeholders such as HR managers, recruiters, hiring managers, and candidates to gather their requirements, and expectations regarding the recruitment process.</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gn="l">
                        <a:lnSpc>
                          <a:spcPct val="100000"/>
                        </a:lnSpc>
                      </a:pPr>
                      <a:r>
                        <a:rPr lang="en-GB" sz="2000" dirty="0">
                          <a:latin typeface="Times New Roman" panose="02020603050405020304" pitchFamily="18" charset="0"/>
                          <a:cs typeface="Times New Roman" panose="02020603050405020304" pitchFamily="18" charset="0"/>
                        </a:rPr>
                        <a:t>Detail the specific features and functions the system must perform. This could include job posting, candidate sourcing, applicant tracking, interview scheduling</a:t>
                      </a:r>
                      <a:endParaRPr lang="en-US" sz="2000" dirty="0">
                        <a:latin typeface="Times New Roman" panose="02020603050405020304" pitchFamily="18" charset="0"/>
                        <a:cs typeface="Times New Roman" panose="02020603050405020304" pitchFamily="18" charset="0"/>
                      </a:endParaRPr>
                    </a:p>
                  </a:txBody>
                  <a:tcPr marL="91428" marR="91428" marT="45726" marB="45726"/>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60363" y="684213"/>
          <a:ext cx="8568952" cy="6150371"/>
        </p:xfrm>
        <a:graphic>
          <a:graphicData uri="http://schemas.openxmlformats.org/drawingml/2006/table">
            <a:tbl>
              <a:tblPr firstRow="1" bandRow="1">
                <a:tableStyleId>{5C22544A-7EE6-4342-B048-85BDC9FD1C3A}</a:tableStyleId>
              </a:tblPr>
              <a:tblGrid>
                <a:gridCol w="673067"/>
                <a:gridCol w="1797261"/>
                <a:gridCol w="1361091"/>
                <a:gridCol w="868548"/>
                <a:gridCol w="1895013"/>
                <a:gridCol w="1973972"/>
              </a:tblGrid>
              <a:tr h="1273779">
                <a:tc>
                  <a:txBody>
                    <a:bodyPr/>
                    <a:lstStyle/>
                    <a:p>
                      <a:pPr>
                        <a:lnSpc>
                          <a:spcPct val="150000"/>
                        </a:lnSpc>
                      </a:pPr>
                      <a:r>
                        <a:rPr lang="en-US" sz="2000" dirty="0">
                          <a:latin typeface="Times New Roman" panose="02020603050405020304" pitchFamily="18" charset="0"/>
                          <a:cs typeface="Times New Roman" panose="02020603050405020304" pitchFamily="18" charset="0"/>
                        </a:rPr>
                        <a:t>Sr No.</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Methods Used</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Merits</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r>
              <a:tr h="4876592">
                <a:tc>
                  <a:txBody>
                    <a:bodyPr/>
                    <a:lstStyle/>
                    <a:p>
                      <a:pPr>
                        <a:lnSpc>
                          <a:spcPct val="100000"/>
                        </a:lnSpc>
                      </a:pPr>
                      <a:r>
                        <a:rPr lang="en-US"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US" sz="2000" b="0" i="0" dirty="0">
                          <a:solidFill>
                            <a:srgbClr val="222222"/>
                          </a:solidFill>
                          <a:effectLst/>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 CAMPUS RECRUITMENT SYSTEM </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IN" sz="2000" b="0" i="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 Amit Kapoor. </a:t>
                      </a:r>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8" marR="91428" marT="45726" marB="45726"/>
                </a:tc>
                <a:tc>
                  <a:txBody>
                    <a:bodyPr/>
                    <a:lstStyle/>
                    <a:p>
                      <a:pPr>
                        <a:lnSpc>
                          <a:spcPct val="100000"/>
                        </a:lnSpc>
                      </a:pPr>
                      <a:r>
                        <a:rPr lang="en-US" sz="2000" dirty="0">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Streamlining the application process through a user-friendly online portal, making it easier for both candidate and recruiters.</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GB" sz="2000" dirty="0">
                          <a:latin typeface="Times New Roman" panose="02020603050405020304" pitchFamily="18" charset="0"/>
                          <a:cs typeface="Times New Roman" panose="02020603050405020304" pitchFamily="18" charset="0"/>
                        </a:rPr>
                        <a:t>Campus recruitment enables organizations to streamline the hiring process. This can significantly reduce the time-to-hire, allowing organizations to fill critical roles more quickly.</a:t>
                      </a:r>
                      <a:endParaRPr lang="en-US" sz="2000" dirty="0">
                        <a:latin typeface="Times New Roman" panose="02020603050405020304" pitchFamily="18" charset="0"/>
                        <a:cs typeface="Times New Roman" panose="02020603050405020304" pitchFamily="18" charset="0"/>
                      </a:endParaRPr>
                    </a:p>
                  </a:txBody>
                  <a:tcPr marL="91428" marR="91428" marT="45726" marB="45726"/>
                </a:tc>
              </a:tr>
            </a:tbl>
          </a:graphicData>
        </a:graphic>
      </p:graphicFrame>
      <p:sp>
        <p:nvSpPr>
          <p:cNvPr id="6" name="TextBox 5"/>
          <p:cNvSpPr txBox="1"/>
          <p:nvPr/>
        </p:nvSpPr>
        <p:spPr>
          <a:xfrm>
            <a:off x="360363" y="180975"/>
            <a:ext cx="8351838" cy="646113"/>
          </a:xfrm>
          <a:prstGeom prst="rect">
            <a:avLst/>
          </a:prstGeom>
          <a:noFill/>
        </p:spPr>
        <p:txBody>
          <a:bodyPr wrap="square">
            <a:spAutoFit/>
          </a:bodyPr>
          <a:lstStyle/>
          <a:p>
            <a:pPr marR="0" defTabSz="457200">
              <a:buClrTx/>
              <a:buSzTx/>
              <a:buFontTx/>
              <a:buNone/>
              <a:defRPr/>
            </a:pPr>
            <a:r>
              <a:rPr kumimoji="0" lang="en-IN" altLang="en-US" sz="3600" b="1" kern="120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DejaVu Sans" charset="0"/>
                <a:sym typeface="+mn-ea"/>
              </a:rPr>
              <a:t>Literature Survey of the existing system</a:t>
            </a:r>
            <a:endParaRPr kumimoji="0" lang="en-IN" sz="3600" kern="1200" cap="none" spc="0" normalizeH="0" baseline="0" noProof="0" dirty="0">
              <a:latin typeface="Trebuchet MS" panose="020B0603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p:nvPr/>
        </p:nvSpPr>
        <p:spPr>
          <a:xfrm>
            <a:off x="2517775" y="3182938"/>
            <a:ext cx="5054600" cy="1201737"/>
          </a:xfrm>
          <a:prstGeom prst="rect">
            <a:avLst/>
          </a:prstGeom>
          <a:noFill/>
          <a:ln w="9525">
            <a:noFill/>
          </a:ln>
        </p:spPr>
        <p:txBody>
          <a:bodyPr>
            <a:spAutoFit/>
          </a:bodyPr>
          <a:lstStyle/>
          <a:p>
            <a:pPr>
              <a:buNone/>
            </a:pPr>
            <a:r>
              <a:rPr lang="en-GB" altLang="x-none" dirty="0">
                <a:solidFill>
                  <a:srgbClr val="FFFFFF"/>
                </a:solidFill>
                <a:latin typeface="Helvetica Neue"/>
              </a:rPr>
              <a:t>his book explores various yearbook methods, detailing their merits and how they contribute to an efficient and effective campus recruitment and placement system.</a:t>
            </a:r>
            <a:endParaRPr lang="en-IN" altLang="x-none" dirty="0">
              <a:latin typeface="Trebuchet MS" panose="020B0603020202020204" pitchFamily="34" charset="0"/>
            </a:endParaRPr>
          </a:p>
        </p:txBody>
      </p:sp>
      <p:graphicFrame>
        <p:nvGraphicFramePr>
          <p:cNvPr id="4" name="Table 3"/>
          <p:cNvGraphicFramePr>
            <a:graphicFrameLocks noGrp="1"/>
          </p:cNvGraphicFramePr>
          <p:nvPr/>
        </p:nvGraphicFramePr>
        <p:xfrm>
          <a:off x="373063" y="1042988"/>
          <a:ext cx="8568952" cy="6150371"/>
        </p:xfrm>
        <a:graphic>
          <a:graphicData uri="http://schemas.openxmlformats.org/drawingml/2006/table">
            <a:tbl>
              <a:tblPr firstRow="1" bandRow="1">
                <a:tableStyleId>{5C22544A-7EE6-4342-B048-85BDC9FD1C3A}</a:tableStyleId>
              </a:tblPr>
              <a:tblGrid>
                <a:gridCol w="673067"/>
                <a:gridCol w="1797261"/>
                <a:gridCol w="1361091"/>
                <a:gridCol w="777093"/>
                <a:gridCol w="1986468"/>
                <a:gridCol w="1973972"/>
              </a:tblGrid>
              <a:tr h="1273779">
                <a:tc>
                  <a:txBody>
                    <a:bodyPr/>
                    <a:lstStyle/>
                    <a:p>
                      <a:pPr>
                        <a:lnSpc>
                          <a:spcPct val="150000"/>
                        </a:lnSpc>
                      </a:pPr>
                      <a:r>
                        <a:rPr lang="en-US" sz="2000" dirty="0">
                          <a:latin typeface="Times New Roman" panose="02020603050405020304" pitchFamily="18" charset="0"/>
                          <a:cs typeface="Times New Roman" panose="02020603050405020304" pitchFamily="18" charset="0"/>
                        </a:rPr>
                        <a:t>Sr No.</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Author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50000"/>
                        </a:lnSpc>
                      </a:pPr>
                      <a:r>
                        <a:rPr lang="en-US" sz="2000" dirty="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Methods Used</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marL="0" marR="0" lvl="0" indent="0" algn="l" defTabSz="504190" rtl="0" eaLnBrk="1" fontAlgn="auto" latinLnBrk="0" hangingPunct="1">
                        <a:lnSpc>
                          <a:spcPct val="150000"/>
                        </a:lnSpc>
                        <a:spcBef>
                          <a:spcPts val="0"/>
                        </a:spcBef>
                        <a:spcAft>
                          <a:spcPts val="0"/>
                        </a:spcAft>
                        <a:buClrTx/>
                        <a:buSzTx/>
                        <a:buFontTx/>
                        <a:buNone/>
                        <a:defRPr/>
                      </a:pPr>
                      <a:r>
                        <a:rPr lang="en-IN" sz="2000" b="1" dirty="0"/>
                        <a:t>Merits</a:t>
                      </a:r>
                      <a:endParaRPr lang="en-IN" sz="2000" b="1" dirty="0"/>
                    </a:p>
                    <a:p>
                      <a:pPr>
                        <a:lnSpc>
                          <a:spcPct val="150000"/>
                        </a:lnSpc>
                      </a:pPr>
                      <a:endParaRPr lang="en-US" sz="2000" dirty="0">
                        <a:latin typeface="Times New Roman" panose="02020603050405020304" pitchFamily="18" charset="0"/>
                        <a:cs typeface="Times New Roman" panose="02020603050405020304" pitchFamily="18" charset="0"/>
                      </a:endParaRPr>
                    </a:p>
                  </a:txBody>
                  <a:tcPr marL="91428" marR="91428" marT="45726" marB="45726"/>
                </a:tc>
              </a:tr>
              <a:tr h="4876592">
                <a:tc>
                  <a:txBody>
                    <a:bodyPr/>
                    <a:lstStyle/>
                    <a:p>
                      <a:pPr>
                        <a:lnSpc>
                          <a:spcPct val="100000"/>
                        </a:lnSpc>
                      </a:pPr>
                      <a:r>
                        <a:rPr lang="en-US" sz="2000" dirty="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US" sz="2000" b="0" i="0" dirty="0">
                          <a:solidFill>
                            <a:srgbClr val="222222"/>
                          </a:solidFill>
                          <a:effectLst/>
                          <a:latin typeface="Times New Roman" panose="02020603050405020304" pitchFamily="18" charset="0"/>
                          <a:cs typeface="Times New Roman" panose="02020603050405020304" pitchFamily="18" charset="0"/>
                        </a:rPr>
                        <a:t>[3]</a:t>
                      </a:r>
                      <a:r>
                        <a:rPr lang="en-IN" sz="2000" dirty="0">
                          <a:latin typeface="Times New Roman" panose="02020603050405020304" pitchFamily="18" charset="0"/>
                          <a:cs typeface="Times New Roman" panose="02020603050405020304" pitchFamily="18" charset="0"/>
                        </a:rPr>
                        <a:t> A Comprehensive Campus Recruitment and Placement System for Optimizing the Hiring Process </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Sunil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Palia</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Jitesh Vohra</a:t>
                      </a:r>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28" marR="91428" marT="45726" marB="45726"/>
                </a:tc>
                <a:tc>
                  <a:txBody>
                    <a:bodyPr/>
                    <a:lstStyle/>
                    <a:p>
                      <a:pPr>
                        <a:lnSpc>
                          <a:spcPct val="100000"/>
                        </a:lnSpc>
                      </a:pPr>
                      <a:r>
                        <a:rPr lang="en-US" sz="2000" dirty="0">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 well-organized system with clear communication and timely feedback enhances the overall experience for both selected and non-selected candidates, fostering a positive image of the organization.</a:t>
                      </a:r>
                      <a:endParaRPr lang="en-US" sz="2000" dirty="0">
                        <a:latin typeface="Times New Roman" panose="02020603050405020304" pitchFamily="18" charset="0"/>
                        <a:cs typeface="Times New Roman" panose="02020603050405020304" pitchFamily="18" charset="0"/>
                      </a:endParaRPr>
                    </a:p>
                  </a:txBody>
                  <a:tcPr marL="91428" marR="91428" marT="45726" marB="45726"/>
                </a:tc>
                <a:tc>
                  <a:txBody>
                    <a:bodyPr/>
                    <a:lstStyle/>
                    <a:p>
                      <a:pPr>
                        <a:lnSpc>
                          <a:spcPct val="100000"/>
                        </a:lnSpc>
                      </a:pPr>
                      <a:r>
                        <a:rPr lang="en-GB" sz="2000" dirty="0">
                          <a:latin typeface="Times New Roman" panose="02020603050405020304" pitchFamily="18" charset="0"/>
                          <a:cs typeface="Times New Roman" panose="02020603050405020304" pitchFamily="18" charset="0"/>
                        </a:rPr>
                        <a:t>Utilizing online platforms and portals specifically designed for campus recruitment allows organizations to reach a broader audience</a:t>
                      </a:r>
                      <a:endParaRPr lang="en-US" sz="2000" dirty="0">
                        <a:latin typeface="Times New Roman" panose="02020603050405020304" pitchFamily="18" charset="0"/>
                        <a:cs typeface="Times New Roman" panose="02020603050405020304" pitchFamily="18" charset="0"/>
                      </a:endParaRPr>
                    </a:p>
                  </a:txBody>
                  <a:tcPr marL="91428" marR="91428" marT="45726" marB="45726"/>
                </a:tc>
              </a:tr>
            </a:tbl>
          </a:graphicData>
        </a:graphic>
      </p:graphicFrame>
      <p:sp>
        <p:nvSpPr>
          <p:cNvPr id="6" name="TextBox 5"/>
          <p:cNvSpPr txBox="1"/>
          <p:nvPr/>
        </p:nvSpPr>
        <p:spPr>
          <a:xfrm>
            <a:off x="360363" y="179388"/>
            <a:ext cx="8208963" cy="646113"/>
          </a:xfrm>
          <a:prstGeom prst="rect">
            <a:avLst/>
          </a:prstGeom>
          <a:noFill/>
        </p:spPr>
        <p:txBody>
          <a:bodyPr wrap="square">
            <a:spAutoFit/>
          </a:bodyPr>
          <a:lstStyle/>
          <a:p>
            <a:pPr marR="0" defTabSz="457200">
              <a:buClrTx/>
              <a:buSzTx/>
              <a:buFontTx/>
              <a:buNone/>
              <a:defRPr/>
            </a:pPr>
            <a:r>
              <a:rPr kumimoji="0" lang="en-IN" altLang="en-US" sz="3600" b="1" kern="1200" cap="none" spc="0" normalizeH="0" baseline="0" noProof="0"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DejaVu Sans" charset="0"/>
                <a:sym typeface="+mn-ea"/>
              </a:rPr>
              <a:t>Literature Survey of the existing system</a:t>
            </a:r>
            <a:endParaRPr kumimoji="0" lang="en-IN" sz="3600" kern="1200" cap="none" spc="0" normalizeH="0" baseline="0" noProof="0" dirty="0">
              <a:latin typeface="Trebuchet MS" panose="020B060302020202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93713" y="439738"/>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DejaVu Sans" charset="0"/>
              </a:rPr>
              <a:t> </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mj-cs"/>
              </a:rPr>
              <a:t>Limitations of existing systems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mj-cs"/>
            </a:endParaRPr>
          </a:p>
        </p:txBody>
      </p:sp>
      <p:sp>
        <p:nvSpPr>
          <p:cNvPr id="16387"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8" charset="0"/>
              <a:ea typeface="Times New Roman" panose="02020603050405020304" pitchFamily="18" charset="0"/>
            </a:endParaRPr>
          </a:p>
        </p:txBody>
      </p:sp>
      <p:sp>
        <p:nvSpPr>
          <p:cNvPr id="16388" name="TextBox 4"/>
          <p:cNvSpPr txBox="1"/>
          <p:nvPr/>
        </p:nvSpPr>
        <p:spPr>
          <a:xfrm>
            <a:off x="215900" y="1668463"/>
            <a:ext cx="8208963" cy="3711575"/>
          </a:xfrm>
          <a:prstGeom prst="rect">
            <a:avLst/>
          </a:prstGeom>
          <a:noFill/>
          <a:ln w="9525">
            <a:noFill/>
          </a:ln>
        </p:spPr>
        <p:txBody>
          <a:bodyPr>
            <a:spAutoFit/>
          </a:bodyPr>
          <a:lstStyle/>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Existing systems face limitations such as inefficiencies, prolonged decision-making, and lack of transparency.</a:t>
            </a: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Survey analysis highlights challenges and stakeholder dissatisfaction.</a:t>
            </a: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The problem remains far from complete resolution.</a:t>
            </a: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Improvement possibilities include streamlining processes and enhancing communication.</a:t>
            </a:r>
            <a:endParaRPr lang="en-US" altLang="en-US" sz="24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We feel confident in addressing issues and contributing to the solution.</a:t>
            </a:r>
            <a:endParaRPr lang="en-US" altLang="en-US" sz="2400" dirty="0">
              <a:solidFill>
                <a:srgbClr val="000000"/>
              </a:solidFill>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539750"/>
            <a:ext cx="6997700" cy="719138"/>
          </a:xfrm>
        </p:spPr>
        <p:txBody>
          <a:bodyPr vert="horz" wrap="square" lIns="91440" tIns="45720" rIns="91440" bIns="45720" numCol="1" anchor="t" anchorCtr="0" compatLnSpc="1"/>
          <a:lstStyle/>
          <a:p>
            <a:pPr marL="0" marR="0" lvl="0" indent="0" algn="l" defTabSz="503555" rtl="0" eaLnBrk="0" fontAlgn="base" latinLnBrk="0" hangingPunct="0">
              <a:lnSpc>
                <a:spcPct val="100000"/>
              </a:lnSpc>
              <a:spcBef>
                <a:spcPct val="0"/>
              </a:spcBef>
              <a:spcAft>
                <a:spcPct val="0"/>
              </a:spcAft>
              <a:buClrTx/>
              <a:buSzTx/>
              <a:buFontTx/>
              <a:buNone/>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mj-cs"/>
              </a:rPr>
              <a:t> Problem statement </a:t>
            </a:r>
            <a:endParaRPr kumimoji="0" 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mn-ea"/>
              <a:cs typeface="+mj-cs"/>
            </a:endParaRPr>
          </a:p>
        </p:txBody>
      </p:sp>
      <p:sp>
        <p:nvSpPr>
          <p:cNvPr id="18435" name="Content Placeholder 2"/>
          <p:cNvSpPr>
            <a:spLocks noGrp="1"/>
          </p:cNvSpPr>
          <p:nvPr>
            <p:ph idx="1"/>
          </p:nvPr>
        </p:nvSpPr>
        <p:spPr>
          <a:xfrm>
            <a:off x="287338" y="1547813"/>
            <a:ext cx="8713787" cy="5472112"/>
          </a:xfrm>
        </p:spPr>
        <p:txBody>
          <a:bodyPr vert="horz" wrap="square" lIns="91440" tIns="45720" rIns="91440" bIns="45720" anchor="t" anchorCtr="0"/>
          <a:lstStyle/>
          <a:p>
            <a:pPr algn="just" defTabSz="914400">
              <a:spcBef>
                <a:spcPct val="20000"/>
              </a:spcBef>
              <a:buClrTx/>
              <a:buSzTx/>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The current assistant professor hiring process in academic institutions faces challenges such as inefficiencies, prolonged decision-making timelines, and a lack of transparency. These issues result in difficulties attracting and retaining top talent.</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The goal is to optimize the recruitment of high-quality assistant professors, thereby strengthening the institution's academic community and reputation.</a:t>
            </a:r>
            <a:endParaRPr lang="en-IN" altLang="en-US" sz="2400" dirty="0">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5092</Words>
  <Application>WPS Presentation</Application>
  <PresentationFormat>Custom</PresentationFormat>
  <Paragraphs>173</Paragraphs>
  <Slides>17</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Trebuchet MS</vt:lpstr>
      <vt:lpstr>Wingdings 3</vt:lpstr>
      <vt:lpstr>Arial</vt:lpstr>
      <vt:lpstr>Times New Roman</vt:lpstr>
      <vt:lpstr>DejaVu Sans</vt:lpstr>
      <vt:lpstr>Calibri</vt:lpstr>
      <vt:lpstr>Noto Sans CJK SC Regular</vt:lpstr>
      <vt:lpstr>Segoe Print</vt:lpstr>
      <vt:lpstr>Söhne</vt:lpstr>
      <vt:lpstr>Helvetica Neue</vt:lpstr>
      <vt:lpstr>Microsoft YaHei</vt:lpstr>
      <vt:lpstr>Arial Unicode MS</vt:lpstr>
      <vt:lpstr>Facet</vt:lpstr>
      <vt:lpstr>PowerPoint 演示文稿</vt:lpstr>
      <vt:lpstr>PowerPoint 演示文稿</vt:lpstr>
      <vt:lpstr>PowerPoint 演示文稿</vt:lpstr>
      <vt:lpstr>Introduction</vt:lpstr>
      <vt:lpstr>Literature Survey of the existing system</vt:lpstr>
      <vt:lpstr>PowerPoint 演示文稿</vt:lpstr>
      <vt:lpstr>PowerPoint 演示文稿</vt:lpstr>
      <vt:lpstr>PowerPoint 演示文稿</vt:lpstr>
      <vt:lpstr> Problem statement </vt:lpstr>
      <vt:lpstr>System Design </vt:lpstr>
      <vt:lpstr>PowerPoint 演示文稿</vt:lpstr>
      <vt:lpstr>PowerPoint 演示文稿</vt:lpstr>
      <vt:lpstr>PowerPoint 演示文稿</vt:lpstr>
      <vt:lpstr>PowerPoint 演示文稿</vt:lpstr>
      <vt:lpstr> Conclusion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korde</cp:lastModifiedBy>
  <cp:revision>58</cp:revision>
  <dcterms:created xsi:type="dcterms:W3CDTF">2017-10-25T08:22:00Z</dcterms:created>
  <dcterms:modified xsi:type="dcterms:W3CDTF">2024-04-10T04:29:27Z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B60C81C5C81C4A5FB441EE52DFFAFE00_12</vt:lpwstr>
  </property>
  <property fmtid="{D5CDD505-2E9C-101B-9397-08002B2CF9AE}" pid="13" name="KSOProductBuildVer">
    <vt:lpwstr>1033-12.2.0.13489</vt:lpwstr>
  </property>
</Properties>
</file>