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8.jpg" ContentType="image/jpeg"/>
  <Override PartName="/ppt/media/image21.jpg" ContentType="image/jpeg"/>
  <Override PartName="/ppt/media/image2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071100" cy="7556500"/>
  <p:notesSz cx="100711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502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5332" y="2342515"/>
            <a:ext cx="856043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0665" y="4231640"/>
            <a:ext cx="704977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555" y="1737995"/>
            <a:ext cx="4380928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6616" y="1737995"/>
            <a:ext cx="4380928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83856"/>
            <a:ext cx="492125" cy="3072765"/>
          </a:xfrm>
          <a:custGeom>
            <a:avLst/>
            <a:gdLst/>
            <a:ahLst/>
            <a:cxnLst/>
            <a:rect l="l" t="t" r="r" b="b"/>
            <a:pathLst>
              <a:path w="492125" h="3072765">
                <a:moveTo>
                  <a:pt x="0" y="0"/>
                </a:moveTo>
                <a:lnTo>
                  <a:pt x="0" y="3072643"/>
                </a:lnTo>
                <a:lnTo>
                  <a:pt x="491933" y="3072643"/>
                </a:lnTo>
                <a:lnTo>
                  <a:pt x="0" y="0"/>
                </a:lnTo>
                <a:close/>
              </a:path>
            </a:pathLst>
          </a:custGeom>
          <a:solidFill>
            <a:srgbClr val="5FCBEF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53443" y="0"/>
            <a:ext cx="4420235" cy="7560945"/>
          </a:xfrm>
          <a:custGeom>
            <a:avLst/>
            <a:gdLst/>
            <a:ahLst/>
            <a:cxnLst/>
            <a:rect l="l" t="t" r="r" b="b"/>
            <a:pathLst>
              <a:path w="4420234" h="7560945">
                <a:moveTo>
                  <a:pt x="4420120" y="4620298"/>
                </a:moveTo>
                <a:lnTo>
                  <a:pt x="4415180" y="4612906"/>
                </a:lnTo>
                <a:lnTo>
                  <a:pt x="4418000" y="4611014"/>
                </a:lnTo>
                <a:lnTo>
                  <a:pt x="4417301" y="4609960"/>
                </a:lnTo>
                <a:lnTo>
                  <a:pt x="3091243" y="5494325"/>
                </a:lnTo>
                <a:lnTo>
                  <a:pt x="2116099" y="0"/>
                </a:lnTo>
                <a:lnTo>
                  <a:pt x="2111095" y="876"/>
                </a:lnTo>
                <a:lnTo>
                  <a:pt x="2111019" y="431"/>
                </a:lnTo>
                <a:lnTo>
                  <a:pt x="2106015" y="1320"/>
                </a:lnTo>
                <a:lnTo>
                  <a:pt x="3082010" y="5500484"/>
                </a:lnTo>
                <a:lnTo>
                  <a:pt x="0" y="7555890"/>
                </a:lnTo>
                <a:lnTo>
                  <a:pt x="698" y="7556932"/>
                </a:lnTo>
                <a:lnTo>
                  <a:pt x="6248" y="7553236"/>
                </a:lnTo>
                <a:lnTo>
                  <a:pt x="11188" y="7560627"/>
                </a:lnTo>
                <a:lnTo>
                  <a:pt x="3083953" y="5511406"/>
                </a:lnTo>
                <a:lnTo>
                  <a:pt x="3447084" y="7557363"/>
                </a:lnTo>
                <a:lnTo>
                  <a:pt x="3452088" y="7556500"/>
                </a:lnTo>
                <a:lnTo>
                  <a:pt x="3088563" y="5508333"/>
                </a:lnTo>
                <a:lnTo>
                  <a:pt x="3452088" y="7556500"/>
                </a:lnTo>
                <a:lnTo>
                  <a:pt x="3452253" y="7557363"/>
                </a:lnTo>
                <a:lnTo>
                  <a:pt x="3457244" y="7556500"/>
                </a:lnTo>
                <a:lnTo>
                  <a:pt x="3093174" y="5505247"/>
                </a:lnTo>
                <a:lnTo>
                  <a:pt x="4420120" y="4620298"/>
                </a:lnTo>
                <a:close/>
              </a:path>
            </a:pathLst>
          </a:custGeom>
          <a:solidFill>
            <a:srgbClr val="5FC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98300" y="0"/>
            <a:ext cx="2473325" cy="7556500"/>
          </a:xfrm>
          <a:custGeom>
            <a:avLst/>
            <a:gdLst/>
            <a:ahLst/>
            <a:cxnLst/>
            <a:rect l="l" t="t" r="r" b="b"/>
            <a:pathLst>
              <a:path w="2473325" h="7556500">
                <a:moveTo>
                  <a:pt x="2228862" y="0"/>
                </a:moveTo>
                <a:lnTo>
                  <a:pt x="0" y="7556500"/>
                </a:lnTo>
                <a:lnTo>
                  <a:pt x="2472799" y="7556500"/>
                </a:lnTo>
                <a:lnTo>
                  <a:pt x="2472799" y="8714"/>
                </a:lnTo>
                <a:lnTo>
                  <a:pt x="2228862" y="0"/>
                </a:lnTo>
                <a:close/>
              </a:path>
            </a:pathLst>
          </a:custGeom>
          <a:solidFill>
            <a:srgbClr val="5FCBEF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943929" y="0"/>
            <a:ext cx="2127250" cy="7556500"/>
          </a:xfrm>
          <a:custGeom>
            <a:avLst/>
            <a:gdLst/>
            <a:ahLst/>
            <a:cxnLst/>
            <a:rect l="l" t="t" r="r" b="b"/>
            <a:pathLst>
              <a:path w="2127250" h="7556500">
                <a:moveTo>
                  <a:pt x="2127170" y="0"/>
                </a:moveTo>
                <a:lnTo>
                  <a:pt x="0" y="0"/>
                </a:lnTo>
                <a:lnTo>
                  <a:pt x="1322609" y="7556500"/>
                </a:lnTo>
                <a:lnTo>
                  <a:pt x="2127170" y="7556500"/>
                </a:lnTo>
                <a:lnTo>
                  <a:pt x="2127170" y="0"/>
                </a:lnTo>
                <a:close/>
              </a:path>
            </a:pathLst>
          </a:custGeom>
          <a:solidFill>
            <a:srgbClr val="5FCBE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319729" y="4331353"/>
            <a:ext cx="2751455" cy="3225165"/>
          </a:xfrm>
          <a:custGeom>
            <a:avLst/>
            <a:gdLst/>
            <a:ahLst/>
            <a:cxnLst/>
            <a:rect l="l" t="t" r="r" b="b"/>
            <a:pathLst>
              <a:path w="2751454" h="3225165">
                <a:moveTo>
                  <a:pt x="2751370" y="0"/>
                </a:moveTo>
                <a:lnTo>
                  <a:pt x="0" y="3225146"/>
                </a:lnTo>
                <a:lnTo>
                  <a:pt x="2751370" y="3225146"/>
                </a:lnTo>
                <a:lnTo>
                  <a:pt x="2751370" y="0"/>
                </a:lnTo>
                <a:close/>
              </a:path>
            </a:pathLst>
          </a:custGeom>
          <a:solidFill>
            <a:srgbClr val="17B0E4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730524" y="0"/>
            <a:ext cx="2340610" cy="7556500"/>
          </a:xfrm>
          <a:custGeom>
            <a:avLst/>
            <a:gdLst/>
            <a:ahLst/>
            <a:cxnLst/>
            <a:rect l="l" t="t" r="r" b="b"/>
            <a:pathLst>
              <a:path w="2340609" h="7556500">
                <a:moveTo>
                  <a:pt x="2340575" y="0"/>
                </a:moveTo>
                <a:lnTo>
                  <a:pt x="0" y="0"/>
                </a:lnTo>
                <a:lnTo>
                  <a:pt x="2042393" y="7556500"/>
                </a:lnTo>
                <a:lnTo>
                  <a:pt x="2096445" y="7556500"/>
                </a:lnTo>
                <a:lnTo>
                  <a:pt x="2340575" y="7549272"/>
                </a:lnTo>
                <a:lnTo>
                  <a:pt x="2340575" y="0"/>
                </a:lnTo>
                <a:close/>
              </a:path>
            </a:pathLst>
          </a:custGeom>
          <a:solidFill>
            <a:srgbClr val="17B0E4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145743" y="0"/>
            <a:ext cx="925830" cy="7556500"/>
          </a:xfrm>
          <a:custGeom>
            <a:avLst/>
            <a:gdLst/>
            <a:ahLst/>
            <a:cxnLst/>
            <a:rect l="l" t="t" r="r" b="b"/>
            <a:pathLst>
              <a:path w="925829" h="7556500">
                <a:moveTo>
                  <a:pt x="925356" y="0"/>
                </a:moveTo>
                <a:lnTo>
                  <a:pt x="743360" y="0"/>
                </a:lnTo>
                <a:lnTo>
                  <a:pt x="0" y="7556500"/>
                </a:lnTo>
                <a:lnTo>
                  <a:pt x="925356" y="7556500"/>
                </a:lnTo>
                <a:lnTo>
                  <a:pt x="925356" y="0"/>
                </a:lnTo>
                <a:close/>
              </a:path>
            </a:pathLst>
          </a:custGeom>
          <a:solidFill>
            <a:srgbClr val="2E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924638" y="0"/>
            <a:ext cx="1146810" cy="7556500"/>
          </a:xfrm>
          <a:custGeom>
            <a:avLst/>
            <a:gdLst/>
            <a:ahLst/>
            <a:cxnLst/>
            <a:rect l="l" t="t" r="r" b="b"/>
            <a:pathLst>
              <a:path w="1146809" h="7556500">
                <a:moveTo>
                  <a:pt x="1146461" y="0"/>
                </a:moveTo>
                <a:lnTo>
                  <a:pt x="0" y="0"/>
                </a:lnTo>
                <a:lnTo>
                  <a:pt x="1032064" y="7556500"/>
                </a:lnTo>
                <a:lnTo>
                  <a:pt x="1146461" y="7556500"/>
                </a:lnTo>
                <a:lnTo>
                  <a:pt x="1146461" y="0"/>
                </a:lnTo>
                <a:close/>
              </a:path>
            </a:pathLst>
          </a:custGeom>
          <a:solidFill>
            <a:srgbClr val="236292">
              <a:alpha val="8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895642" y="5435767"/>
            <a:ext cx="1176020" cy="2120900"/>
          </a:xfrm>
          <a:custGeom>
            <a:avLst/>
            <a:gdLst/>
            <a:ahLst/>
            <a:cxnLst/>
            <a:rect l="l" t="t" r="r" b="b"/>
            <a:pathLst>
              <a:path w="1176020" h="2120900">
                <a:moveTo>
                  <a:pt x="1175457" y="0"/>
                </a:moveTo>
                <a:lnTo>
                  <a:pt x="0" y="2120732"/>
                </a:lnTo>
                <a:lnTo>
                  <a:pt x="340334" y="2120732"/>
                </a:lnTo>
                <a:lnTo>
                  <a:pt x="1175457" y="2116846"/>
                </a:lnTo>
                <a:lnTo>
                  <a:pt x="1175457" y="0"/>
                </a:lnTo>
                <a:close/>
              </a:path>
            </a:pathLst>
          </a:custGeom>
          <a:solidFill>
            <a:srgbClr val="17B0E4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80951" y="699395"/>
            <a:ext cx="150919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4040" y="1252208"/>
            <a:ext cx="9103019" cy="4045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4174" y="7027545"/>
            <a:ext cx="322275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555" y="7027545"/>
            <a:ext cx="2316353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51192" y="7027545"/>
            <a:ext cx="2316353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2100" y="2628900"/>
            <a:ext cx="6959600" cy="3683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6300" y="3136900"/>
            <a:ext cx="3276600" cy="355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51372" y="2485132"/>
            <a:ext cx="6975475" cy="1072088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873885" marR="5080" indent="-1861820">
              <a:lnSpc>
                <a:spcPts val="3920"/>
              </a:lnSpc>
              <a:spcBef>
                <a:spcPts val="560"/>
              </a:spcBef>
            </a:pPr>
            <a:r>
              <a:rPr dirty="0">
                <a:uFill>
                  <a:solidFill>
                    <a:srgbClr val="000000"/>
                  </a:solidFill>
                </a:uFill>
              </a:rPr>
              <a:t>NEWSNU</a:t>
            </a:r>
            <a:r>
              <a:rPr spc="-5" dirty="0">
                <a:uFill>
                  <a:solidFill>
                    <a:srgbClr val="000000"/>
                  </a:solidFill>
                </a:uFill>
              </a:rPr>
              <a:t>GG</a:t>
            </a:r>
            <a:r>
              <a:rPr dirty="0">
                <a:uFill>
                  <a:solidFill>
                    <a:srgbClr val="000000"/>
                  </a:solidFill>
                </a:uFill>
              </a:rPr>
              <a:t>E</a:t>
            </a:r>
            <a:r>
              <a:rPr spc="-270" dirty="0">
                <a:uFill>
                  <a:solidFill>
                    <a:srgbClr val="000000"/>
                  </a:solidFill>
                </a:uFill>
              </a:rPr>
              <a:t>T</a:t>
            </a:r>
            <a:r>
              <a:rPr dirty="0">
                <a:uFill>
                  <a:solidFill>
                    <a:srgbClr val="000000"/>
                  </a:solidFill>
                </a:uFill>
              </a:rPr>
              <a:t>:NEWS</a:t>
            </a:r>
            <a:r>
              <a:rPr spc="-20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>
                <a:uFill>
                  <a:solidFill>
                    <a:srgbClr val="000000"/>
                  </a:solidFill>
                </a:uFill>
              </a:rPr>
              <a:t>A</a:t>
            </a:r>
            <a:r>
              <a:rPr spc="-130" dirty="0">
                <a:uFill>
                  <a:solidFill>
                    <a:srgbClr val="000000"/>
                  </a:solidFill>
                </a:uFill>
              </a:rPr>
              <a:t>R</a:t>
            </a:r>
            <a:r>
              <a:rPr dirty="0">
                <a:uFill>
                  <a:solidFill>
                    <a:srgbClr val="000000"/>
                  </a:solidFill>
                </a:uFill>
              </a:rPr>
              <a:t>TICLE </a:t>
            </a:r>
            <a:r>
              <a:rPr dirty="0"/>
              <a:t> </a:t>
            </a:r>
            <a:r>
              <a:rPr spc="-5" dirty="0">
                <a:uFill>
                  <a:solidFill>
                    <a:srgbClr val="000000"/>
                  </a:solidFill>
                </a:uFill>
              </a:rPr>
              <a:t>SUMMARIZER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070100" y="4254500"/>
            <a:ext cx="5943600" cy="431800"/>
            <a:chOff x="2070100" y="4254500"/>
            <a:chExt cx="5943600" cy="4318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0100" y="4254500"/>
              <a:ext cx="3721100" cy="355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53100" y="4292600"/>
              <a:ext cx="2260600" cy="39370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16200" y="4800600"/>
            <a:ext cx="4851400" cy="3937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75100" y="5791200"/>
            <a:ext cx="2146300" cy="3556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94100" y="6210300"/>
            <a:ext cx="2908300" cy="2540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064197" y="4104397"/>
            <a:ext cx="5949315" cy="2399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2299"/>
              </a:lnSpc>
            </a:pPr>
            <a:r>
              <a:rPr sz="3600" b="1" spc="-5" dirty="0">
                <a:latin typeface="Times New Roman"/>
                <a:cs typeface="Times New Roman"/>
              </a:rPr>
              <a:t>Siddhanth</a:t>
            </a:r>
            <a:r>
              <a:rPr sz="3600" b="1" spc="-220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Times New Roman"/>
                <a:cs typeface="Times New Roman"/>
              </a:rPr>
              <a:t>Arolkar</a:t>
            </a:r>
            <a:r>
              <a:rPr sz="3600" b="1" spc="-1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-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(22107017) </a:t>
            </a:r>
            <a:r>
              <a:rPr sz="3200" b="1" spc="-78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Harsh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spc="-50" dirty="0">
                <a:latin typeface="Times New Roman"/>
                <a:cs typeface="Times New Roman"/>
              </a:rPr>
              <a:t>Tambde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-</a:t>
            </a:r>
            <a:r>
              <a:rPr sz="3200" b="1" spc="-5" dirty="0">
                <a:latin typeface="Times New Roman"/>
                <a:cs typeface="Times New Roman"/>
              </a:rPr>
              <a:t> (23207001)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b="1" spc="-10" dirty="0">
                <a:latin typeface="Times New Roman"/>
                <a:cs typeface="Times New Roman"/>
              </a:rPr>
              <a:t>Project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Guide</a:t>
            </a:r>
            <a:endParaRPr sz="2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2400" b="1" spc="-5" dirty="0">
                <a:latin typeface="Times New Roman"/>
                <a:cs typeface="Times New Roman"/>
              </a:rPr>
              <a:t>M</a:t>
            </a:r>
            <a:r>
              <a:rPr lang="en-GB" sz="2400" b="1" spc="-5" dirty="0">
                <a:latin typeface="Times New Roman"/>
                <a:cs typeface="Times New Roman"/>
              </a:rPr>
              <a:t>r</a:t>
            </a:r>
            <a:r>
              <a:rPr sz="2400" b="1" spc="-5" dirty="0">
                <a:latin typeface="Times New Roman"/>
                <a:cs typeface="Times New Roman"/>
              </a:rPr>
              <a:t>.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35" dirty="0">
                <a:latin typeface="Times New Roman"/>
                <a:cs typeface="Times New Roman"/>
              </a:rPr>
              <a:t>Vaibhav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35" dirty="0">
                <a:latin typeface="Times New Roman"/>
                <a:cs typeface="Times New Roman"/>
              </a:rPr>
              <a:t>Yavalkar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050" y="139308"/>
            <a:ext cx="10071100" cy="1687830"/>
            <a:chOff x="0" y="146050"/>
            <a:chExt cx="10071100" cy="168783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679381"/>
              <a:ext cx="10071100" cy="15417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0" y="1730293"/>
              <a:ext cx="10071100" cy="27305"/>
            </a:xfrm>
            <a:custGeom>
              <a:avLst/>
              <a:gdLst/>
              <a:ahLst/>
              <a:cxnLst/>
              <a:rect l="l" t="t" r="r" b="b"/>
              <a:pathLst>
                <a:path w="10071100" h="27305">
                  <a:moveTo>
                    <a:pt x="10071100" y="27147"/>
                  </a:moveTo>
                  <a:lnTo>
                    <a:pt x="0" y="25560"/>
                  </a:lnTo>
                  <a:lnTo>
                    <a:pt x="2" y="0"/>
                  </a:lnTo>
                  <a:lnTo>
                    <a:pt x="10071100" y="1587"/>
                  </a:lnTo>
                  <a:lnTo>
                    <a:pt x="10071100" y="27147"/>
                  </a:lnTo>
                  <a:close/>
                </a:path>
              </a:pathLst>
            </a:custGeom>
            <a:solidFill>
              <a:srgbClr val="000000">
                <a:alpha val="35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9500" y="146050"/>
              <a:ext cx="7686675" cy="15716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FC8386-76C3-3D83-B586-9241F1309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50" y="123108"/>
            <a:ext cx="3810000" cy="73127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900" y="1028700"/>
            <a:ext cx="6286500" cy="444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8962" y="874814"/>
            <a:ext cx="6283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Technologies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methodologies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8962" y="1848473"/>
            <a:ext cx="1510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F</a:t>
            </a:r>
            <a:r>
              <a:rPr sz="2400" b="1" spc="-45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ont-End: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962" y="2187034"/>
            <a:ext cx="111125" cy="7067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900" spc="5" dirty="0">
                <a:latin typeface="Arial MT"/>
                <a:cs typeface="Arial MT"/>
              </a:rPr>
              <a:t>•</a:t>
            </a: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900" spc="5" dirty="0">
                <a:latin typeface="Arial MT"/>
                <a:cs typeface="Arial MT"/>
              </a:rPr>
              <a:t>•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1862" y="2188883"/>
            <a:ext cx="889000" cy="73215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355"/>
              </a:spcBef>
            </a:pPr>
            <a:r>
              <a:rPr sz="2400" dirty="0">
                <a:latin typeface="Times New Roman"/>
                <a:cs typeface="Times New Roman"/>
              </a:rPr>
              <a:t>HTML  CSS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8962" y="2869701"/>
            <a:ext cx="143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Back-End: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8962" y="3208263"/>
            <a:ext cx="111125" cy="7067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900" spc="5" dirty="0">
                <a:latin typeface="Arial MT"/>
                <a:cs typeface="Arial MT"/>
              </a:rPr>
              <a:t>•</a:t>
            </a: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900" spc="5" dirty="0">
                <a:latin typeface="Arial MT"/>
                <a:cs typeface="Arial MT"/>
              </a:rPr>
              <a:t>•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1862" y="3210111"/>
            <a:ext cx="889635" cy="73215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355"/>
              </a:spcBef>
            </a:pPr>
            <a:r>
              <a:rPr sz="2400" dirty="0">
                <a:latin typeface="Times New Roman"/>
                <a:cs typeface="Times New Roman"/>
              </a:rPr>
              <a:t>Py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hon  </a:t>
            </a:r>
            <a:r>
              <a:rPr sz="2400" spc="-5" dirty="0">
                <a:latin typeface="Times New Roman"/>
                <a:cs typeface="Times New Roman"/>
              </a:rPr>
              <a:t>Flask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" y="787400"/>
            <a:ext cx="3149600" cy="444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537" y="636689"/>
            <a:ext cx="3149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Implementation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79565" y="2521129"/>
            <a:ext cx="2777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Fig.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(</a:t>
            </a:r>
            <a:r>
              <a:rPr lang="en-GB" sz="2400" b="1" spc="-5" dirty="0">
                <a:latin typeface="Times New Roman"/>
                <a:cs typeface="Times New Roman"/>
              </a:rPr>
              <a:t>Homepage</a:t>
            </a:r>
            <a:r>
              <a:rPr sz="2400" b="1" spc="-5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102" y="5427841"/>
            <a:ext cx="26155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Fig.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2: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(</a:t>
            </a:r>
            <a:r>
              <a:rPr lang="en-GB" sz="2400" b="1" spc="-5" dirty="0">
                <a:latin typeface="Times New Roman"/>
                <a:cs typeface="Times New Roman"/>
              </a:rPr>
              <a:t>Processed news</a:t>
            </a:r>
            <a:r>
              <a:rPr sz="2400" b="1" spc="-5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651C77-2A4C-99E1-A345-21F0B82B9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14" y="1546756"/>
            <a:ext cx="5436700" cy="27310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FCC701-2D19-469A-0C53-0C53BDED5B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50" y="4680470"/>
            <a:ext cx="5277053" cy="265854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" y="787400"/>
            <a:ext cx="2209800" cy="355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537" y="636689"/>
            <a:ext cx="2211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4040" y="1557516"/>
            <a:ext cx="8339455" cy="43954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3375" marR="5080" indent="-321310" algn="just">
              <a:lnSpc>
                <a:spcPct val="75700"/>
              </a:lnSpc>
              <a:spcBef>
                <a:spcPts val="800"/>
              </a:spcBef>
              <a:buAutoNum type="arabicPeriod"/>
              <a:tabLst>
                <a:tab pos="334010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an era where time is precious and information is abundant, an </a:t>
            </a:r>
            <a:r>
              <a:rPr sz="2400" dirty="0">
                <a:latin typeface="Times New Roman"/>
                <a:cs typeface="Times New Roman"/>
              </a:rPr>
              <a:t> AI-powered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article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offers</a:t>
            </a:r>
            <a:r>
              <a:rPr sz="2400" dirty="0">
                <a:latin typeface="Times New Roman"/>
                <a:cs typeface="Times New Roman"/>
              </a:rPr>
              <a:t> 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innovative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solution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to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help</a:t>
            </a:r>
            <a:r>
              <a:rPr sz="2400" spc="95" dirty="0">
                <a:latin typeface="Times New Roman"/>
                <a:cs typeface="Times New Roman"/>
              </a:rPr>
              <a:t> users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stay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informed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without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feeling 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overwhelmed.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distilling long-form articles into concise and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accurate summaries, this tool allows individuals to keep </a:t>
            </a:r>
            <a:r>
              <a:rPr sz="2400" dirty="0">
                <a:latin typeface="Times New Roman"/>
                <a:cs typeface="Times New Roman"/>
              </a:rPr>
              <a:t>up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current events, important reports, and breaking news </a:t>
            </a:r>
            <a:r>
              <a:rPr sz="2400" spc="-20" dirty="0">
                <a:latin typeface="Times New Roman"/>
                <a:cs typeface="Times New Roman"/>
              </a:rPr>
              <a:t>efficiently. 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While</a:t>
            </a:r>
            <a:r>
              <a:rPr sz="2400" spc="5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spc="5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may</a:t>
            </a:r>
            <a:r>
              <a:rPr sz="2400" spc="5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have</a:t>
            </a:r>
            <a:r>
              <a:rPr sz="2400" spc="5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limitations</a:t>
            </a:r>
            <a:r>
              <a:rPr sz="2400" spc="5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capturing</a:t>
            </a:r>
            <a:r>
              <a:rPr sz="2400" spc="5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deeper</a:t>
            </a:r>
            <a:r>
              <a:rPr sz="2400" spc="5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context</a:t>
            </a:r>
            <a:r>
              <a:rPr sz="2400" spc="5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nuance,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benefits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quick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access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undeniable.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2750">
              <a:latin typeface="Times New Roman"/>
              <a:cs typeface="Times New Roman"/>
            </a:endParaRPr>
          </a:p>
          <a:p>
            <a:pPr marL="12700" marR="5080" algn="just">
              <a:lnSpc>
                <a:spcPct val="75700"/>
              </a:lnSpc>
              <a:buAutoNum type="arabicPeriod"/>
              <a:tabLst>
                <a:tab pos="394335" algn="l"/>
              </a:tabLst>
            </a:pPr>
            <a:r>
              <a:rPr sz="2400" spc="-20" dirty="0">
                <a:latin typeface="Times New Roman"/>
                <a:cs typeface="Times New Roman"/>
              </a:rPr>
              <a:t>Ultimately,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AI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news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summarizer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empowers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stay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connected with the world, saving time and reducing information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overload. </a:t>
            </a:r>
            <a:r>
              <a:rPr sz="2400" dirty="0">
                <a:latin typeface="Times New Roman"/>
                <a:cs typeface="Times New Roman"/>
              </a:rPr>
              <a:t>As AI </a:t>
            </a:r>
            <a:r>
              <a:rPr sz="2400" spc="-5" dirty="0">
                <a:latin typeface="Times New Roman"/>
                <a:cs typeface="Times New Roman"/>
              </a:rPr>
              <a:t>technology continues to advance, the future holds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even more promise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improving the way </a:t>
            </a:r>
            <a:r>
              <a:rPr sz="2400" dirty="0">
                <a:latin typeface="Times New Roman"/>
                <a:cs typeface="Times New Roman"/>
              </a:rPr>
              <a:t>we </a:t>
            </a:r>
            <a:r>
              <a:rPr sz="2400" spc="-5" dirty="0">
                <a:latin typeface="Times New Roman"/>
                <a:cs typeface="Times New Roman"/>
              </a:rPr>
              <a:t>consume and engage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 news.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406400"/>
            <a:ext cx="2146300" cy="355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000" y="252514"/>
            <a:ext cx="2149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5" dirty="0"/>
              <a:t>e</a:t>
            </a:r>
            <a:r>
              <a:rPr dirty="0"/>
              <a:t>f</a:t>
            </a:r>
            <a:r>
              <a:rPr spc="-5" dirty="0"/>
              <a:t>e</a:t>
            </a:r>
            <a:r>
              <a:rPr spc="-65" dirty="0"/>
              <a:t>r</a:t>
            </a:r>
            <a:r>
              <a:rPr spc="-5" dirty="0"/>
              <a:t>e</a:t>
            </a:r>
            <a:r>
              <a:rPr dirty="0"/>
              <a:t>n</a:t>
            </a:r>
            <a:r>
              <a:rPr spc="-5" dirty="0"/>
              <a:t>ce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0537" y="968045"/>
            <a:ext cx="8522970" cy="357187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458470" marR="5080" indent="-446405">
              <a:lnSpc>
                <a:spcPct val="75700"/>
              </a:lnSpc>
              <a:spcBef>
                <a:spcPts val="800"/>
              </a:spcBef>
              <a:buAutoNum type="arabicPlain"/>
              <a:tabLst>
                <a:tab pos="483234" algn="l"/>
              </a:tabLst>
            </a:pPr>
            <a:r>
              <a:rPr sz="2400" spc="-5" dirty="0">
                <a:latin typeface="Times New Roman"/>
                <a:cs typeface="Times New Roman"/>
              </a:rPr>
              <a:t>Natural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Language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Processing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Python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Steven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Bird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April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2009.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80"/>
              </a:lnSpc>
            </a:pPr>
            <a:r>
              <a:rPr sz="2400" u="heavy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https://ieeexplore.ieee.org/document/7951740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imes New Roman"/>
              <a:cs typeface="Times New Roman"/>
            </a:endParaRPr>
          </a:p>
          <a:p>
            <a:pPr marL="368935" marR="5080" indent="-368935">
              <a:lnSpc>
                <a:spcPct val="75700"/>
              </a:lnSpc>
              <a:buAutoNum type="arabicPlain" startAt="2"/>
              <a:tabLst>
                <a:tab pos="368935" algn="l"/>
              </a:tabLst>
            </a:pPr>
            <a:r>
              <a:rPr sz="2400" spc="-5" dirty="0">
                <a:latin typeface="Times New Roman"/>
                <a:cs typeface="Times New Roman"/>
              </a:rPr>
              <a:t>Natural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Language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Processing,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quick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introduction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NLP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Python 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NLTK,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Samuel </a:t>
            </a:r>
            <a:r>
              <a:rPr sz="2400" dirty="0">
                <a:latin typeface="Times New Roman"/>
                <a:cs typeface="Times New Roman"/>
              </a:rPr>
              <a:t>Burns, </a:t>
            </a:r>
            <a:r>
              <a:rPr sz="2400" spc="-5" dirty="0">
                <a:latin typeface="Times New Roman"/>
                <a:cs typeface="Times New Roman"/>
              </a:rPr>
              <a:t>July</a:t>
            </a:r>
            <a:r>
              <a:rPr sz="2400" dirty="0">
                <a:latin typeface="Times New Roman"/>
                <a:cs typeface="Times New Roman"/>
              </a:rPr>
              <a:t> 2019.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80"/>
              </a:lnSpc>
              <a:tabLst>
                <a:tab pos="458470" algn="l"/>
              </a:tabLst>
            </a:pPr>
            <a:r>
              <a:rPr sz="2400" u="heavy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u="heavy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https://ieeexplore.ieee.org/abstract/document/8697349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marL="317500" marR="5080" indent="-304800">
              <a:lnSpc>
                <a:spcPct val="84400"/>
              </a:lnSpc>
              <a:buAutoNum type="arabicPlain" startAt="3"/>
              <a:tabLst>
                <a:tab pos="374015" algn="l"/>
                <a:tab pos="2023745" algn="l"/>
                <a:tab pos="3177540" algn="l"/>
                <a:tab pos="4620895" algn="l"/>
                <a:tab pos="6186805" algn="l"/>
                <a:tab pos="6964045" algn="l"/>
                <a:tab pos="8065770" algn="l"/>
              </a:tabLst>
            </a:pPr>
            <a:r>
              <a:rPr sz="2400" spc="10" dirty="0">
                <a:latin typeface="Times New Roman"/>
                <a:cs typeface="Times New Roman"/>
              </a:rPr>
              <a:t>SMasterin</a:t>
            </a:r>
            <a:r>
              <a:rPr sz="2400" dirty="0">
                <a:latin typeface="Times New Roman"/>
                <a:cs typeface="Times New Roman"/>
              </a:rPr>
              <a:t>g	</a:t>
            </a:r>
            <a:r>
              <a:rPr sz="2400" spc="10" dirty="0">
                <a:latin typeface="Times New Roman"/>
                <a:cs typeface="Times New Roman"/>
              </a:rPr>
              <a:t>Natura</a:t>
            </a:r>
            <a:r>
              <a:rPr sz="2400" dirty="0">
                <a:latin typeface="Times New Roman"/>
                <a:cs typeface="Times New Roman"/>
              </a:rPr>
              <a:t>l	</a:t>
            </a:r>
            <a:r>
              <a:rPr sz="2400" spc="10" dirty="0">
                <a:latin typeface="Times New Roman"/>
                <a:cs typeface="Times New Roman"/>
              </a:rPr>
              <a:t>Languag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10" dirty="0">
                <a:latin typeface="Times New Roman"/>
                <a:cs typeface="Times New Roman"/>
              </a:rPr>
              <a:t>Processin</a:t>
            </a:r>
            <a:r>
              <a:rPr sz="2400" dirty="0">
                <a:latin typeface="Times New Roman"/>
                <a:cs typeface="Times New Roman"/>
              </a:rPr>
              <a:t>g	</a:t>
            </a:r>
            <a:r>
              <a:rPr sz="2400" spc="10" dirty="0">
                <a:latin typeface="Times New Roman"/>
                <a:cs typeface="Times New Roman"/>
              </a:rPr>
              <a:t>wit</a:t>
            </a:r>
            <a:r>
              <a:rPr sz="2400" dirty="0">
                <a:latin typeface="Times New Roman"/>
                <a:cs typeface="Times New Roman"/>
              </a:rPr>
              <a:t>h	</a:t>
            </a:r>
            <a:r>
              <a:rPr sz="2400" spc="10" dirty="0">
                <a:latin typeface="Times New Roman"/>
                <a:cs typeface="Times New Roman"/>
              </a:rPr>
              <a:t>Pytho</a:t>
            </a:r>
            <a:r>
              <a:rPr sz="2400" dirty="0">
                <a:latin typeface="Times New Roman"/>
                <a:cs typeface="Times New Roman"/>
              </a:rPr>
              <a:t>n	</a:t>
            </a:r>
            <a:r>
              <a:rPr sz="2400" spc="10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d  </a:t>
            </a:r>
            <a:r>
              <a:rPr sz="2400" spc="-50" dirty="0">
                <a:latin typeface="Times New Roman"/>
                <a:cs typeface="Times New Roman"/>
              </a:rPr>
              <a:t>NLTK, </a:t>
            </a:r>
            <a:r>
              <a:rPr sz="2400" spc="-5" dirty="0">
                <a:latin typeface="Times New Roman"/>
                <a:cs typeface="Times New Roman"/>
              </a:rPr>
              <a:t>Pedro Martins, </a:t>
            </a:r>
            <a:r>
              <a:rPr sz="2400" dirty="0">
                <a:latin typeface="Times New Roman"/>
                <a:cs typeface="Times New Roman"/>
              </a:rPr>
              <a:t>August 2014. </a:t>
            </a:r>
            <a:r>
              <a:rPr sz="2400" spc="5" dirty="0">
                <a:solidFill>
                  <a:srgbClr val="CCCCFF"/>
                </a:solid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Times New Roman"/>
                <a:cs typeface="Times New Roman"/>
              </a:rPr>
              <a:t>https://ieeexplore.ieee.org/document/9418351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8750" y="3392589"/>
            <a:ext cx="2829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225" dirty="0"/>
              <a:t> </a:t>
            </a:r>
            <a:r>
              <a:rPr spc="-50" dirty="0"/>
              <a:t>You...!!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2600" y="850900"/>
            <a:ext cx="1511300" cy="355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</a:t>
            </a:r>
            <a:r>
              <a:rPr dirty="0"/>
              <a:t>ut</a:t>
            </a:r>
            <a:r>
              <a:rPr spc="-5" dirty="0"/>
              <a:t>li</a:t>
            </a:r>
            <a:r>
              <a:rPr dirty="0"/>
              <a:t>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7850" y="1656355"/>
            <a:ext cx="4725035" cy="4618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645" indent="-322580">
              <a:lnSpc>
                <a:spcPct val="100000"/>
              </a:lnSpc>
              <a:spcBef>
                <a:spcPts val="100"/>
              </a:spcBef>
              <a:buFont typeface="Trebuchet MS"/>
              <a:buChar char="▪"/>
              <a:tabLst>
                <a:tab pos="334645" algn="l"/>
                <a:tab pos="335280" algn="l"/>
              </a:tabLst>
            </a:pPr>
            <a:r>
              <a:rPr sz="2100" spc="-5" dirty="0">
                <a:latin typeface="Times New Roman"/>
                <a:cs typeface="Times New Roman"/>
              </a:rPr>
              <a:t>Introduction</a:t>
            </a:r>
            <a:endParaRPr sz="2100">
              <a:latin typeface="Times New Roman"/>
              <a:cs typeface="Times New Roman"/>
            </a:endParaRPr>
          </a:p>
          <a:p>
            <a:pPr marL="334645" indent="-322580">
              <a:lnSpc>
                <a:spcPct val="100000"/>
              </a:lnSpc>
              <a:spcBef>
                <a:spcPts val="1685"/>
              </a:spcBef>
              <a:buFont typeface="Trebuchet MS"/>
              <a:buChar char="▪"/>
              <a:tabLst>
                <a:tab pos="334645" algn="l"/>
                <a:tab pos="335280" algn="l"/>
              </a:tabLst>
            </a:pPr>
            <a:r>
              <a:rPr sz="2100" spc="-5" dirty="0">
                <a:latin typeface="Times New Roman"/>
                <a:cs typeface="Times New Roman"/>
              </a:rPr>
              <a:t>Literature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Survey</a:t>
            </a:r>
            <a:r>
              <a:rPr sz="2100" dirty="0">
                <a:latin typeface="Times New Roman"/>
                <a:cs typeface="Times New Roman"/>
              </a:rPr>
              <a:t> of </a:t>
            </a:r>
            <a:r>
              <a:rPr sz="2100" spc="-5" dirty="0">
                <a:latin typeface="Times New Roman"/>
                <a:cs typeface="Times New Roman"/>
              </a:rPr>
              <a:t>the existing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systems</a:t>
            </a:r>
            <a:endParaRPr sz="2100">
              <a:latin typeface="Times New Roman"/>
              <a:cs typeface="Times New Roman"/>
            </a:endParaRPr>
          </a:p>
          <a:p>
            <a:pPr marL="334645" indent="-322580">
              <a:lnSpc>
                <a:spcPct val="100000"/>
              </a:lnSpc>
              <a:spcBef>
                <a:spcPts val="1685"/>
              </a:spcBef>
              <a:buFont typeface="Trebuchet MS"/>
              <a:buChar char="▪"/>
              <a:tabLst>
                <a:tab pos="334645" algn="l"/>
                <a:tab pos="335280" algn="l"/>
              </a:tabLst>
            </a:pPr>
            <a:r>
              <a:rPr sz="2100" spc="-5" dirty="0">
                <a:latin typeface="Times New Roman"/>
                <a:cs typeface="Times New Roman"/>
              </a:rPr>
              <a:t>Limitations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-5" dirty="0">
                <a:latin typeface="Times New Roman"/>
                <a:cs typeface="Times New Roman"/>
              </a:rPr>
              <a:t> the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existing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systems</a:t>
            </a:r>
            <a:endParaRPr sz="2100">
              <a:latin typeface="Times New Roman"/>
              <a:cs typeface="Times New Roman"/>
            </a:endParaRPr>
          </a:p>
          <a:p>
            <a:pPr marL="334645" indent="-322580">
              <a:lnSpc>
                <a:spcPct val="100000"/>
              </a:lnSpc>
              <a:spcBef>
                <a:spcPts val="1685"/>
              </a:spcBef>
              <a:buFont typeface="Trebuchet MS"/>
              <a:buChar char="▪"/>
              <a:tabLst>
                <a:tab pos="334645" algn="l"/>
                <a:tab pos="335280" algn="l"/>
              </a:tabLst>
            </a:pPr>
            <a:r>
              <a:rPr sz="2100" spc="-5" dirty="0">
                <a:latin typeface="Times New Roman"/>
                <a:cs typeface="Times New Roman"/>
              </a:rPr>
              <a:t>Problem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statement</a:t>
            </a:r>
            <a:endParaRPr sz="2100">
              <a:latin typeface="Times New Roman"/>
              <a:cs typeface="Times New Roman"/>
            </a:endParaRPr>
          </a:p>
          <a:p>
            <a:pPr marL="334645" indent="-322580">
              <a:lnSpc>
                <a:spcPct val="100000"/>
              </a:lnSpc>
              <a:spcBef>
                <a:spcPts val="1685"/>
              </a:spcBef>
              <a:buFont typeface="Trebuchet MS"/>
              <a:buChar char="▪"/>
              <a:tabLst>
                <a:tab pos="334645" algn="l"/>
                <a:tab pos="335280" algn="l"/>
              </a:tabLst>
            </a:pPr>
            <a:r>
              <a:rPr sz="2100" spc="-5" dirty="0">
                <a:latin typeface="Times New Roman"/>
                <a:cs typeface="Times New Roman"/>
              </a:rPr>
              <a:t>System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Design</a:t>
            </a:r>
            <a:endParaRPr sz="2100">
              <a:latin typeface="Times New Roman"/>
              <a:cs typeface="Times New Roman"/>
            </a:endParaRPr>
          </a:p>
          <a:p>
            <a:pPr marL="334645" indent="-322580">
              <a:lnSpc>
                <a:spcPct val="100000"/>
              </a:lnSpc>
              <a:spcBef>
                <a:spcPts val="1685"/>
              </a:spcBef>
              <a:buFont typeface="Trebuchet MS"/>
              <a:buChar char="▪"/>
              <a:tabLst>
                <a:tab pos="334645" algn="l"/>
                <a:tab pos="335280" algn="l"/>
              </a:tabLst>
            </a:pPr>
            <a:r>
              <a:rPr sz="2100" spc="-15" dirty="0">
                <a:latin typeface="Times New Roman"/>
                <a:cs typeface="Times New Roman"/>
              </a:rPr>
              <a:t>Technologies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methodologies</a:t>
            </a:r>
            <a:endParaRPr sz="2100">
              <a:latin typeface="Times New Roman"/>
              <a:cs typeface="Times New Roman"/>
            </a:endParaRPr>
          </a:p>
          <a:p>
            <a:pPr marL="334645" indent="-322580">
              <a:lnSpc>
                <a:spcPct val="100000"/>
              </a:lnSpc>
              <a:spcBef>
                <a:spcPts val="1685"/>
              </a:spcBef>
              <a:buFont typeface="Trebuchet MS"/>
              <a:buChar char="▪"/>
              <a:tabLst>
                <a:tab pos="334645" algn="l"/>
                <a:tab pos="335280" algn="l"/>
              </a:tabLst>
            </a:pPr>
            <a:r>
              <a:rPr sz="2100" spc="-5" dirty="0">
                <a:latin typeface="Times New Roman"/>
                <a:cs typeface="Times New Roman"/>
              </a:rPr>
              <a:t>Implementation</a:t>
            </a:r>
            <a:endParaRPr sz="2100">
              <a:latin typeface="Times New Roman"/>
              <a:cs typeface="Times New Roman"/>
            </a:endParaRPr>
          </a:p>
          <a:p>
            <a:pPr marL="334645" indent="-322580">
              <a:lnSpc>
                <a:spcPct val="100000"/>
              </a:lnSpc>
              <a:spcBef>
                <a:spcPts val="1685"/>
              </a:spcBef>
              <a:buFont typeface="Trebuchet MS"/>
              <a:buChar char="▪"/>
              <a:tabLst>
                <a:tab pos="334645" algn="l"/>
                <a:tab pos="335280" algn="l"/>
              </a:tabLst>
            </a:pPr>
            <a:r>
              <a:rPr sz="2100" spc="-5" dirty="0">
                <a:latin typeface="Times New Roman"/>
                <a:cs typeface="Times New Roman"/>
              </a:rPr>
              <a:t>Conclusion</a:t>
            </a:r>
            <a:endParaRPr sz="2100">
              <a:latin typeface="Times New Roman"/>
              <a:cs typeface="Times New Roman"/>
            </a:endParaRPr>
          </a:p>
          <a:p>
            <a:pPr marL="334645" indent="-322580">
              <a:lnSpc>
                <a:spcPct val="100000"/>
              </a:lnSpc>
              <a:spcBef>
                <a:spcPts val="1685"/>
              </a:spcBef>
              <a:buFont typeface="Trebuchet MS"/>
              <a:buChar char="▪"/>
              <a:tabLst>
                <a:tab pos="334645" algn="l"/>
                <a:tab pos="335280" algn="l"/>
              </a:tabLst>
            </a:pPr>
            <a:r>
              <a:rPr sz="2100" spc="-5" dirty="0">
                <a:latin typeface="Times New Roman"/>
                <a:cs typeface="Times New Roman"/>
              </a:rPr>
              <a:t>References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" y="787400"/>
            <a:ext cx="2514600" cy="355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537" y="636689"/>
            <a:ext cx="2506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" y="3175000"/>
            <a:ext cx="2184400" cy="355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484040" y="1252208"/>
            <a:ext cx="9103019" cy="41000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ts val="2530"/>
              </a:lnSpc>
              <a:spcBef>
                <a:spcPts val="100"/>
              </a:spcBef>
              <a:tabLst>
                <a:tab pos="438784" algn="l"/>
                <a:tab pos="1485265" algn="l"/>
                <a:tab pos="2903855" algn="l"/>
                <a:tab pos="3857625" algn="l"/>
                <a:tab pos="4904740" algn="l"/>
                <a:tab pos="6036310" algn="l"/>
                <a:tab pos="6744334" algn="l"/>
                <a:tab pos="7283450" algn="l"/>
                <a:tab pos="8093075" algn="l"/>
                <a:tab pos="8886190" algn="l"/>
              </a:tabLst>
            </a:pPr>
            <a:r>
              <a:rPr dirty="0"/>
              <a:t>In	</a:t>
            </a:r>
            <a:r>
              <a:rPr spc="-5" dirty="0"/>
              <a:t>t</a:t>
            </a:r>
            <a:r>
              <a:rPr dirty="0"/>
              <a:t>od</a:t>
            </a:r>
            <a:r>
              <a:rPr spc="-5" dirty="0"/>
              <a:t>a</a:t>
            </a:r>
            <a:r>
              <a:rPr dirty="0"/>
              <a:t>y</a:t>
            </a:r>
            <a:r>
              <a:rPr spc="-135" dirty="0"/>
              <a:t>’</a:t>
            </a:r>
            <a:r>
              <a:rPr dirty="0"/>
              <a:t>s	f</a:t>
            </a:r>
            <a:r>
              <a:rPr spc="-5" dirty="0"/>
              <a:t>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-p</a:t>
            </a:r>
            <a:r>
              <a:rPr spc="-5" dirty="0"/>
              <a:t>ace</a:t>
            </a:r>
            <a:r>
              <a:rPr dirty="0"/>
              <a:t>d	wor</a:t>
            </a:r>
            <a:r>
              <a:rPr spc="-5" dirty="0"/>
              <a:t>l</a:t>
            </a:r>
            <a:r>
              <a:rPr dirty="0"/>
              <a:t>d,	s</a:t>
            </a:r>
            <a:r>
              <a:rPr spc="-5" dirty="0"/>
              <a:t>ta</a:t>
            </a:r>
            <a:r>
              <a:rPr dirty="0"/>
              <a:t>y</a:t>
            </a:r>
            <a:r>
              <a:rPr spc="-5" dirty="0"/>
              <a:t>i</a:t>
            </a:r>
            <a:r>
              <a:rPr dirty="0"/>
              <a:t>ng	upd</a:t>
            </a:r>
            <a:r>
              <a:rPr spc="-5" dirty="0"/>
              <a:t>ate</a:t>
            </a:r>
            <a:r>
              <a:rPr dirty="0"/>
              <a:t>d	w</a:t>
            </a:r>
            <a:r>
              <a:rPr spc="-5" dirty="0"/>
              <a:t>it</a:t>
            </a:r>
            <a:r>
              <a:rPr dirty="0"/>
              <a:t>h	</a:t>
            </a:r>
            <a:r>
              <a:rPr spc="-5" dirty="0"/>
              <a:t>t</a:t>
            </a:r>
            <a:r>
              <a:rPr dirty="0"/>
              <a:t>he	</a:t>
            </a:r>
            <a:r>
              <a:rPr spc="-5" dirty="0"/>
              <a:t>late</a:t>
            </a:r>
            <a:r>
              <a:rPr dirty="0"/>
              <a:t>st	n</a:t>
            </a:r>
            <a:r>
              <a:rPr spc="-5" dirty="0"/>
              <a:t>e</a:t>
            </a:r>
            <a:r>
              <a:rPr dirty="0"/>
              <a:t>ws	</a:t>
            </a:r>
            <a:r>
              <a:rPr spc="-5" dirty="0"/>
              <a:t>i</a:t>
            </a:r>
            <a:r>
              <a:rPr dirty="0"/>
              <a:t>s</a:t>
            </a:r>
          </a:p>
          <a:p>
            <a:pPr marL="18415">
              <a:lnSpc>
                <a:spcPts val="2180"/>
              </a:lnSpc>
              <a:tabLst>
                <a:tab pos="1096010" algn="l"/>
                <a:tab pos="1658620" algn="l"/>
                <a:tab pos="2712085" algn="l"/>
                <a:tab pos="3257550" algn="l"/>
                <a:tab pos="3971925" algn="l"/>
                <a:tab pos="4382135" algn="l"/>
                <a:tab pos="4944745" algn="l"/>
                <a:tab pos="6065520" algn="l"/>
                <a:tab pos="7152640" algn="l"/>
                <a:tab pos="8205470" algn="l"/>
                <a:tab pos="8801735" algn="l"/>
              </a:tabLst>
            </a:pPr>
            <a:r>
              <a:rPr spc="-5" dirty="0"/>
              <a:t>c</a:t>
            </a:r>
            <a:r>
              <a:rPr dirty="0"/>
              <a:t>ru</a:t>
            </a:r>
            <a:r>
              <a:rPr spc="-5" dirty="0"/>
              <a:t>cial</a:t>
            </a:r>
            <a:r>
              <a:rPr dirty="0"/>
              <a:t>,	but	f</a:t>
            </a:r>
            <a:r>
              <a:rPr spc="-5" dirty="0"/>
              <a:t>i</a:t>
            </a:r>
            <a:r>
              <a:rPr dirty="0"/>
              <a:t>nd</a:t>
            </a:r>
            <a:r>
              <a:rPr spc="-5" dirty="0"/>
              <a:t>i</a:t>
            </a:r>
            <a:r>
              <a:rPr dirty="0"/>
              <a:t>ng	</a:t>
            </a:r>
            <a:r>
              <a:rPr spc="-5" dirty="0"/>
              <a:t>t</a:t>
            </a:r>
            <a:r>
              <a:rPr dirty="0"/>
              <a:t>he	</a:t>
            </a:r>
            <a:r>
              <a:rPr spc="-5" dirty="0"/>
              <a:t>tim</a:t>
            </a:r>
            <a:r>
              <a:rPr dirty="0"/>
              <a:t>e	</a:t>
            </a:r>
            <a:r>
              <a:rPr spc="-5" dirty="0"/>
              <a:t>t</a:t>
            </a:r>
            <a:r>
              <a:rPr dirty="0"/>
              <a:t>o	s</a:t>
            </a:r>
            <a:r>
              <a:rPr spc="-5" dirty="0"/>
              <a:t>i</a:t>
            </a:r>
            <a:r>
              <a:rPr dirty="0"/>
              <a:t>ft	</a:t>
            </a:r>
            <a:r>
              <a:rPr spc="-5" dirty="0"/>
              <a:t>t</a:t>
            </a:r>
            <a:r>
              <a:rPr dirty="0"/>
              <a:t>hrough	</a:t>
            </a:r>
            <a:r>
              <a:rPr spc="-5" dirty="0"/>
              <a:t>le</a:t>
            </a:r>
            <a:r>
              <a:rPr dirty="0"/>
              <a:t>ng</a:t>
            </a:r>
            <a:r>
              <a:rPr spc="-5" dirty="0"/>
              <a:t>t</a:t>
            </a:r>
            <a:r>
              <a:rPr dirty="0"/>
              <a:t>hy	</a:t>
            </a:r>
            <a:r>
              <a:rPr spc="-5" dirty="0"/>
              <a:t>a</a:t>
            </a:r>
            <a:r>
              <a:rPr dirty="0"/>
              <a:t>r</a:t>
            </a:r>
            <a:r>
              <a:rPr spc="-5" dirty="0"/>
              <a:t>ticle</a:t>
            </a:r>
            <a:r>
              <a:rPr dirty="0"/>
              <a:t>s	</a:t>
            </a:r>
            <a:r>
              <a:rPr spc="-5" dirty="0"/>
              <a:t>ca</a:t>
            </a:r>
            <a:r>
              <a:rPr dirty="0"/>
              <a:t>n	be</a:t>
            </a:r>
          </a:p>
          <a:p>
            <a:pPr marL="18415">
              <a:lnSpc>
                <a:spcPts val="2180"/>
              </a:lnSpc>
              <a:tabLst>
                <a:tab pos="1717039" algn="l"/>
                <a:tab pos="2686050" algn="l"/>
                <a:tab pos="3620135" algn="l"/>
                <a:tab pos="4148454" algn="l"/>
                <a:tab pos="5033010" algn="l"/>
                <a:tab pos="6085840" algn="l"/>
                <a:tab pos="7765415" algn="l"/>
                <a:tab pos="8750935" algn="l"/>
              </a:tabLst>
            </a:pPr>
            <a:r>
              <a:rPr spc="-5" dirty="0"/>
              <a:t>c</a:t>
            </a:r>
            <a:r>
              <a:rPr dirty="0"/>
              <a:t>h</a:t>
            </a:r>
            <a:r>
              <a:rPr spc="-5" dirty="0"/>
              <a:t>alle</a:t>
            </a:r>
            <a:r>
              <a:rPr dirty="0"/>
              <a:t>ng</a:t>
            </a:r>
            <a:r>
              <a:rPr spc="-5" dirty="0"/>
              <a:t>i</a:t>
            </a:r>
            <a:r>
              <a:rPr dirty="0"/>
              <a:t>ng.	</a:t>
            </a:r>
            <a:r>
              <a:rPr spc="-5" dirty="0"/>
              <a:t>T</a:t>
            </a:r>
            <a:r>
              <a:rPr dirty="0"/>
              <a:t>h</a:t>
            </a:r>
            <a:r>
              <a:rPr spc="-5" dirty="0"/>
              <a:t>at</a:t>
            </a:r>
            <a:r>
              <a:rPr spc="-135" dirty="0"/>
              <a:t>’</a:t>
            </a:r>
            <a:r>
              <a:rPr dirty="0"/>
              <a:t>s	wh</a:t>
            </a:r>
            <a:r>
              <a:rPr spc="-5" dirty="0"/>
              <a:t>e</a:t>
            </a:r>
            <a:r>
              <a:rPr dirty="0"/>
              <a:t>re	AI	N</a:t>
            </a:r>
            <a:r>
              <a:rPr spc="-5" dirty="0"/>
              <a:t>e</a:t>
            </a:r>
            <a:r>
              <a:rPr dirty="0"/>
              <a:t>ws	Ar</a:t>
            </a:r>
            <a:r>
              <a:rPr spc="-5" dirty="0"/>
              <a:t>ticl</a:t>
            </a:r>
            <a:r>
              <a:rPr dirty="0"/>
              <a:t>e	Su</a:t>
            </a:r>
            <a:r>
              <a:rPr spc="-5" dirty="0"/>
              <a:t>mma</a:t>
            </a:r>
            <a:r>
              <a:rPr dirty="0"/>
              <a:t>r</a:t>
            </a:r>
            <a:r>
              <a:rPr spc="-5" dirty="0"/>
              <a:t>i</a:t>
            </a:r>
            <a:r>
              <a:rPr dirty="0"/>
              <a:t>s</a:t>
            </a:r>
            <a:r>
              <a:rPr spc="-5" dirty="0"/>
              <a:t>e</a:t>
            </a:r>
            <a:r>
              <a:rPr dirty="0"/>
              <a:t>r	</a:t>
            </a: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me</a:t>
            </a:r>
            <a:r>
              <a:rPr dirty="0"/>
              <a:t>s	</a:t>
            </a:r>
            <a:r>
              <a:rPr spc="-5" dirty="0"/>
              <a:t>i</a:t>
            </a:r>
            <a:r>
              <a:rPr dirty="0"/>
              <a:t>n!</a:t>
            </a:r>
          </a:p>
          <a:p>
            <a:pPr marL="18415">
              <a:lnSpc>
                <a:spcPts val="2180"/>
              </a:lnSpc>
            </a:pPr>
            <a:r>
              <a:rPr spc="-5" dirty="0"/>
              <a:t>Powered</a:t>
            </a:r>
            <a:r>
              <a:rPr spc="90" dirty="0"/>
              <a:t> </a:t>
            </a:r>
            <a:r>
              <a:rPr dirty="0"/>
              <a:t>by</a:t>
            </a:r>
            <a:r>
              <a:rPr spc="95" dirty="0"/>
              <a:t> </a:t>
            </a:r>
            <a:r>
              <a:rPr spc="-5" dirty="0"/>
              <a:t>cutting-edge</a:t>
            </a:r>
            <a:r>
              <a:rPr spc="-45" dirty="0"/>
              <a:t> </a:t>
            </a:r>
            <a:r>
              <a:rPr dirty="0"/>
              <a:t>AI,</a:t>
            </a:r>
            <a:r>
              <a:rPr spc="95" dirty="0"/>
              <a:t> </a:t>
            </a:r>
            <a:r>
              <a:rPr dirty="0"/>
              <a:t>our</a:t>
            </a:r>
            <a:r>
              <a:rPr spc="95" dirty="0"/>
              <a:t> </a:t>
            </a:r>
            <a:r>
              <a:rPr spc="-5" dirty="0"/>
              <a:t>app</a:t>
            </a:r>
            <a:r>
              <a:rPr spc="95" dirty="0"/>
              <a:t> </a:t>
            </a:r>
            <a:r>
              <a:rPr spc="-5" dirty="0"/>
              <a:t>instantly</a:t>
            </a:r>
            <a:r>
              <a:rPr spc="90" dirty="0"/>
              <a:t> </a:t>
            </a:r>
            <a:r>
              <a:rPr spc="-5" dirty="0"/>
              <a:t>condenses</a:t>
            </a:r>
            <a:r>
              <a:rPr spc="95" dirty="0"/>
              <a:t> </a:t>
            </a:r>
            <a:r>
              <a:rPr spc="-5" dirty="0"/>
              <a:t>long-form</a:t>
            </a:r>
            <a:r>
              <a:rPr spc="95" dirty="0"/>
              <a:t> </a:t>
            </a:r>
            <a:r>
              <a:rPr spc="-5" dirty="0"/>
              <a:t>news</a:t>
            </a:r>
          </a:p>
          <a:p>
            <a:pPr marL="18415" marR="5080">
              <a:lnSpc>
                <a:spcPct val="75700"/>
              </a:lnSpc>
              <a:spcBef>
                <a:spcPts val="350"/>
              </a:spcBef>
            </a:pPr>
            <a:r>
              <a:rPr spc="-5" dirty="0"/>
              <a:t>articles</a:t>
            </a:r>
            <a:r>
              <a:rPr spc="150" dirty="0"/>
              <a:t> </a:t>
            </a:r>
            <a:r>
              <a:rPr spc="-5" dirty="0"/>
              <a:t>into</a:t>
            </a:r>
            <a:r>
              <a:rPr spc="150" dirty="0"/>
              <a:t> </a:t>
            </a:r>
            <a:r>
              <a:rPr spc="-5" dirty="0"/>
              <a:t>bite-sized</a:t>
            </a:r>
            <a:r>
              <a:rPr spc="150" dirty="0"/>
              <a:t> </a:t>
            </a:r>
            <a:r>
              <a:rPr spc="-5" dirty="0"/>
              <a:t>summaries,</a:t>
            </a:r>
            <a:r>
              <a:rPr spc="150" dirty="0"/>
              <a:t> </a:t>
            </a:r>
            <a:r>
              <a:rPr spc="-5" dirty="0"/>
              <a:t>helping</a:t>
            </a:r>
            <a:r>
              <a:rPr spc="150" dirty="0"/>
              <a:t> </a:t>
            </a:r>
            <a:r>
              <a:rPr dirty="0"/>
              <a:t>you</a:t>
            </a:r>
            <a:r>
              <a:rPr spc="155" dirty="0"/>
              <a:t> </a:t>
            </a:r>
            <a:r>
              <a:rPr spc="-5" dirty="0"/>
              <a:t>stay</a:t>
            </a:r>
            <a:r>
              <a:rPr spc="150" dirty="0"/>
              <a:t> </a:t>
            </a:r>
            <a:r>
              <a:rPr spc="-5" dirty="0"/>
              <a:t>informed</a:t>
            </a:r>
            <a:r>
              <a:rPr spc="150" dirty="0"/>
              <a:t> </a:t>
            </a:r>
            <a:r>
              <a:rPr spc="-5" dirty="0"/>
              <a:t>without</a:t>
            </a:r>
            <a:r>
              <a:rPr spc="150" dirty="0"/>
              <a:t> </a:t>
            </a:r>
            <a:r>
              <a:rPr spc="-5" dirty="0"/>
              <a:t>the </a:t>
            </a:r>
            <a:r>
              <a:rPr spc="-585" dirty="0"/>
              <a:t> </a:t>
            </a:r>
            <a:r>
              <a:rPr spc="-5" dirty="0"/>
              <a:t>time</a:t>
            </a:r>
            <a:r>
              <a:rPr spc="-10" dirty="0"/>
              <a:t> </a:t>
            </a:r>
            <a:r>
              <a:rPr spc="-5" dirty="0"/>
              <a:t>commitment.</a:t>
            </a:r>
            <a:endParaRPr lang="en-GB" spc="-5" dirty="0"/>
          </a:p>
          <a:p>
            <a:pPr marL="18415">
              <a:lnSpc>
                <a:spcPts val="4110"/>
              </a:lnSpc>
              <a:spcBef>
                <a:spcPts val="190"/>
              </a:spcBef>
            </a:pPr>
            <a:r>
              <a:rPr sz="3600" b="1" spc="-5" dirty="0">
                <a:latin typeface="Times New Roman"/>
                <a:cs typeface="Times New Roman"/>
              </a:rPr>
              <a:t>Motivation</a:t>
            </a:r>
            <a:endParaRPr sz="3600" dirty="0">
              <a:latin typeface="Times New Roman"/>
              <a:cs typeface="Times New Roman"/>
            </a:endParaRPr>
          </a:p>
          <a:p>
            <a:pPr marL="18415">
              <a:lnSpc>
                <a:spcPts val="2320"/>
              </a:lnSpc>
              <a:tabLst>
                <a:tab pos="467359" algn="l"/>
                <a:tab pos="1035050" algn="l"/>
                <a:tab pos="2009139" algn="l"/>
                <a:tab pos="2703830" algn="l"/>
                <a:tab pos="3255010" algn="l"/>
                <a:tab pos="3822065" algn="l"/>
                <a:tab pos="5270500" algn="l"/>
                <a:tab pos="6837045" algn="l"/>
                <a:tab pos="7574280" algn="l"/>
              </a:tabLst>
            </a:pPr>
            <a:r>
              <a:rPr dirty="0"/>
              <a:t>In	</a:t>
            </a:r>
            <a:r>
              <a:rPr spc="-5" dirty="0"/>
              <a:t>the	digital	age,	</a:t>
            </a:r>
            <a:r>
              <a:rPr dirty="0"/>
              <a:t>we	</a:t>
            </a:r>
            <a:r>
              <a:rPr spc="-5" dirty="0"/>
              <a:t>are	constantly	bombarded	with	information,</a:t>
            </a:r>
          </a:p>
          <a:p>
            <a:pPr marL="18415">
              <a:lnSpc>
                <a:spcPts val="2180"/>
              </a:lnSpc>
            </a:pPr>
            <a:r>
              <a:rPr spc="-5" dirty="0"/>
              <a:t>especially</a:t>
            </a:r>
            <a:r>
              <a:rPr spc="185" dirty="0"/>
              <a:t> </a:t>
            </a:r>
            <a:r>
              <a:rPr spc="-5" dirty="0"/>
              <a:t>in</a:t>
            </a:r>
            <a:r>
              <a:rPr spc="190" dirty="0"/>
              <a:t> </a:t>
            </a:r>
            <a:r>
              <a:rPr spc="-5" dirty="0"/>
              <a:t>the</a:t>
            </a:r>
            <a:r>
              <a:rPr spc="185" dirty="0"/>
              <a:t> </a:t>
            </a:r>
            <a:r>
              <a:rPr dirty="0"/>
              <a:t>form</a:t>
            </a:r>
            <a:r>
              <a:rPr spc="190" dirty="0"/>
              <a:t> </a:t>
            </a:r>
            <a:r>
              <a:rPr dirty="0"/>
              <a:t>of</a:t>
            </a:r>
            <a:r>
              <a:rPr spc="190" dirty="0"/>
              <a:t> </a:t>
            </a:r>
            <a:r>
              <a:rPr spc="-5" dirty="0"/>
              <a:t>news</a:t>
            </a:r>
            <a:r>
              <a:rPr spc="185" dirty="0"/>
              <a:t> </a:t>
            </a:r>
            <a:r>
              <a:rPr spc="-5" dirty="0"/>
              <a:t>articles,</a:t>
            </a:r>
            <a:r>
              <a:rPr spc="190" dirty="0"/>
              <a:t> </a:t>
            </a:r>
            <a:r>
              <a:rPr spc="-5" dirty="0"/>
              <a:t>reports,</a:t>
            </a:r>
            <a:r>
              <a:rPr spc="185" dirty="0"/>
              <a:t> </a:t>
            </a:r>
            <a:r>
              <a:rPr spc="-5" dirty="0"/>
              <a:t>and</a:t>
            </a:r>
            <a:r>
              <a:rPr spc="190" dirty="0"/>
              <a:t> </a:t>
            </a:r>
            <a:r>
              <a:rPr spc="-5" dirty="0"/>
              <a:t>updates</a:t>
            </a:r>
            <a:r>
              <a:rPr spc="190" dirty="0"/>
              <a:t> </a:t>
            </a:r>
            <a:r>
              <a:rPr dirty="0"/>
              <a:t>from</a:t>
            </a:r>
            <a:r>
              <a:rPr spc="185" dirty="0"/>
              <a:t> </a:t>
            </a:r>
            <a:r>
              <a:rPr dirty="0"/>
              <a:t>a</a:t>
            </a:r>
            <a:r>
              <a:rPr spc="190" dirty="0"/>
              <a:t> </a:t>
            </a:r>
            <a:r>
              <a:rPr spc="-5" dirty="0"/>
              <a:t>wide</a:t>
            </a:r>
          </a:p>
          <a:p>
            <a:pPr marL="18415">
              <a:lnSpc>
                <a:spcPts val="2180"/>
              </a:lnSpc>
            </a:pPr>
            <a:r>
              <a:rPr spc="-5" dirty="0"/>
              <a:t>range</a:t>
            </a:r>
            <a:r>
              <a:rPr spc="125" dirty="0"/>
              <a:t> </a:t>
            </a:r>
            <a:r>
              <a:rPr dirty="0"/>
              <a:t>of</a:t>
            </a:r>
            <a:r>
              <a:rPr spc="125" dirty="0"/>
              <a:t> </a:t>
            </a:r>
            <a:r>
              <a:rPr spc="-5" dirty="0"/>
              <a:t>sources.</a:t>
            </a:r>
            <a:r>
              <a:rPr spc="85" dirty="0"/>
              <a:t> </a:t>
            </a:r>
            <a:r>
              <a:rPr spc="-30" dirty="0"/>
              <a:t>With</a:t>
            </a:r>
            <a:r>
              <a:rPr spc="130" dirty="0"/>
              <a:t> </a:t>
            </a:r>
            <a:r>
              <a:rPr spc="-5" dirty="0"/>
              <a:t>the</a:t>
            </a:r>
            <a:r>
              <a:rPr spc="125" dirty="0"/>
              <a:t> </a:t>
            </a:r>
            <a:r>
              <a:rPr spc="-5" dirty="0"/>
              <a:t>sheer</a:t>
            </a:r>
            <a:r>
              <a:rPr spc="125" dirty="0"/>
              <a:t> </a:t>
            </a:r>
            <a:r>
              <a:rPr spc="-5" dirty="0"/>
              <a:t>volume</a:t>
            </a:r>
            <a:r>
              <a:rPr spc="125" dirty="0"/>
              <a:t> </a:t>
            </a:r>
            <a:r>
              <a:rPr dirty="0"/>
              <a:t>of</a:t>
            </a:r>
            <a:r>
              <a:rPr spc="130" dirty="0"/>
              <a:t> </a:t>
            </a:r>
            <a:r>
              <a:rPr spc="-5" dirty="0"/>
              <a:t>content</a:t>
            </a:r>
            <a:r>
              <a:rPr spc="125" dirty="0"/>
              <a:t> </a:t>
            </a:r>
            <a:r>
              <a:rPr spc="-5" dirty="0"/>
              <a:t>produced</a:t>
            </a:r>
            <a:r>
              <a:rPr spc="125" dirty="0"/>
              <a:t> </a:t>
            </a:r>
            <a:r>
              <a:rPr spc="-30" dirty="0"/>
              <a:t>daily,</a:t>
            </a:r>
            <a:r>
              <a:rPr spc="125" dirty="0"/>
              <a:t> </a:t>
            </a:r>
            <a:r>
              <a:rPr spc="-5" dirty="0"/>
              <a:t>it</a:t>
            </a:r>
            <a:r>
              <a:rPr spc="130" dirty="0"/>
              <a:t> </a:t>
            </a:r>
            <a:r>
              <a:rPr spc="-5" dirty="0"/>
              <a:t>has</a:t>
            </a:r>
          </a:p>
          <a:p>
            <a:pPr marL="18415">
              <a:lnSpc>
                <a:spcPts val="2180"/>
              </a:lnSpc>
            </a:pPr>
            <a:r>
              <a:rPr spc="-5" dirty="0"/>
              <a:t>become</a:t>
            </a:r>
            <a:r>
              <a:rPr spc="170" dirty="0"/>
              <a:t> </a:t>
            </a:r>
            <a:r>
              <a:rPr spc="-5" dirty="0"/>
              <a:t>overwhelming</a:t>
            </a:r>
            <a:r>
              <a:rPr spc="175" dirty="0"/>
              <a:t> </a:t>
            </a:r>
            <a:r>
              <a:rPr spc="-5" dirty="0"/>
              <a:t>to</a:t>
            </a:r>
            <a:r>
              <a:rPr spc="170" dirty="0"/>
              <a:t> </a:t>
            </a:r>
            <a:r>
              <a:rPr spc="-5" dirty="0"/>
              <a:t>stay</a:t>
            </a:r>
            <a:r>
              <a:rPr spc="175" dirty="0"/>
              <a:t> </a:t>
            </a:r>
            <a:r>
              <a:rPr spc="-5" dirty="0"/>
              <a:t>informed</a:t>
            </a:r>
            <a:r>
              <a:rPr spc="170" dirty="0"/>
              <a:t> </a:t>
            </a:r>
            <a:r>
              <a:rPr dirty="0"/>
              <a:t>on</a:t>
            </a:r>
            <a:r>
              <a:rPr spc="175" dirty="0"/>
              <a:t> </a:t>
            </a:r>
            <a:r>
              <a:rPr spc="-5" dirty="0"/>
              <a:t>current</a:t>
            </a:r>
            <a:r>
              <a:rPr spc="175" dirty="0"/>
              <a:t> </a:t>
            </a:r>
            <a:r>
              <a:rPr spc="-5" dirty="0"/>
              <a:t>events</a:t>
            </a:r>
            <a:r>
              <a:rPr spc="170" dirty="0"/>
              <a:t> </a:t>
            </a:r>
            <a:r>
              <a:rPr spc="-5" dirty="0"/>
              <a:t>while</a:t>
            </a:r>
            <a:r>
              <a:rPr spc="175" dirty="0"/>
              <a:t> </a:t>
            </a:r>
            <a:r>
              <a:rPr spc="-5" dirty="0"/>
              <a:t>juggling</a:t>
            </a:r>
          </a:p>
          <a:p>
            <a:pPr marL="18415" marR="5080">
              <a:lnSpc>
                <a:spcPct val="75700"/>
              </a:lnSpc>
              <a:spcBef>
                <a:spcPts val="350"/>
              </a:spcBef>
              <a:tabLst>
                <a:tab pos="732155" algn="l"/>
                <a:tab pos="2125980" algn="l"/>
                <a:tab pos="3607435" algn="l"/>
                <a:tab pos="4372610" algn="l"/>
                <a:tab pos="5424170" algn="l"/>
                <a:tab pos="6544309" algn="l"/>
                <a:tab pos="7969250" algn="l"/>
                <a:tab pos="8649335" algn="l"/>
              </a:tabLst>
            </a:pPr>
            <a:r>
              <a:rPr dirty="0"/>
              <a:t>busy	s</a:t>
            </a:r>
            <a:r>
              <a:rPr spc="-5" dirty="0"/>
              <a:t>c</a:t>
            </a:r>
            <a:r>
              <a:rPr dirty="0"/>
              <a:t>h</a:t>
            </a:r>
            <a:r>
              <a:rPr spc="-5" dirty="0"/>
              <a:t>e</a:t>
            </a:r>
            <a:r>
              <a:rPr dirty="0"/>
              <a:t>du</a:t>
            </a:r>
            <a:r>
              <a:rPr spc="-5" dirty="0"/>
              <a:t>le</a:t>
            </a:r>
            <a:r>
              <a:rPr dirty="0"/>
              <a:t>s.	</a:t>
            </a:r>
            <a:r>
              <a:rPr spc="-85" dirty="0"/>
              <a:t>T</a:t>
            </a:r>
            <a:r>
              <a:rPr dirty="0"/>
              <a:t>r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iti</a:t>
            </a:r>
            <a:r>
              <a:rPr dirty="0"/>
              <a:t>on</a:t>
            </a:r>
            <a:r>
              <a:rPr spc="-5" dirty="0"/>
              <a:t>a</a:t>
            </a:r>
            <a:r>
              <a:rPr dirty="0"/>
              <a:t>l	n</a:t>
            </a:r>
            <a:r>
              <a:rPr spc="-5" dirty="0"/>
              <a:t>e</a:t>
            </a:r>
            <a:r>
              <a:rPr dirty="0"/>
              <a:t>ws	r</a:t>
            </a:r>
            <a:r>
              <a:rPr spc="-5" dirty="0"/>
              <a:t>ea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	r</a:t>
            </a:r>
            <a:r>
              <a:rPr spc="-5" dirty="0"/>
              <a:t>e</a:t>
            </a:r>
            <a:r>
              <a:rPr dirty="0"/>
              <a:t>qu</a:t>
            </a:r>
            <a:r>
              <a:rPr spc="-5" dirty="0"/>
              <a:t>i</a:t>
            </a:r>
            <a:r>
              <a:rPr dirty="0"/>
              <a:t>r</a:t>
            </a:r>
            <a:r>
              <a:rPr spc="-5" dirty="0"/>
              <a:t>e</a:t>
            </a:r>
            <a:r>
              <a:rPr dirty="0"/>
              <a:t>s	s</a:t>
            </a:r>
            <a:r>
              <a:rPr spc="-5" dirty="0"/>
              <a:t>i</a:t>
            </a:r>
            <a:r>
              <a:rPr dirty="0"/>
              <a:t>gn</a:t>
            </a:r>
            <a:r>
              <a:rPr spc="-5" dirty="0"/>
              <a:t>i</a:t>
            </a:r>
            <a:r>
              <a:rPr dirty="0"/>
              <a:t>f</a:t>
            </a:r>
            <a:r>
              <a:rPr spc="-5" dirty="0"/>
              <a:t>ica</a:t>
            </a:r>
            <a:r>
              <a:rPr dirty="0"/>
              <a:t>nt	</a:t>
            </a:r>
            <a:r>
              <a:rPr spc="-5" dirty="0"/>
              <a:t>tim</a:t>
            </a:r>
            <a:r>
              <a:rPr dirty="0"/>
              <a:t>e	</a:t>
            </a:r>
            <a:r>
              <a:rPr spc="-5" dirty="0"/>
              <a:t>a</a:t>
            </a:r>
            <a:r>
              <a:rPr dirty="0"/>
              <a:t>nd  </a:t>
            </a:r>
            <a:r>
              <a:rPr spc="-10" dirty="0"/>
              <a:t>effort,</a:t>
            </a:r>
            <a:r>
              <a:rPr dirty="0"/>
              <a:t> </a:t>
            </a:r>
            <a:r>
              <a:rPr spc="-5" dirty="0"/>
              <a:t>often</a:t>
            </a:r>
            <a:r>
              <a:rPr spc="5" dirty="0"/>
              <a:t> </a:t>
            </a:r>
            <a:r>
              <a:rPr spc="-5" dirty="0"/>
              <a:t>leading</a:t>
            </a:r>
            <a:r>
              <a:rPr spc="5" dirty="0"/>
              <a:t> </a:t>
            </a:r>
            <a:r>
              <a:rPr spc="-5" dirty="0"/>
              <a:t>to</a:t>
            </a:r>
            <a:r>
              <a:rPr dirty="0"/>
              <a:t> </a:t>
            </a:r>
            <a:r>
              <a:rPr spc="-5" dirty="0"/>
              <a:t>information</a:t>
            </a:r>
            <a:r>
              <a:rPr spc="5" dirty="0"/>
              <a:t> </a:t>
            </a:r>
            <a:r>
              <a:rPr spc="-5" dirty="0"/>
              <a:t>overload</a:t>
            </a:r>
            <a:r>
              <a:rPr spc="5" dirty="0"/>
              <a:t> </a:t>
            </a:r>
            <a:r>
              <a:rPr dirty="0"/>
              <a:t>or </a:t>
            </a:r>
            <a:r>
              <a:rPr spc="-5" dirty="0"/>
              <a:t>missed</a:t>
            </a:r>
            <a:r>
              <a:rPr spc="5" dirty="0"/>
              <a:t> </a:t>
            </a:r>
            <a:r>
              <a:rPr spc="-5" dirty="0"/>
              <a:t>stories</a:t>
            </a:r>
            <a:r>
              <a:rPr spc="5" dirty="0"/>
              <a:t> </a:t>
            </a:r>
            <a:r>
              <a:rPr spc="-15" dirty="0"/>
              <a:t>altogether.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800" y="609600"/>
            <a:ext cx="2082800" cy="444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549" y="458706"/>
            <a:ext cx="20821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6549" y="1271651"/>
            <a:ext cx="9097645" cy="409511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 algn="just">
              <a:lnSpc>
                <a:spcPct val="75700"/>
              </a:lnSpc>
              <a:spcBef>
                <a:spcPts val="800"/>
              </a:spcBef>
              <a:buSzPct val="95833"/>
              <a:buFont typeface="Times New Roman"/>
              <a:buAutoNum type="arabicPeriod"/>
              <a:tabLst>
                <a:tab pos="241935" algn="l"/>
              </a:tabLst>
            </a:pPr>
            <a:r>
              <a:rPr sz="2400" b="1" dirty="0">
                <a:latin typeface="Times New Roman"/>
                <a:cs typeface="Times New Roman"/>
              </a:rPr>
              <a:t>Save </a:t>
            </a:r>
            <a:r>
              <a:rPr sz="2400" b="1" spc="-10" dirty="0">
                <a:latin typeface="Times New Roman"/>
                <a:cs typeface="Times New Roman"/>
              </a:rPr>
              <a:t>Time</a:t>
            </a:r>
            <a:r>
              <a:rPr sz="2400" spc="-10" dirty="0">
                <a:latin typeface="Times New Roman"/>
                <a:cs typeface="Times New Roman"/>
              </a:rPr>
              <a:t>: </a:t>
            </a:r>
            <a:r>
              <a:rPr sz="2400" spc="-5" dirty="0">
                <a:latin typeface="Times New Roman"/>
                <a:cs typeface="Times New Roman"/>
              </a:rPr>
              <a:t>Readers can get the most important takeaways </a:t>
            </a: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spc="-5" dirty="0">
                <a:latin typeface="Times New Roman"/>
                <a:cs typeface="Times New Roman"/>
              </a:rPr>
              <a:t>articles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seconds,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freeing</a:t>
            </a:r>
            <a:r>
              <a:rPr sz="2400" dirty="0">
                <a:latin typeface="Times New Roman"/>
                <a:cs typeface="Times New Roman"/>
              </a:rPr>
              <a:t> up </a:t>
            </a:r>
            <a:r>
              <a:rPr sz="2400" spc="-5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deeper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analysis</a:t>
            </a:r>
            <a:r>
              <a:rPr sz="2400" dirty="0">
                <a:latin typeface="Times New Roman"/>
                <a:cs typeface="Times New Roman"/>
              </a:rPr>
              <a:t> or </a:t>
            </a:r>
            <a:r>
              <a:rPr sz="2400" spc="-5" dirty="0">
                <a:latin typeface="Times New Roman"/>
                <a:cs typeface="Times New Roman"/>
              </a:rPr>
              <a:t>other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tasks.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2750">
              <a:latin typeface="Times New Roman"/>
              <a:cs typeface="Times New Roman"/>
            </a:endParaRPr>
          </a:p>
          <a:p>
            <a:pPr marL="12700" marR="5080" algn="just">
              <a:lnSpc>
                <a:spcPct val="75700"/>
              </a:lnSpc>
              <a:buSzPct val="95833"/>
              <a:buFont typeface="Times New Roman"/>
              <a:buAutoNum type="arabicPeriod"/>
              <a:tabLst>
                <a:tab pos="2419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Reduce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Information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Overload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sz="2400" spc="-30" dirty="0">
                <a:latin typeface="Times New Roman"/>
                <a:cs typeface="Times New Roman"/>
              </a:rPr>
              <a:t>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concise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summaries,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efficiently </a:t>
            </a:r>
            <a:r>
              <a:rPr sz="2400" spc="-5" dirty="0">
                <a:latin typeface="Times New Roman"/>
                <a:cs typeface="Times New Roman"/>
              </a:rPr>
              <a:t>filter through vast amounts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news, focusing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what truly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matters 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2750">
              <a:latin typeface="Times New Roman"/>
              <a:cs typeface="Times New Roman"/>
            </a:endParaRPr>
          </a:p>
          <a:p>
            <a:pPr marL="12700" marR="5080" algn="just">
              <a:lnSpc>
                <a:spcPct val="75700"/>
              </a:lnSpc>
              <a:buSzPct val="95833"/>
              <a:buFont typeface="Times New Roman"/>
              <a:buAutoNum type="arabicPeriod"/>
              <a:tabLst>
                <a:tab pos="24193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Ensure </a:t>
            </a:r>
            <a:r>
              <a:rPr sz="2400" b="1" spc="-5" dirty="0">
                <a:latin typeface="Times New Roman"/>
                <a:cs typeface="Times New Roman"/>
              </a:rPr>
              <a:t>Inclusivity</a:t>
            </a:r>
            <a:r>
              <a:rPr sz="2400" spc="-5" dirty="0">
                <a:latin typeface="Times New Roman"/>
                <a:cs typeface="Times New Roman"/>
              </a:rPr>
              <a:t>: Summarizers make complex topics more accessible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wider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audience</a:t>
            </a:r>
            <a:r>
              <a:rPr sz="2400" dirty="0">
                <a:latin typeface="Times New Roman"/>
                <a:cs typeface="Times New Roman"/>
              </a:rPr>
              <a:t> by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distilling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easily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digestible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formats.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2750">
              <a:latin typeface="Times New Roman"/>
              <a:cs typeface="Times New Roman"/>
            </a:endParaRPr>
          </a:p>
          <a:p>
            <a:pPr marL="12700" marR="5080" algn="just">
              <a:lnSpc>
                <a:spcPct val="75700"/>
              </a:lnSpc>
              <a:buSzPct val="95833"/>
              <a:buFont typeface="Times New Roman"/>
              <a:buAutoNum type="arabicPeriod"/>
              <a:tabLst>
                <a:tab pos="2419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Enable Informed Decisions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quickly staying informed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current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events, users can make timely and informed decisions, whether in their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personal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professional lives.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4999"/>
            <a:ext cx="10071100" cy="960755"/>
          </a:xfrm>
          <a:custGeom>
            <a:avLst/>
            <a:gdLst/>
            <a:ahLst/>
            <a:cxnLst/>
            <a:rect l="l" t="t" r="r" b="b"/>
            <a:pathLst>
              <a:path w="10071100" h="960755">
                <a:moveTo>
                  <a:pt x="10071100" y="0"/>
                </a:moveTo>
                <a:lnTo>
                  <a:pt x="10071100" y="0"/>
                </a:lnTo>
                <a:lnTo>
                  <a:pt x="0" y="0"/>
                </a:lnTo>
                <a:lnTo>
                  <a:pt x="0" y="960577"/>
                </a:lnTo>
                <a:lnTo>
                  <a:pt x="10071100" y="960577"/>
                </a:lnTo>
                <a:lnTo>
                  <a:pt x="10071100" y="0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52460"/>
            <a:ext cx="10071100" cy="5904230"/>
          </a:xfrm>
          <a:custGeom>
            <a:avLst/>
            <a:gdLst/>
            <a:ahLst/>
            <a:cxnLst/>
            <a:rect l="l" t="t" r="r" b="b"/>
            <a:pathLst>
              <a:path w="10071100" h="5904230">
                <a:moveTo>
                  <a:pt x="10071100" y="0"/>
                </a:moveTo>
                <a:lnTo>
                  <a:pt x="10071100" y="0"/>
                </a:lnTo>
                <a:lnTo>
                  <a:pt x="0" y="0"/>
                </a:lnTo>
                <a:lnTo>
                  <a:pt x="0" y="5904039"/>
                </a:lnTo>
                <a:lnTo>
                  <a:pt x="10071100" y="5904039"/>
                </a:lnTo>
                <a:lnTo>
                  <a:pt x="10071100" y="0"/>
                </a:lnTo>
                <a:close/>
              </a:path>
            </a:pathLst>
          </a:custGeom>
          <a:solidFill>
            <a:srgbClr val="D2EB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060" y="624615"/>
            <a:ext cx="7726680" cy="50355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225"/>
              </a:spcBef>
              <a:tabLst>
                <a:tab pos="656590" algn="l"/>
                <a:tab pos="2002789" algn="l"/>
                <a:tab pos="3328670" algn="l"/>
                <a:tab pos="4351020" algn="l"/>
                <a:tab pos="6250940" algn="l"/>
              </a:tabLst>
            </a:pP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SR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.	TITLE	A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UTH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OR	Y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AR	OUTCOMES	MET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OLOGY  NO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0897" y="624615"/>
            <a:ext cx="728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RESU</a:t>
            </a:r>
            <a:r>
              <a:rPr sz="1600" b="1" spc="-1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60" y="1621533"/>
            <a:ext cx="1825625" cy="203962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657225" marR="5080" indent="-644525">
              <a:lnSpc>
                <a:spcPts val="2430"/>
              </a:lnSpc>
              <a:spcBef>
                <a:spcPts val="254"/>
              </a:spcBef>
              <a:tabLst>
                <a:tab pos="656590" algn="l"/>
              </a:tabLst>
            </a:pPr>
            <a:r>
              <a:rPr sz="2100" dirty="0">
                <a:latin typeface="Times New Roman"/>
                <a:cs typeface="Times New Roman"/>
              </a:rPr>
              <a:t>1.	</a:t>
            </a:r>
            <a:r>
              <a:rPr sz="2100" spc="-5" dirty="0">
                <a:latin typeface="Times New Roman"/>
                <a:cs typeface="Times New Roman"/>
              </a:rPr>
              <a:t>Natural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Language </a:t>
            </a:r>
            <a:r>
              <a:rPr sz="2100" dirty="0">
                <a:latin typeface="Times New Roman"/>
                <a:cs typeface="Times New Roman"/>
              </a:rPr>
              <a:t> Pro</a:t>
            </a:r>
            <a:r>
              <a:rPr sz="2100" spc="-5" dirty="0">
                <a:latin typeface="Times New Roman"/>
                <a:cs typeface="Times New Roman"/>
              </a:rPr>
              <a:t>ce</a:t>
            </a:r>
            <a:r>
              <a:rPr sz="2100" dirty="0">
                <a:latin typeface="Times New Roman"/>
                <a:cs typeface="Times New Roman"/>
              </a:rPr>
              <a:t>ss</a:t>
            </a:r>
            <a:r>
              <a:rPr sz="2100" spc="-5" dirty="0">
                <a:latin typeface="Times New Roman"/>
                <a:cs typeface="Times New Roman"/>
              </a:rPr>
              <a:t>i</a:t>
            </a:r>
            <a:r>
              <a:rPr sz="2100" dirty="0">
                <a:latin typeface="Times New Roman"/>
                <a:cs typeface="Times New Roman"/>
              </a:rPr>
              <a:t>ng  </a:t>
            </a:r>
            <a:r>
              <a:rPr sz="2100" spc="-5" dirty="0">
                <a:latin typeface="Times New Roman"/>
                <a:cs typeface="Times New Roman"/>
              </a:rPr>
              <a:t>with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Python.</a:t>
            </a:r>
            <a:endParaRPr sz="2100" dirty="0">
              <a:latin typeface="Times New Roman"/>
              <a:cs typeface="Times New Roman"/>
            </a:endParaRPr>
          </a:p>
          <a:p>
            <a:pPr marL="790575">
              <a:lnSpc>
                <a:spcPct val="100000"/>
              </a:lnSpc>
              <a:spcBef>
                <a:spcPts val="1030"/>
              </a:spcBef>
            </a:pPr>
            <a:r>
              <a:rPr sz="2100" dirty="0">
                <a:latin typeface="Times New Roman"/>
                <a:cs typeface="Times New Roman"/>
              </a:rPr>
              <a:t>[1]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12784" y="1621533"/>
            <a:ext cx="855344" cy="191262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ct val="97900"/>
              </a:lnSpc>
              <a:spcBef>
                <a:spcPts val="150"/>
              </a:spcBef>
            </a:pPr>
            <a:r>
              <a:rPr sz="2100" spc="-5" dirty="0">
                <a:latin typeface="Times New Roman"/>
                <a:cs typeface="Times New Roman"/>
              </a:rPr>
              <a:t>Stevan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Bird,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Ewan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Klein,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</a:t>
            </a:r>
            <a:r>
              <a:rPr sz="2100" dirty="0">
                <a:latin typeface="Times New Roman"/>
                <a:cs typeface="Times New Roman"/>
              </a:rPr>
              <a:t>dw</a:t>
            </a:r>
            <a:r>
              <a:rPr sz="2100" spc="-5" dirty="0">
                <a:latin typeface="Times New Roman"/>
                <a:cs typeface="Times New Roman"/>
              </a:rPr>
              <a:t>a</a:t>
            </a:r>
            <a:r>
              <a:rPr sz="2100" dirty="0">
                <a:latin typeface="Times New Roman"/>
                <a:cs typeface="Times New Roman"/>
              </a:rPr>
              <a:t>rd  </a:t>
            </a:r>
            <a:r>
              <a:rPr sz="2100" spc="-25" dirty="0">
                <a:latin typeface="Times New Roman"/>
                <a:cs typeface="Times New Roman"/>
              </a:rPr>
              <a:t>Loper.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0697" y="1929848"/>
            <a:ext cx="1106805" cy="654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2430"/>
              </a:lnSpc>
              <a:spcBef>
                <a:spcPts val="254"/>
              </a:spcBef>
            </a:pPr>
            <a:r>
              <a:rPr sz="2100" dirty="0">
                <a:latin typeface="Times New Roman"/>
                <a:cs typeface="Times New Roman"/>
              </a:rPr>
              <a:t>a </a:t>
            </a:r>
            <a:r>
              <a:rPr sz="2100" spc="-5" dirty="0">
                <a:latin typeface="Times New Roman"/>
                <a:cs typeface="Times New Roman"/>
              </a:rPr>
              <a:t>highly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acce</a:t>
            </a:r>
            <a:r>
              <a:rPr sz="2100" dirty="0">
                <a:latin typeface="Times New Roman"/>
                <a:cs typeface="Times New Roman"/>
              </a:rPr>
              <a:t>ss</a:t>
            </a:r>
            <a:r>
              <a:rPr sz="2100" spc="-5" dirty="0">
                <a:latin typeface="Times New Roman"/>
                <a:cs typeface="Times New Roman"/>
              </a:rPr>
              <a:t>i</a:t>
            </a:r>
            <a:r>
              <a:rPr sz="2100" dirty="0">
                <a:latin typeface="Times New Roman"/>
                <a:cs typeface="Times New Roman"/>
              </a:rPr>
              <a:t>b</a:t>
            </a:r>
            <a:r>
              <a:rPr sz="2100" spc="-5" dirty="0">
                <a:latin typeface="Times New Roman"/>
                <a:cs typeface="Times New Roman"/>
              </a:rPr>
              <a:t>l</a:t>
            </a:r>
            <a:r>
              <a:rPr sz="2100" dirty="0">
                <a:latin typeface="Times New Roman"/>
                <a:cs typeface="Times New Roman"/>
              </a:rPr>
              <a:t>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60697" y="2546478"/>
            <a:ext cx="16033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Times New Roman"/>
                <a:cs typeface="Times New Roman"/>
              </a:rPr>
              <a:t>introduction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60697" y="3163107"/>
            <a:ext cx="1677035" cy="373697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2430"/>
              </a:lnSpc>
              <a:spcBef>
                <a:spcPts val="254"/>
              </a:spcBef>
            </a:pPr>
            <a:r>
              <a:rPr sz="2100" spc="-5" dirty="0">
                <a:latin typeface="Times New Roman"/>
                <a:cs typeface="Times New Roman"/>
              </a:rPr>
              <a:t>processing, the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field that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supports </a:t>
            </a:r>
            <a:r>
              <a:rPr sz="2100" dirty="0">
                <a:latin typeface="Times New Roman"/>
                <a:cs typeface="Times New Roman"/>
              </a:rPr>
              <a:t>a 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variety </a:t>
            </a:r>
            <a:r>
              <a:rPr sz="2100" dirty="0">
                <a:latin typeface="Times New Roman"/>
                <a:cs typeface="Times New Roman"/>
              </a:rPr>
              <a:t>of 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language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technologies, </a:t>
            </a:r>
            <a:r>
              <a:rPr sz="2100" dirty="0">
                <a:latin typeface="Times New Roman"/>
                <a:cs typeface="Times New Roman"/>
              </a:rPr>
              <a:t> from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predictive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text and email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filtering to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automatic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summarization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translation.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0934" y="2152792"/>
            <a:ext cx="147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latin typeface="Times New Roman"/>
                <a:cs typeface="Times New Roman"/>
              </a:rPr>
              <a:t>techniques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0934" y="3260431"/>
            <a:ext cx="1711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0" dirty="0">
                <a:solidFill>
                  <a:srgbClr val="040C28"/>
                </a:solidFill>
                <a:latin typeface="Times New Roman"/>
                <a:cs typeface="Times New Roman"/>
              </a:rPr>
              <a:t>algorithms</a:t>
            </a:r>
            <a:r>
              <a:rPr sz="2400" spc="-300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60934" y="3537341"/>
            <a:ext cx="2195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3864" algn="l"/>
              </a:tabLst>
            </a:pPr>
            <a:r>
              <a:rPr sz="2400" spc="110" dirty="0">
                <a:latin typeface="Times New Roman"/>
                <a:cs typeface="Times New Roman"/>
              </a:rPr>
              <a:t>understan</a:t>
            </a:r>
            <a:r>
              <a:rPr sz="2400" dirty="0">
                <a:latin typeface="Times New Roman"/>
                <a:cs typeface="Times New Roman"/>
              </a:rPr>
              <a:t>d	</a:t>
            </a:r>
            <a:r>
              <a:rPr sz="2400" spc="110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260934" y="3814250"/>
            <a:ext cx="140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60934" y="4921888"/>
            <a:ext cx="19551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such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languages.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38347" y="1583433"/>
            <a:ext cx="6487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4415" algn="l"/>
                <a:tab pos="2934970" algn="l"/>
                <a:tab pos="3882390" algn="l"/>
              </a:tabLst>
            </a:pPr>
            <a:r>
              <a:rPr sz="2100" dirty="0">
                <a:latin typeface="Times New Roman"/>
                <a:cs typeface="Times New Roman"/>
              </a:rPr>
              <a:t>2009	</a:t>
            </a:r>
            <a:r>
              <a:rPr sz="2100" spc="-5" dirty="0">
                <a:latin typeface="Times New Roman"/>
                <a:cs typeface="Times New Roman"/>
              </a:rPr>
              <a:t>This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book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offers	</a:t>
            </a:r>
            <a:r>
              <a:rPr sz="3600" baseline="-2314" dirty="0">
                <a:latin typeface="Times New Roman"/>
                <a:cs typeface="Times New Roman"/>
              </a:rPr>
              <a:t>N</a:t>
            </a:r>
            <a:r>
              <a:rPr sz="3600" spc="-172" baseline="-2314" dirty="0">
                <a:latin typeface="Times New Roman"/>
                <a:cs typeface="Times New Roman"/>
              </a:rPr>
              <a:t> </a:t>
            </a:r>
            <a:r>
              <a:rPr sz="3600" baseline="-2314" dirty="0">
                <a:latin typeface="Times New Roman"/>
                <a:cs typeface="Times New Roman"/>
              </a:rPr>
              <a:t>L</a:t>
            </a:r>
            <a:r>
              <a:rPr sz="3600" spc="-172" baseline="-2314" dirty="0">
                <a:latin typeface="Times New Roman"/>
                <a:cs typeface="Times New Roman"/>
              </a:rPr>
              <a:t> </a:t>
            </a:r>
            <a:r>
              <a:rPr sz="3600" baseline="-2314" dirty="0">
                <a:latin typeface="Times New Roman"/>
                <a:cs typeface="Times New Roman"/>
              </a:rPr>
              <a:t>P	e</a:t>
            </a:r>
            <a:r>
              <a:rPr sz="3600" spc="-187" baseline="-2314" dirty="0">
                <a:latin typeface="Times New Roman"/>
                <a:cs typeface="Times New Roman"/>
              </a:rPr>
              <a:t> </a:t>
            </a:r>
            <a:r>
              <a:rPr sz="3600" baseline="-2314" dirty="0">
                <a:latin typeface="Times New Roman"/>
                <a:cs typeface="Times New Roman"/>
              </a:rPr>
              <a:t>m</a:t>
            </a:r>
            <a:r>
              <a:rPr sz="3600" spc="-187" baseline="-2314" dirty="0">
                <a:latin typeface="Times New Roman"/>
                <a:cs typeface="Times New Roman"/>
              </a:rPr>
              <a:t> </a:t>
            </a:r>
            <a:r>
              <a:rPr sz="3600" baseline="-2314" dirty="0">
                <a:latin typeface="Times New Roman"/>
                <a:cs typeface="Times New Roman"/>
              </a:rPr>
              <a:t>p</a:t>
            </a:r>
            <a:r>
              <a:rPr sz="3600" spc="-187" baseline="-2314" dirty="0">
                <a:latin typeface="Times New Roman"/>
                <a:cs typeface="Times New Roman"/>
              </a:rPr>
              <a:t> </a:t>
            </a:r>
            <a:r>
              <a:rPr sz="3600" baseline="-2314" dirty="0">
                <a:latin typeface="Times New Roman"/>
                <a:cs typeface="Times New Roman"/>
              </a:rPr>
              <a:t>l</a:t>
            </a:r>
            <a:r>
              <a:rPr sz="3600" spc="-187" baseline="-2314" dirty="0">
                <a:latin typeface="Times New Roman"/>
                <a:cs typeface="Times New Roman"/>
              </a:rPr>
              <a:t> </a:t>
            </a:r>
            <a:r>
              <a:rPr sz="3600" baseline="-2314" dirty="0">
                <a:latin typeface="Times New Roman"/>
                <a:cs typeface="Times New Roman"/>
              </a:rPr>
              <a:t>o</a:t>
            </a:r>
            <a:r>
              <a:rPr sz="3600" spc="-179" baseline="-2314" dirty="0">
                <a:latin typeface="Times New Roman"/>
                <a:cs typeface="Times New Roman"/>
              </a:rPr>
              <a:t> </a:t>
            </a:r>
            <a:r>
              <a:rPr sz="3600" baseline="-2314" dirty="0">
                <a:latin typeface="Times New Roman"/>
                <a:cs typeface="Times New Roman"/>
              </a:rPr>
              <a:t>y</a:t>
            </a:r>
            <a:r>
              <a:rPr sz="3600" spc="-104" baseline="-231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model's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60934" y="1891748"/>
            <a:ext cx="3368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3370" algn="l"/>
                <a:tab pos="591185" algn="l"/>
                <a:tab pos="889635" algn="l"/>
                <a:tab pos="1170305" algn="l"/>
                <a:tab pos="1468755" algn="l"/>
                <a:tab pos="1749425" algn="l"/>
                <a:tab pos="2030095" algn="l"/>
              </a:tabLst>
            </a:pPr>
            <a:r>
              <a:rPr sz="3600" baseline="2314" dirty="0">
                <a:latin typeface="Times New Roman"/>
                <a:cs typeface="Times New Roman"/>
              </a:rPr>
              <a:t>a	d	v	a	n	c	e	d</a:t>
            </a:r>
            <a:r>
              <a:rPr sz="3600" spc="-135" baseline="2314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rules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were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05365" y="2200062"/>
            <a:ext cx="2038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120" baseline="8101" dirty="0">
                <a:latin typeface="Times New Roman"/>
                <a:cs typeface="Times New Roman"/>
              </a:rPr>
              <a:t>like</a:t>
            </a:r>
            <a:r>
              <a:rPr sz="3600" spc="-157" baseline="810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implemented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35534" y="2429702"/>
            <a:ext cx="3308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235" dirty="0">
                <a:solidFill>
                  <a:srgbClr val="040C28"/>
                </a:solidFill>
                <a:latin typeface="Times New Roman"/>
                <a:cs typeface="Times New Roman"/>
              </a:rPr>
              <a:t>morphological</a:t>
            </a:r>
            <a:r>
              <a:rPr sz="2400" spc="-80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3150" spc="-7" baseline="-15873" dirty="0">
                <a:latin typeface="Times New Roman"/>
                <a:cs typeface="Times New Roman"/>
              </a:rPr>
              <a:t>in</a:t>
            </a:r>
            <a:r>
              <a:rPr sz="3150" spc="-30" baseline="-15873" dirty="0">
                <a:latin typeface="Times New Roman"/>
                <a:cs typeface="Times New Roman"/>
              </a:rPr>
              <a:t> </a:t>
            </a:r>
            <a:r>
              <a:rPr sz="3150" baseline="-15873" dirty="0">
                <a:latin typeface="Times New Roman"/>
                <a:cs typeface="Times New Roman"/>
              </a:rPr>
              <a:t>a</a:t>
            </a:r>
            <a:r>
              <a:rPr sz="3150" spc="-37" baseline="-15873" dirty="0">
                <a:latin typeface="Times New Roman"/>
                <a:cs typeface="Times New Roman"/>
              </a:rPr>
              <a:t> </a:t>
            </a:r>
            <a:r>
              <a:rPr sz="3150" spc="-7" baseline="-15873" dirty="0">
                <a:latin typeface="Times New Roman"/>
                <a:cs typeface="Times New Roman"/>
              </a:rPr>
              <a:t>web-</a:t>
            </a:r>
            <a:endParaRPr sz="3150" baseline="-15873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35297" y="2816693"/>
            <a:ext cx="5372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938020" algn="l"/>
                <a:tab pos="3559175" algn="l"/>
              </a:tabLst>
            </a:pPr>
            <a:r>
              <a:rPr sz="2100" dirty="0">
                <a:latin typeface="Times New Roman"/>
                <a:cs typeface="Times New Roman"/>
              </a:rPr>
              <a:t>n</a:t>
            </a:r>
            <a:r>
              <a:rPr sz="2100" spc="-5" dirty="0">
                <a:latin typeface="Times New Roman"/>
                <a:cs typeface="Times New Roman"/>
              </a:rPr>
              <a:t>at</a:t>
            </a:r>
            <a:r>
              <a:rPr sz="2100" dirty="0">
                <a:latin typeface="Times New Roman"/>
                <a:cs typeface="Times New Roman"/>
              </a:rPr>
              <a:t>ur</a:t>
            </a:r>
            <a:r>
              <a:rPr sz="2100" spc="-5" dirty="0">
                <a:latin typeface="Times New Roman"/>
                <a:cs typeface="Times New Roman"/>
              </a:rPr>
              <a:t>a</a:t>
            </a:r>
            <a:r>
              <a:rPr sz="2100" dirty="0">
                <a:latin typeface="Times New Roman"/>
                <a:cs typeface="Times New Roman"/>
              </a:rPr>
              <a:t>l</a:t>
            </a:r>
            <a:r>
              <a:rPr sz="2100" spc="-5" dirty="0">
                <a:latin typeface="Times New Roman"/>
                <a:cs typeface="Times New Roman"/>
              </a:rPr>
              <a:t> la</a:t>
            </a:r>
            <a:r>
              <a:rPr sz="2100" dirty="0">
                <a:latin typeface="Times New Roman"/>
                <a:cs typeface="Times New Roman"/>
              </a:rPr>
              <a:t>ngu</a:t>
            </a:r>
            <a:r>
              <a:rPr sz="2100" spc="-5" dirty="0">
                <a:latin typeface="Times New Roman"/>
                <a:cs typeface="Times New Roman"/>
              </a:rPr>
              <a:t>a</a:t>
            </a:r>
            <a:r>
              <a:rPr sz="2100" dirty="0">
                <a:latin typeface="Times New Roman"/>
                <a:cs typeface="Times New Roman"/>
              </a:rPr>
              <a:t>ge	</a:t>
            </a:r>
            <a:r>
              <a:rPr sz="3600" baseline="19675" dirty="0">
                <a:solidFill>
                  <a:srgbClr val="040C28"/>
                </a:solidFill>
                <a:latin typeface="Times New Roman"/>
                <a:cs typeface="Times New Roman"/>
              </a:rPr>
              <a:t>a</a:t>
            </a:r>
            <a:r>
              <a:rPr sz="3600" spc="-254" baseline="1967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3600" baseline="19675" dirty="0">
                <a:solidFill>
                  <a:srgbClr val="040C28"/>
                </a:solidFill>
                <a:latin typeface="Times New Roman"/>
                <a:cs typeface="Times New Roman"/>
              </a:rPr>
              <a:t>n</a:t>
            </a:r>
            <a:r>
              <a:rPr sz="3600" spc="-254" baseline="1967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3600" baseline="19675" dirty="0">
                <a:solidFill>
                  <a:srgbClr val="040C28"/>
                </a:solidFill>
                <a:latin typeface="Times New Roman"/>
                <a:cs typeface="Times New Roman"/>
              </a:rPr>
              <a:t>a</a:t>
            </a:r>
            <a:r>
              <a:rPr sz="3600" spc="-254" baseline="1967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3600" baseline="19675" dirty="0">
                <a:solidFill>
                  <a:srgbClr val="040C28"/>
                </a:solidFill>
                <a:latin typeface="Times New Roman"/>
                <a:cs typeface="Times New Roman"/>
              </a:rPr>
              <a:t>l</a:t>
            </a:r>
            <a:r>
              <a:rPr sz="3600" spc="-254" baseline="1967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3600" baseline="19675" dirty="0">
                <a:solidFill>
                  <a:srgbClr val="040C28"/>
                </a:solidFill>
                <a:latin typeface="Times New Roman"/>
                <a:cs typeface="Times New Roman"/>
              </a:rPr>
              <a:t>y</a:t>
            </a:r>
            <a:r>
              <a:rPr sz="3600" spc="-254" baseline="1967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3600" baseline="19675" dirty="0">
                <a:solidFill>
                  <a:srgbClr val="040C28"/>
                </a:solidFill>
                <a:latin typeface="Times New Roman"/>
                <a:cs typeface="Times New Roman"/>
              </a:rPr>
              <a:t>s</a:t>
            </a:r>
            <a:r>
              <a:rPr sz="3600" spc="-254" baseline="1967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3600" baseline="19675" dirty="0">
                <a:solidFill>
                  <a:srgbClr val="040C28"/>
                </a:solidFill>
                <a:latin typeface="Times New Roman"/>
                <a:cs typeface="Times New Roman"/>
              </a:rPr>
              <a:t>i</a:t>
            </a:r>
            <a:r>
              <a:rPr sz="3600" spc="-254" baseline="1967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3600" baseline="19675" dirty="0">
                <a:solidFill>
                  <a:srgbClr val="040C28"/>
                </a:solidFill>
                <a:latin typeface="Times New Roman"/>
                <a:cs typeface="Times New Roman"/>
              </a:rPr>
              <a:t>s	a</a:t>
            </a:r>
            <a:r>
              <a:rPr sz="3600" spc="-254" baseline="1967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3600" baseline="19675" dirty="0">
                <a:solidFill>
                  <a:srgbClr val="040C28"/>
                </a:solidFill>
                <a:latin typeface="Times New Roman"/>
                <a:cs typeface="Times New Roman"/>
              </a:rPr>
              <a:t>n</a:t>
            </a:r>
            <a:r>
              <a:rPr sz="3600" spc="-254" baseline="1967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3600" baseline="19675" dirty="0">
                <a:solidFill>
                  <a:srgbClr val="040C28"/>
                </a:solidFill>
                <a:latin typeface="Times New Roman"/>
                <a:cs typeface="Times New Roman"/>
              </a:rPr>
              <a:t>d</a:t>
            </a:r>
            <a:r>
              <a:rPr sz="3600" spc="-82" baseline="1967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</a:t>
            </a:r>
            <a:r>
              <a:rPr sz="2100" spc="-5" dirty="0">
                <a:latin typeface="Times New Roman"/>
                <a:cs typeface="Times New Roman"/>
              </a:rPr>
              <a:t>a</a:t>
            </a:r>
            <a:r>
              <a:rPr sz="2100" dirty="0">
                <a:latin typeface="Times New Roman"/>
                <a:cs typeface="Times New Roman"/>
              </a:rPr>
              <a:t>s</a:t>
            </a:r>
            <a:r>
              <a:rPr sz="2100" spc="-5" dirty="0">
                <a:latin typeface="Times New Roman"/>
                <a:cs typeface="Times New Roman"/>
              </a:rPr>
              <a:t>e</a:t>
            </a:r>
            <a:r>
              <a:rPr sz="2100" dirty="0">
                <a:latin typeface="Times New Roman"/>
                <a:cs typeface="Times New Roman"/>
              </a:rPr>
              <a:t>d </a:t>
            </a:r>
            <a:r>
              <a:rPr sz="2100" spc="-5" dirty="0">
                <a:latin typeface="Times New Roman"/>
                <a:cs typeface="Times New Roman"/>
              </a:rPr>
              <a:t>t</a:t>
            </a:r>
            <a:r>
              <a:rPr sz="2100" dirty="0">
                <a:latin typeface="Times New Roman"/>
                <a:cs typeface="Times New Roman"/>
              </a:rPr>
              <a:t>oo</a:t>
            </a:r>
            <a:r>
              <a:rPr sz="2100" spc="-5" dirty="0">
                <a:latin typeface="Times New Roman"/>
                <a:cs typeface="Times New Roman"/>
              </a:rPr>
              <a:t>l</a:t>
            </a:r>
            <a:r>
              <a:rPr sz="2100" dirty="0">
                <a:latin typeface="Times New Roman"/>
                <a:cs typeface="Times New Roman"/>
              </a:rPr>
              <a:t>,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35534" y="2983522"/>
            <a:ext cx="3170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209675" algn="l"/>
              </a:tabLst>
            </a:pPr>
            <a:r>
              <a:rPr sz="2400" spc="-5" dirty="0">
                <a:solidFill>
                  <a:srgbClr val="040C28"/>
                </a:solidFill>
                <a:latin typeface="Times New Roman"/>
                <a:cs typeface="Times New Roman"/>
              </a:rPr>
              <a:t>machine	learning</a:t>
            </a:r>
            <a:r>
              <a:rPr sz="2400" spc="-90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3150" spc="-15" baseline="-29100" dirty="0">
                <a:latin typeface="Times New Roman"/>
                <a:cs typeface="Times New Roman"/>
              </a:rPr>
              <a:t>offering</a:t>
            </a:r>
            <a:endParaRPr sz="3150" baseline="-291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30715" y="3433322"/>
            <a:ext cx="1309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31250" dirty="0">
                <a:latin typeface="Times New Roman"/>
                <a:cs typeface="Times New Roman"/>
              </a:rPr>
              <a:t>t</a:t>
            </a:r>
            <a:r>
              <a:rPr sz="3600" spc="-450" baseline="31250" dirty="0">
                <a:latin typeface="Times New Roman"/>
                <a:cs typeface="Times New Roman"/>
              </a:rPr>
              <a:t> </a:t>
            </a:r>
            <a:r>
              <a:rPr sz="3600" baseline="31250" dirty="0">
                <a:latin typeface="Times New Roman"/>
                <a:cs typeface="Times New Roman"/>
              </a:rPr>
              <a:t>o</a:t>
            </a:r>
            <a:r>
              <a:rPr sz="3600" spc="-82" baseline="3125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acc</a:t>
            </a:r>
            <a:r>
              <a:rPr sz="2100" dirty="0">
                <a:latin typeface="Times New Roman"/>
                <a:cs typeface="Times New Roman"/>
              </a:rPr>
              <a:t>ur</a:t>
            </a:r>
            <a:r>
              <a:rPr sz="2100" spc="-5" dirty="0">
                <a:latin typeface="Times New Roman"/>
                <a:cs typeface="Times New Roman"/>
              </a:rPr>
              <a:t>at</a:t>
            </a:r>
            <a:r>
              <a:rPr sz="2100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879632" y="3741637"/>
            <a:ext cx="2197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-12731" dirty="0">
                <a:latin typeface="Times New Roman"/>
                <a:cs typeface="Times New Roman"/>
              </a:rPr>
              <a:t>t</a:t>
            </a:r>
            <a:r>
              <a:rPr sz="3600" spc="-30" baseline="-12731" dirty="0">
                <a:latin typeface="Times New Roman"/>
                <a:cs typeface="Times New Roman"/>
              </a:rPr>
              <a:t> </a:t>
            </a:r>
            <a:r>
              <a:rPr sz="3600" baseline="-12731" dirty="0">
                <a:latin typeface="Times New Roman"/>
                <a:cs typeface="Times New Roman"/>
              </a:rPr>
              <a:t>h</a:t>
            </a:r>
            <a:r>
              <a:rPr sz="3600" spc="-22" baseline="-12731" dirty="0">
                <a:latin typeface="Times New Roman"/>
                <a:cs typeface="Times New Roman"/>
              </a:rPr>
              <a:t> </a:t>
            </a:r>
            <a:r>
              <a:rPr sz="3600" baseline="-12731" dirty="0">
                <a:latin typeface="Times New Roman"/>
                <a:cs typeface="Times New Roman"/>
              </a:rPr>
              <a:t>e</a:t>
            </a:r>
            <a:r>
              <a:rPr sz="3600" spc="-120" baseline="-12731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recommendati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35534" y="4049952"/>
            <a:ext cx="3842385" cy="70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690"/>
              </a:lnSpc>
              <a:spcBef>
                <a:spcPts val="100"/>
              </a:spcBef>
              <a:tabLst>
                <a:tab pos="269240" algn="l"/>
                <a:tab pos="567690" algn="l"/>
                <a:tab pos="799465" algn="l"/>
                <a:tab pos="1047115" algn="l"/>
                <a:tab pos="1278255" algn="l"/>
                <a:tab pos="1560195" algn="l"/>
                <a:tab pos="1842135" algn="l"/>
                <a:tab pos="2073275" algn="l"/>
              </a:tabLst>
            </a:pPr>
            <a:r>
              <a:rPr sz="3600" baseline="-6944" dirty="0">
                <a:latin typeface="Times New Roman"/>
                <a:cs typeface="Times New Roman"/>
              </a:rPr>
              <a:t>i	n	t	r	i	c	a	t	e</a:t>
            </a:r>
            <a:r>
              <a:rPr sz="3600" spc="-127" baseline="-694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ons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tailored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endParaRPr sz="2100">
              <a:latin typeface="Times New Roman"/>
              <a:cs typeface="Times New Roman"/>
            </a:endParaRPr>
          </a:p>
          <a:p>
            <a:pPr marL="38100">
              <a:lnSpc>
                <a:spcPts val="2690"/>
              </a:lnSpc>
              <a:tabLst>
                <a:tab pos="1673860" algn="l"/>
              </a:tabLst>
            </a:pP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	a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3150" baseline="2645" dirty="0">
                <a:latin typeface="Times New Roman"/>
                <a:cs typeface="Times New Roman"/>
              </a:rPr>
              <a:t>sp</a:t>
            </a:r>
            <a:r>
              <a:rPr sz="3150" spc="-7" baseline="2645" dirty="0">
                <a:latin typeface="Times New Roman"/>
                <a:cs typeface="Times New Roman"/>
              </a:rPr>
              <a:t>eci</a:t>
            </a:r>
            <a:r>
              <a:rPr sz="3150" baseline="2645" dirty="0">
                <a:latin typeface="Times New Roman"/>
                <a:cs typeface="Times New Roman"/>
              </a:rPr>
              <a:t>f</a:t>
            </a:r>
            <a:r>
              <a:rPr sz="3150" spc="-7" baseline="2645" dirty="0">
                <a:latin typeface="Times New Roman"/>
                <a:cs typeface="Times New Roman"/>
              </a:rPr>
              <a:t>i</a:t>
            </a:r>
            <a:r>
              <a:rPr sz="3150" baseline="2645" dirty="0">
                <a:latin typeface="Times New Roman"/>
                <a:cs typeface="Times New Roman"/>
              </a:rPr>
              <a:t>c</a:t>
            </a:r>
            <a:endParaRPr sz="3150" baseline="264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60934" y="4644979"/>
            <a:ext cx="33769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2330" algn="l"/>
              </a:tabLst>
            </a:pPr>
            <a:r>
              <a:rPr sz="2400" dirty="0">
                <a:latin typeface="Times New Roman"/>
                <a:cs typeface="Times New Roman"/>
              </a:rPr>
              <a:t>word	</a:t>
            </a:r>
            <a:r>
              <a:rPr sz="2400" spc="-5" dirty="0">
                <a:latin typeface="Times New Roman"/>
                <a:cs typeface="Times New Roman"/>
              </a:rPr>
              <a:t>formations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3150" spc="-7" baseline="-3968" dirty="0">
                <a:latin typeface="Times New Roman"/>
                <a:cs typeface="Times New Roman"/>
              </a:rPr>
              <a:t>conditions</a:t>
            </a:r>
            <a:endParaRPr sz="3150" baseline="-3968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00897" y="5165397"/>
            <a:ext cx="4032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imes New Roman"/>
                <a:cs typeface="Times New Roman"/>
              </a:rPr>
              <a:t>(1).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625639"/>
            <a:ext cx="10071100" cy="6931025"/>
          </a:xfrm>
          <a:custGeom>
            <a:avLst/>
            <a:gdLst/>
            <a:ahLst/>
            <a:cxnLst/>
            <a:rect l="l" t="t" r="r" b="b"/>
            <a:pathLst>
              <a:path w="10071100" h="6931025">
                <a:moveTo>
                  <a:pt x="10071100" y="0"/>
                </a:moveTo>
                <a:lnTo>
                  <a:pt x="8469465" y="0"/>
                </a:lnTo>
                <a:lnTo>
                  <a:pt x="8469465" y="18732"/>
                </a:lnTo>
                <a:lnTo>
                  <a:pt x="8469465" y="969937"/>
                </a:lnTo>
                <a:lnTo>
                  <a:pt x="6248235" y="969937"/>
                </a:lnTo>
                <a:lnTo>
                  <a:pt x="6248235" y="18732"/>
                </a:lnTo>
                <a:lnTo>
                  <a:pt x="8469465" y="18732"/>
                </a:lnTo>
                <a:lnTo>
                  <a:pt x="8469465" y="0"/>
                </a:lnTo>
                <a:lnTo>
                  <a:pt x="6229502" y="0"/>
                </a:lnTo>
                <a:lnTo>
                  <a:pt x="6229502" y="18732"/>
                </a:lnTo>
                <a:lnTo>
                  <a:pt x="6229502" y="969937"/>
                </a:lnTo>
                <a:lnTo>
                  <a:pt x="4347997" y="969937"/>
                </a:lnTo>
                <a:lnTo>
                  <a:pt x="4347997" y="18732"/>
                </a:lnTo>
                <a:lnTo>
                  <a:pt x="6229502" y="18732"/>
                </a:lnTo>
                <a:lnTo>
                  <a:pt x="6229502" y="0"/>
                </a:lnTo>
                <a:lnTo>
                  <a:pt x="4329265" y="0"/>
                </a:lnTo>
                <a:lnTo>
                  <a:pt x="4329265" y="18732"/>
                </a:lnTo>
                <a:lnTo>
                  <a:pt x="4329265" y="969937"/>
                </a:lnTo>
                <a:lnTo>
                  <a:pt x="3325647" y="969937"/>
                </a:lnTo>
                <a:lnTo>
                  <a:pt x="3325647" y="18732"/>
                </a:lnTo>
                <a:lnTo>
                  <a:pt x="4329265" y="18732"/>
                </a:lnTo>
                <a:lnTo>
                  <a:pt x="4329265" y="0"/>
                </a:lnTo>
                <a:lnTo>
                  <a:pt x="3306915" y="0"/>
                </a:lnTo>
                <a:lnTo>
                  <a:pt x="3306915" y="18732"/>
                </a:lnTo>
                <a:lnTo>
                  <a:pt x="3306915" y="969937"/>
                </a:lnTo>
                <a:lnTo>
                  <a:pt x="2000084" y="969937"/>
                </a:lnTo>
                <a:lnTo>
                  <a:pt x="2000084" y="18732"/>
                </a:lnTo>
                <a:lnTo>
                  <a:pt x="3306915" y="18732"/>
                </a:lnTo>
                <a:lnTo>
                  <a:pt x="3306915" y="0"/>
                </a:lnTo>
                <a:lnTo>
                  <a:pt x="1981352" y="0"/>
                </a:lnTo>
                <a:lnTo>
                  <a:pt x="1981352" y="18732"/>
                </a:lnTo>
                <a:lnTo>
                  <a:pt x="1981352" y="969937"/>
                </a:lnTo>
                <a:lnTo>
                  <a:pt x="653884" y="969937"/>
                </a:lnTo>
                <a:lnTo>
                  <a:pt x="653884" y="18732"/>
                </a:lnTo>
                <a:lnTo>
                  <a:pt x="1981352" y="18732"/>
                </a:lnTo>
                <a:lnTo>
                  <a:pt x="1981352" y="0"/>
                </a:lnTo>
                <a:lnTo>
                  <a:pt x="635152" y="0"/>
                </a:lnTo>
                <a:lnTo>
                  <a:pt x="635152" y="18732"/>
                </a:lnTo>
                <a:lnTo>
                  <a:pt x="635152" y="969937"/>
                </a:lnTo>
                <a:lnTo>
                  <a:pt x="9359" y="969937"/>
                </a:lnTo>
                <a:lnTo>
                  <a:pt x="9359" y="18732"/>
                </a:lnTo>
                <a:lnTo>
                  <a:pt x="635152" y="18732"/>
                </a:lnTo>
                <a:lnTo>
                  <a:pt x="635152" y="0"/>
                </a:lnTo>
                <a:lnTo>
                  <a:pt x="0" y="0"/>
                </a:lnTo>
                <a:lnTo>
                  <a:pt x="0" y="3009"/>
                </a:lnTo>
                <a:lnTo>
                  <a:pt x="0" y="18732"/>
                </a:lnTo>
                <a:lnTo>
                  <a:pt x="0" y="969937"/>
                </a:lnTo>
                <a:lnTo>
                  <a:pt x="0" y="1026820"/>
                </a:lnTo>
                <a:lnTo>
                  <a:pt x="0" y="6930860"/>
                </a:lnTo>
                <a:lnTo>
                  <a:pt x="9359" y="6930860"/>
                </a:lnTo>
                <a:lnTo>
                  <a:pt x="9359" y="1026820"/>
                </a:lnTo>
                <a:lnTo>
                  <a:pt x="635152" y="1026820"/>
                </a:lnTo>
                <a:lnTo>
                  <a:pt x="635152" y="6930860"/>
                </a:lnTo>
                <a:lnTo>
                  <a:pt x="653884" y="6930860"/>
                </a:lnTo>
                <a:lnTo>
                  <a:pt x="653884" y="1026820"/>
                </a:lnTo>
                <a:lnTo>
                  <a:pt x="1981352" y="1026820"/>
                </a:lnTo>
                <a:lnTo>
                  <a:pt x="1981352" y="6930860"/>
                </a:lnTo>
                <a:lnTo>
                  <a:pt x="2000084" y="6930860"/>
                </a:lnTo>
                <a:lnTo>
                  <a:pt x="2000084" y="1026820"/>
                </a:lnTo>
                <a:lnTo>
                  <a:pt x="3306915" y="1026820"/>
                </a:lnTo>
                <a:lnTo>
                  <a:pt x="3306915" y="6930860"/>
                </a:lnTo>
                <a:lnTo>
                  <a:pt x="3325647" y="6930860"/>
                </a:lnTo>
                <a:lnTo>
                  <a:pt x="3325647" y="1026820"/>
                </a:lnTo>
                <a:lnTo>
                  <a:pt x="4329265" y="1026820"/>
                </a:lnTo>
                <a:lnTo>
                  <a:pt x="4329265" y="6930860"/>
                </a:lnTo>
                <a:lnTo>
                  <a:pt x="4347997" y="6930860"/>
                </a:lnTo>
                <a:lnTo>
                  <a:pt x="4347997" y="1026820"/>
                </a:lnTo>
                <a:lnTo>
                  <a:pt x="6229502" y="1026820"/>
                </a:lnTo>
                <a:lnTo>
                  <a:pt x="6229502" y="6930860"/>
                </a:lnTo>
                <a:lnTo>
                  <a:pt x="6248235" y="6930860"/>
                </a:lnTo>
                <a:lnTo>
                  <a:pt x="6248235" y="1026820"/>
                </a:lnTo>
                <a:lnTo>
                  <a:pt x="8469465" y="1026820"/>
                </a:lnTo>
                <a:lnTo>
                  <a:pt x="8469465" y="6930860"/>
                </a:lnTo>
                <a:lnTo>
                  <a:pt x="8488197" y="6930860"/>
                </a:lnTo>
                <a:lnTo>
                  <a:pt x="8488197" y="1026820"/>
                </a:lnTo>
                <a:lnTo>
                  <a:pt x="10071100" y="1026820"/>
                </a:lnTo>
                <a:lnTo>
                  <a:pt x="10071087" y="969937"/>
                </a:lnTo>
                <a:lnTo>
                  <a:pt x="8488197" y="969937"/>
                </a:lnTo>
                <a:lnTo>
                  <a:pt x="8488197" y="18732"/>
                </a:lnTo>
                <a:lnTo>
                  <a:pt x="10071100" y="18732"/>
                </a:lnTo>
                <a:lnTo>
                  <a:pt x="10071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8900"/>
            <a:ext cx="7861300" cy="457200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47137" y="0"/>
            <a:ext cx="7800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Literature </a:t>
            </a:r>
            <a:r>
              <a:rPr spc="-5" dirty="0"/>
              <a:t>Survey</a:t>
            </a:r>
            <a:r>
              <a:rPr dirty="0"/>
              <a:t> of</a:t>
            </a:r>
            <a:r>
              <a:rPr spc="-5" dirty="0"/>
              <a:t> </a:t>
            </a:r>
            <a:r>
              <a:rPr dirty="0"/>
              <a:t>the</a:t>
            </a:r>
            <a:r>
              <a:rPr spc="-5" dirty="0"/>
              <a:t> existing</a:t>
            </a:r>
            <a:r>
              <a:rPr dirty="0"/>
              <a:t> </a:t>
            </a:r>
            <a:r>
              <a:rPr spc="-5" dirty="0"/>
              <a:t>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4999"/>
            <a:ext cx="10071100" cy="960755"/>
          </a:xfrm>
          <a:custGeom>
            <a:avLst/>
            <a:gdLst/>
            <a:ahLst/>
            <a:cxnLst/>
            <a:rect l="l" t="t" r="r" b="b"/>
            <a:pathLst>
              <a:path w="10071100" h="960755">
                <a:moveTo>
                  <a:pt x="10071100" y="0"/>
                </a:moveTo>
                <a:lnTo>
                  <a:pt x="10071100" y="0"/>
                </a:lnTo>
                <a:lnTo>
                  <a:pt x="0" y="0"/>
                </a:lnTo>
                <a:lnTo>
                  <a:pt x="0" y="960577"/>
                </a:lnTo>
                <a:lnTo>
                  <a:pt x="10071100" y="960577"/>
                </a:lnTo>
                <a:lnTo>
                  <a:pt x="10071100" y="0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52460"/>
            <a:ext cx="10071100" cy="5904230"/>
          </a:xfrm>
          <a:custGeom>
            <a:avLst/>
            <a:gdLst/>
            <a:ahLst/>
            <a:cxnLst/>
            <a:rect l="l" t="t" r="r" b="b"/>
            <a:pathLst>
              <a:path w="10071100" h="5904230">
                <a:moveTo>
                  <a:pt x="10071100" y="0"/>
                </a:moveTo>
                <a:lnTo>
                  <a:pt x="10071100" y="0"/>
                </a:lnTo>
                <a:lnTo>
                  <a:pt x="0" y="0"/>
                </a:lnTo>
                <a:lnTo>
                  <a:pt x="0" y="5904039"/>
                </a:lnTo>
                <a:lnTo>
                  <a:pt x="10071100" y="5904039"/>
                </a:lnTo>
                <a:lnTo>
                  <a:pt x="10071100" y="0"/>
                </a:lnTo>
                <a:close/>
              </a:path>
            </a:pathLst>
          </a:custGeom>
          <a:solidFill>
            <a:srgbClr val="D2EB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060" y="624615"/>
            <a:ext cx="7726680" cy="50355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225"/>
              </a:spcBef>
              <a:tabLst>
                <a:tab pos="656590" algn="l"/>
                <a:tab pos="2002789" algn="l"/>
                <a:tab pos="3328670" algn="l"/>
                <a:tab pos="4351020" algn="l"/>
                <a:tab pos="6250940" algn="l"/>
              </a:tabLst>
            </a:pP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SR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.	TITLE	A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UTH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OR	Y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AR	OUTCOMES	MET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OLOGY  NO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0897" y="624615"/>
            <a:ext cx="728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RESU</a:t>
            </a:r>
            <a:r>
              <a:rPr sz="1600" b="1" spc="-1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585" y="1929848"/>
            <a:ext cx="1233170" cy="234823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2430"/>
              </a:lnSpc>
              <a:spcBef>
                <a:spcPts val="254"/>
              </a:spcBef>
            </a:pPr>
            <a:r>
              <a:rPr sz="2100" spc="-5" dirty="0">
                <a:latin typeface="Times New Roman"/>
                <a:cs typeface="Times New Roman"/>
              </a:rPr>
              <a:t>Natural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Language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Processing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with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Python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Times New Roman"/>
                <a:cs typeface="Times New Roman"/>
              </a:rPr>
              <a:t>NLTK.</a:t>
            </a:r>
            <a:endParaRPr sz="2100">
              <a:latin typeface="Times New Roman"/>
              <a:cs typeface="Times New Roman"/>
            </a:endParaRPr>
          </a:p>
          <a:p>
            <a:pPr marL="146050">
              <a:lnSpc>
                <a:spcPct val="100000"/>
              </a:lnSpc>
              <a:spcBef>
                <a:spcPts val="1030"/>
              </a:spcBef>
            </a:pPr>
            <a:r>
              <a:rPr sz="2100" dirty="0">
                <a:latin typeface="Times New Roman"/>
                <a:cs typeface="Times New Roman"/>
              </a:rPr>
              <a:t>[2]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60" y="1621533"/>
            <a:ext cx="26384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6590" algn="l"/>
              </a:tabLst>
            </a:pPr>
            <a:r>
              <a:rPr sz="2100" dirty="0">
                <a:latin typeface="Times New Roman"/>
                <a:cs typeface="Times New Roman"/>
              </a:rPr>
              <a:t>2.	</a:t>
            </a:r>
            <a:r>
              <a:rPr sz="2100" spc="-5" dirty="0">
                <a:latin typeface="Times New Roman"/>
                <a:cs typeface="Times New Roman"/>
              </a:rPr>
              <a:t>Mastering Pedro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2784" y="1929848"/>
            <a:ext cx="922019" cy="9753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98300"/>
              </a:lnSpc>
              <a:spcBef>
                <a:spcPts val="140"/>
              </a:spcBef>
            </a:pPr>
            <a:r>
              <a:rPr sz="2100" dirty="0">
                <a:latin typeface="Times New Roman"/>
                <a:cs typeface="Times New Roman"/>
              </a:rPr>
              <a:t>M</a:t>
            </a:r>
            <a:r>
              <a:rPr sz="2100" spc="-5" dirty="0">
                <a:latin typeface="Times New Roman"/>
                <a:cs typeface="Times New Roman"/>
              </a:rPr>
              <a:t>a</a:t>
            </a:r>
            <a:r>
              <a:rPr sz="2100" dirty="0">
                <a:latin typeface="Times New Roman"/>
                <a:cs typeface="Times New Roman"/>
              </a:rPr>
              <a:t>r</a:t>
            </a:r>
            <a:r>
              <a:rPr sz="2100" spc="-5" dirty="0">
                <a:latin typeface="Times New Roman"/>
                <a:cs typeface="Times New Roman"/>
              </a:rPr>
              <a:t>ti</a:t>
            </a:r>
            <a:r>
              <a:rPr sz="2100" dirty="0">
                <a:latin typeface="Times New Roman"/>
                <a:cs typeface="Times New Roman"/>
              </a:rPr>
              <a:t>ns,  </a:t>
            </a:r>
            <a:r>
              <a:rPr sz="2100" spc="-5" dirty="0">
                <a:latin typeface="Times New Roman"/>
                <a:cs typeface="Times New Roman"/>
              </a:rPr>
              <a:t>Katie </a:t>
            </a:r>
            <a:r>
              <a:rPr sz="2100" dirty="0">
                <a:latin typeface="Times New Roman"/>
                <a:cs typeface="Times New Roman"/>
              </a:rPr>
              <a:t> Millie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38347" y="1621533"/>
            <a:ext cx="5588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imes New Roman"/>
                <a:cs typeface="Times New Roman"/>
              </a:rPr>
              <a:t>2014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60697" y="1621533"/>
            <a:ext cx="1580515" cy="127063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indent="66675">
              <a:lnSpc>
                <a:spcPts val="2430"/>
              </a:lnSpc>
              <a:spcBef>
                <a:spcPts val="254"/>
              </a:spcBef>
            </a:pPr>
            <a:r>
              <a:rPr sz="2100" b="1" spc="-5" dirty="0">
                <a:latin typeface="Times New Roman"/>
                <a:cs typeface="Times New Roman"/>
              </a:rPr>
              <a:t>Natural </a:t>
            </a:r>
            <a:r>
              <a:rPr sz="2100" b="1" dirty="0">
                <a:latin typeface="Times New Roman"/>
                <a:cs typeface="Times New Roman"/>
              </a:rPr>
              <a:t> Language 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Processing </a:t>
            </a:r>
            <a:r>
              <a:rPr sz="2100" b="1" spc="-5" dirty="0">
                <a:latin typeface="Times New Roman"/>
                <a:cs typeface="Times New Roman"/>
              </a:rPr>
              <a:t> (NLP)</a:t>
            </a:r>
            <a:r>
              <a:rPr sz="2100" b="1" spc="-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refer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60697" y="3779737"/>
            <a:ext cx="1751330" cy="342900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85725">
              <a:lnSpc>
                <a:spcPts val="2430"/>
              </a:lnSpc>
              <a:spcBef>
                <a:spcPts val="254"/>
              </a:spcBef>
            </a:pPr>
            <a:r>
              <a:rPr sz="2100" spc="-5" dirty="0">
                <a:latin typeface="Times New Roman"/>
                <a:cs typeface="Times New Roman"/>
              </a:rPr>
              <a:t>through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use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 </a:t>
            </a:r>
            <a:r>
              <a:rPr sz="2100" spc="-5" dirty="0">
                <a:latin typeface="Times New Roman"/>
                <a:cs typeface="Times New Roman"/>
              </a:rPr>
              <a:t>NLP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techniques.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2310"/>
              </a:lnSpc>
            </a:pPr>
            <a:r>
              <a:rPr sz="2100" spc="-5" dirty="0">
                <a:latin typeface="Times New Roman"/>
                <a:cs typeface="Times New Roman"/>
              </a:rPr>
              <a:t>These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outcomes</a:t>
            </a:r>
            <a:endParaRPr sz="2100">
              <a:latin typeface="Times New Roman"/>
              <a:cs typeface="Times New Roman"/>
            </a:endParaRPr>
          </a:p>
          <a:p>
            <a:pPr marL="12700" marR="34925">
              <a:lnSpc>
                <a:spcPts val="2430"/>
              </a:lnSpc>
              <a:spcBef>
                <a:spcPts val="110"/>
              </a:spcBef>
            </a:pPr>
            <a:r>
              <a:rPr sz="2100" spc="-5" dirty="0">
                <a:latin typeface="Times New Roman"/>
                <a:cs typeface="Times New Roman"/>
              </a:rPr>
              <a:t>have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revolutionized </a:t>
            </a:r>
            <a:r>
              <a:rPr sz="2100" dirty="0">
                <a:latin typeface="Times New Roman"/>
                <a:cs typeface="Times New Roman"/>
              </a:rPr>
              <a:t> how </a:t>
            </a:r>
            <a:r>
              <a:rPr sz="2100" spc="-5" dirty="0">
                <a:latin typeface="Times New Roman"/>
                <a:cs typeface="Times New Roman"/>
              </a:rPr>
              <a:t>machines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process,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understand, and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generate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human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language.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0934" y="1621533"/>
            <a:ext cx="2040255" cy="127063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2430"/>
              </a:lnSpc>
              <a:spcBef>
                <a:spcPts val="254"/>
              </a:spcBef>
            </a:pPr>
            <a:r>
              <a:rPr sz="2100" spc="-5" dirty="0">
                <a:latin typeface="Times New Roman"/>
                <a:cs typeface="Times New Roman"/>
              </a:rPr>
              <a:t>Stay ahead </a:t>
            </a:r>
            <a:r>
              <a:rPr sz="2100" dirty="0">
                <a:latin typeface="Times New Roman"/>
                <a:cs typeface="Times New Roman"/>
              </a:rPr>
              <a:t>of </a:t>
            </a:r>
            <a:r>
              <a:rPr sz="2100" spc="-5" dirty="0">
                <a:latin typeface="Times New Roman"/>
                <a:cs typeface="Times New Roman"/>
              </a:rPr>
              <a:t>the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curve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by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exploring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cutting-edge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advancements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60697" y="2854793"/>
            <a:ext cx="3821429" cy="9626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2430"/>
              </a:lnSpc>
              <a:spcBef>
                <a:spcPts val="254"/>
              </a:spcBef>
              <a:tabLst>
                <a:tab pos="1912620" algn="l"/>
              </a:tabLst>
            </a:pPr>
            <a:r>
              <a:rPr sz="2100" spc="-5" dirty="0">
                <a:latin typeface="Times New Roman"/>
                <a:cs typeface="Times New Roman"/>
              </a:rPr>
              <a:t>the various tasks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60" dirty="0">
                <a:latin typeface="Times New Roman"/>
                <a:cs typeface="Times New Roman"/>
              </a:rPr>
              <a:t>NLP, </a:t>
            </a:r>
            <a:r>
              <a:rPr sz="2100" spc="-5" dirty="0">
                <a:latin typeface="Times New Roman"/>
                <a:cs typeface="Times New Roman"/>
              </a:rPr>
              <a:t>including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applications	deep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learning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that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are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possible	natural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language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60934" y="3779737"/>
            <a:ext cx="2013585" cy="312039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2430"/>
              </a:lnSpc>
              <a:spcBef>
                <a:spcPts val="254"/>
              </a:spcBef>
            </a:pPr>
            <a:r>
              <a:rPr sz="2100" spc="-5" dirty="0">
                <a:latin typeface="Times New Roman"/>
                <a:cs typeface="Times New Roman"/>
              </a:rPr>
              <a:t>generation.</a:t>
            </a:r>
            <a:r>
              <a:rPr sz="2100" spc="-8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Within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these pages, you'll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discover:. The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fundamentals </a:t>
            </a:r>
            <a:r>
              <a:rPr sz="2100" dirty="0">
                <a:latin typeface="Times New Roman"/>
                <a:cs typeface="Times New Roman"/>
              </a:rPr>
              <a:t>of 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NLP: Grasp core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concepts like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PyMaster the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functionalities </a:t>
            </a:r>
            <a:r>
              <a:rPr sz="2100" dirty="0">
                <a:latin typeface="Times New Roman"/>
                <a:cs typeface="Times New Roman"/>
              </a:rPr>
              <a:t>of 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Times New Roman"/>
                <a:cs typeface="Times New Roman"/>
              </a:rPr>
              <a:t>NLTK, </a:t>
            </a:r>
            <a:r>
              <a:rPr sz="2100" spc="-25" dirty="0">
                <a:latin typeface="Times New Roman"/>
                <a:cs typeface="Times New Roman"/>
              </a:rPr>
              <a:t>spaCy, </a:t>
            </a:r>
            <a:r>
              <a:rPr sz="2100" spc="-5" dirty="0">
                <a:latin typeface="Times New Roman"/>
                <a:cs typeface="Times New Roman"/>
              </a:rPr>
              <a:t>and </a:t>
            </a:r>
            <a:r>
              <a:rPr sz="2100" spc="-515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Times New Roman"/>
                <a:cs typeface="Times New Roman"/>
              </a:rPr>
              <a:t>TensorFlow.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00897" y="1621533"/>
            <a:ext cx="1551305" cy="589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75"/>
              </a:lnSpc>
              <a:spcBef>
                <a:spcPts val="100"/>
              </a:spcBef>
            </a:pPr>
            <a:r>
              <a:rPr sz="2100" spc="-40" dirty="0">
                <a:latin typeface="Times New Roman"/>
                <a:cs typeface="Times New Roman"/>
              </a:rPr>
              <a:t>NLTK,</a:t>
            </a: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ts val="2430"/>
              </a:lnSpc>
              <a:spcBef>
                <a:spcPts val="105"/>
              </a:spcBef>
            </a:pPr>
            <a:r>
              <a:rPr sz="2100" spc="-25" dirty="0">
                <a:latin typeface="Times New Roman"/>
                <a:cs typeface="Times New Roman"/>
              </a:rPr>
              <a:t>spaCy,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TensorFlow </a:t>
            </a:r>
            <a:r>
              <a:rPr sz="2100" dirty="0">
                <a:latin typeface="Times New Roman"/>
                <a:cs typeface="Times New Roman"/>
              </a:rPr>
              <a:t>- 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 leverage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their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capabilities to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conquer any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text analysis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challenge.In-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depth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exploration: </a:t>
            </a:r>
            <a:r>
              <a:rPr sz="2100" dirty="0">
                <a:latin typeface="Times New Roman"/>
                <a:cs typeface="Times New Roman"/>
              </a:rPr>
              <a:t> Go</a:t>
            </a:r>
            <a:r>
              <a:rPr sz="2100" spc="52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beyond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the basics and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delve into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advanced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topics like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modeling,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and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machine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translation.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625639"/>
            <a:ext cx="10071100" cy="6931025"/>
          </a:xfrm>
          <a:custGeom>
            <a:avLst/>
            <a:gdLst/>
            <a:ahLst/>
            <a:cxnLst/>
            <a:rect l="l" t="t" r="r" b="b"/>
            <a:pathLst>
              <a:path w="10071100" h="6931025">
                <a:moveTo>
                  <a:pt x="10071100" y="0"/>
                </a:moveTo>
                <a:lnTo>
                  <a:pt x="8469465" y="0"/>
                </a:lnTo>
                <a:lnTo>
                  <a:pt x="8469465" y="18732"/>
                </a:lnTo>
                <a:lnTo>
                  <a:pt x="8469465" y="969937"/>
                </a:lnTo>
                <a:lnTo>
                  <a:pt x="6248235" y="969937"/>
                </a:lnTo>
                <a:lnTo>
                  <a:pt x="6248235" y="18732"/>
                </a:lnTo>
                <a:lnTo>
                  <a:pt x="8469465" y="18732"/>
                </a:lnTo>
                <a:lnTo>
                  <a:pt x="8469465" y="0"/>
                </a:lnTo>
                <a:lnTo>
                  <a:pt x="6229502" y="0"/>
                </a:lnTo>
                <a:lnTo>
                  <a:pt x="6229502" y="18732"/>
                </a:lnTo>
                <a:lnTo>
                  <a:pt x="6229502" y="969937"/>
                </a:lnTo>
                <a:lnTo>
                  <a:pt x="4347997" y="969937"/>
                </a:lnTo>
                <a:lnTo>
                  <a:pt x="4347997" y="18732"/>
                </a:lnTo>
                <a:lnTo>
                  <a:pt x="6229502" y="18732"/>
                </a:lnTo>
                <a:lnTo>
                  <a:pt x="6229502" y="0"/>
                </a:lnTo>
                <a:lnTo>
                  <a:pt x="4329265" y="0"/>
                </a:lnTo>
                <a:lnTo>
                  <a:pt x="4329265" y="18732"/>
                </a:lnTo>
                <a:lnTo>
                  <a:pt x="4329265" y="969937"/>
                </a:lnTo>
                <a:lnTo>
                  <a:pt x="3325647" y="969937"/>
                </a:lnTo>
                <a:lnTo>
                  <a:pt x="3325647" y="18732"/>
                </a:lnTo>
                <a:lnTo>
                  <a:pt x="4329265" y="18732"/>
                </a:lnTo>
                <a:lnTo>
                  <a:pt x="4329265" y="0"/>
                </a:lnTo>
                <a:lnTo>
                  <a:pt x="3306915" y="0"/>
                </a:lnTo>
                <a:lnTo>
                  <a:pt x="3306915" y="18732"/>
                </a:lnTo>
                <a:lnTo>
                  <a:pt x="3306915" y="969937"/>
                </a:lnTo>
                <a:lnTo>
                  <a:pt x="2000084" y="969937"/>
                </a:lnTo>
                <a:lnTo>
                  <a:pt x="2000084" y="18732"/>
                </a:lnTo>
                <a:lnTo>
                  <a:pt x="3306915" y="18732"/>
                </a:lnTo>
                <a:lnTo>
                  <a:pt x="3306915" y="0"/>
                </a:lnTo>
                <a:lnTo>
                  <a:pt x="1981352" y="0"/>
                </a:lnTo>
                <a:lnTo>
                  <a:pt x="1981352" y="18732"/>
                </a:lnTo>
                <a:lnTo>
                  <a:pt x="1981352" y="969937"/>
                </a:lnTo>
                <a:lnTo>
                  <a:pt x="653884" y="969937"/>
                </a:lnTo>
                <a:lnTo>
                  <a:pt x="653884" y="18732"/>
                </a:lnTo>
                <a:lnTo>
                  <a:pt x="1981352" y="18732"/>
                </a:lnTo>
                <a:lnTo>
                  <a:pt x="1981352" y="0"/>
                </a:lnTo>
                <a:lnTo>
                  <a:pt x="635152" y="0"/>
                </a:lnTo>
                <a:lnTo>
                  <a:pt x="635152" y="18732"/>
                </a:lnTo>
                <a:lnTo>
                  <a:pt x="635152" y="969937"/>
                </a:lnTo>
                <a:lnTo>
                  <a:pt x="9359" y="969937"/>
                </a:lnTo>
                <a:lnTo>
                  <a:pt x="9359" y="18732"/>
                </a:lnTo>
                <a:lnTo>
                  <a:pt x="635152" y="18732"/>
                </a:lnTo>
                <a:lnTo>
                  <a:pt x="635152" y="0"/>
                </a:lnTo>
                <a:lnTo>
                  <a:pt x="0" y="0"/>
                </a:lnTo>
                <a:lnTo>
                  <a:pt x="0" y="3009"/>
                </a:lnTo>
                <a:lnTo>
                  <a:pt x="0" y="18732"/>
                </a:lnTo>
                <a:lnTo>
                  <a:pt x="0" y="969937"/>
                </a:lnTo>
                <a:lnTo>
                  <a:pt x="0" y="1026820"/>
                </a:lnTo>
                <a:lnTo>
                  <a:pt x="0" y="6930860"/>
                </a:lnTo>
                <a:lnTo>
                  <a:pt x="9359" y="6930860"/>
                </a:lnTo>
                <a:lnTo>
                  <a:pt x="9359" y="1026820"/>
                </a:lnTo>
                <a:lnTo>
                  <a:pt x="635152" y="1026820"/>
                </a:lnTo>
                <a:lnTo>
                  <a:pt x="635152" y="6930860"/>
                </a:lnTo>
                <a:lnTo>
                  <a:pt x="653884" y="6930860"/>
                </a:lnTo>
                <a:lnTo>
                  <a:pt x="653884" y="1026820"/>
                </a:lnTo>
                <a:lnTo>
                  <a:pt x="1981352" y="1026820"/>
                </a:lnTo>
                <a:lnTo>
                  <a:pt x="1981352" y="6930860"/>
                </a:lnTo>
                <a:lnTo>
                  <a:pt x="2000084" y="6930860"/>
                </a:lnTo>
                <a:lnTo>
                  <a:pt x="2000084" y="1026820"/>
                </a:lnTo>
                <a:lnTo>
                  <a:pt x="3306915" y="1026820"/>
                </a:lnTo>
                <a:lnTo>
                  <a:pt x="3306915" y="6930860"/>
                </a:lnTo>
                <a:lnTo>
                  <a:pt x="3325647" y="6930860"/>
                </a:lnTo>
                <a:lnTo>
                  <a:pt x="3325647" y="1026820"/>
                </a:lnTo>
                <a:lnTo>
                  <a:pt x="4329265" y="1026820"/>
                </a:lnTo>
                <a:lnTo>
                  <a:pt x="4329265" y="6930860"/>
                </a:lnTo>
                <a:lnTo>
                  <a:pt x="4347997" y="6930860"/>
                </a:lnTo>
                <a:lnTo>
                  <a:pt x="4347997" y="1026820"/>
                </a:lnTo>
                <a:lnTo>
                  <a:pt x="6229502" y="1026820"/>
                </a:lnTo>
                <a:lnTo>
                  <a:pt x="6229502" y="6930860"/>
                </a:lnTo>
                <a:lnTo>
                  <a:pt x="6248235" y="6930860"/>
                </a:lnTo>
                <a:lnTo>
                  <a:pt x="6248235" y="1026820"/>
                </a:lnTo>
                <a:lnTo>
                  <a:pt x="8469465" y="1026820"/>
                </a:lnTo>
                <a:lnTo>
                  <a:pt x="8469465" y="6930860"/>
                </a:lnTo>
                <a:lnTo>
                  <a:pt x="8488197" y="6930860"/>
                </a:lnTo>
                <a:lnTo>
                  <a:pt x="8488197" y="1026820"/>
                </a:lnTo>
                <a:lnTo>
                  <a:pt x="10071100" y="1026820"/>
                </a:lnTo>
                <a:lnTo>
                  <a:pt x="10071087" y="969937"/>
                </a:lnTo>
                <a:lnTo>
                  <a:pt x="8488197" y="969937"/>
                </a:lnTo>
                <a:lnTo>
                  <a:pt x="8488197" y="18732"/>
                </a:lnTo>
                <a:lnTo>
                  <a:pt x="10071100" y="18732"/>
                </a:lnTo>
                <a:lnTo>
                  <a:pt x="10071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8900"/>
            <a:ext cx="7861300" cy="457200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7137" y="0"/>
            <a:ext cx="7800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Literature </a:t>
            </a:r>
            <a:r>
              <a:rPr spc="-5" dirty="0"/>
              <a:t>Survey</a:t>
            </a:r>
            <a:r>
              <a:rPr dirty="0"/>
              <a:t> of</a:t>
            </a:r>
            <a:r>
              <a:rPr spc="-5" dirty="0"/>
              <a:t> </a:t>
            </a:r>
            <a:r>
              <a:rPr dirty="0"/>
              <a:t>the</a:t>
            </a:r>
            <a:r>
              <a:rPr spc="-5" dirty="0"/>
              <a:t> existing</a:t>
            </a:r>
            <a:r>
              <a:rPr dirty="0"/>
              <a:t> </a:t>
            </a:r>
            <a:r>
              <a:rPr spc="-5" dirty="0"/>
              <a:t>system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" y="482600"/>
            <a:ext cx="6121400" cy="444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4837" y="331889"/>
            <a:ext cx="6007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Limitations </a:t>
            </a:r>
            <a:r>
              <a:rPr dirty="0"/>
              <a:t>of </a:t>
            </a:r>
            <a:r>
              <a:rPr spc="-5" dirty="0"/>
              <a:t>existing</a:t>
            </a:r>
            <a:r>
              <a:rPr dirty="0"/>
              <a:t> </a:t>
            </a:r>
            <a:r>
              <a:rPr spc="-5"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0962" y="1232634"/>
            <a:ext cx="8629015" cy="512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3375" indent="-321310">
              <a:lnSpc>
                <a:spcPts val="2530"/>
              </a:lnSpc>
              <a:spcBef>
                <a:spcPts val="100"/>
              </a:spcBef>
              <a:buFont typeface="Times New Roman"/>
              <a:buAutoNum type="arabicPeriod"/>
              <a:tabLst>
                <a:tab pos="334010" algn="l"/>
              </a:tabLst>
            </a:pPr>
            <a:r>
              <a:rPr sz="2400" b="1" dirty="0">
                <a:latin typeface="Times New Roman"/>
                <a:cs typeface="Times New Roman"/>
              </a:rPr>
              <a:t>Loss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Context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Nuance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Summarization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nature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reduces</a:t>
            </a:r>
            <a:endParaRPr sz="2400">
              <a:latin typeface="Times New Roman"/>
              <a:cs typeface="Times New Roman"/>
            </a:endParaRPr>
          </a:p>
          <a:p>
            <a:pPr marL="420370">
              <a:lnSpc>
                <a:spcPts val="2180"/>
              </a:lnSpc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length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article,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result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loss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important</a:t>
            </a:r>
            <a:endParaRPr sz="2400">
              <a:latin typeface="Times New Roman"/>
              <a:cs typeface="Times New Roman"/>
            </a:endParaRPr>
          </a:p>
          <a:p>
            <a:pPr marL="420370">
              <a:lnSpc>
                <a:spcPts val="2180"/>
              </a:lnSpc>
            </a:pPr>
            <a:r>
              <a:rPr sz="2400" spc="-5" dirty="0">
                <a:latin typeface="Times New Roman"/>
                <a:cs typeface="Times New Roman"/>
              </a:rPr>
              <a:t>context,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tone,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subtle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nuances.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AI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may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struggle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capture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420370">
              <a:lnSpc>
                <a:spcPts val="2180"/>
              </a:lnSpc>
            </a:pPr>
            <a:r>
              <a:rPr sz="2400" spc="-5" dirty="0">
                <a:latin typeface="Times New Roman"/>
                <a:cs typeface="Times New Roman"/>
              </a:rPr>
              <a:t>deeper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implications</a:t>
            </a:r>
            <a:r>
              <a:rPr sz="2400" spc="3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story,</a:t>
            </a:r>
            <a:r>
              <a:rPr sz="2400" spc="3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especially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complex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topics</a:t>
            </a:r>
            <a:r>
              <a:rPr sz="2400" spc="3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like</a:t>
            </a:r>
            <a:endParaRPr sz="2400">
              <a:latin typeface="Times New Roman"/>
              <a:cs typeface="Times New Roman"/>
            </a:endParaRPr>
          </a:p>
          <a:p>
            <a:pPr marL="420370" marR="5080">
              <a:lnSpc>
                <a:spcPct val="75700"/>
              </a:lnSpc>
              <a:spcBef>
                <a:spcPts val="350"/>
              </a:spcBef>
              <a:tabLst>
                <a:tab pos="1494155" algn="l"/>
                <a:tab pos="1924050" algn="l"/>
                <a:tab pos="2810510" algn="l"/>
                <a:tab pos="3790950" algn="l"/>
                <a:tab pos="4711700" algn="l"/>
                <a:tab pos="6614795" algn="l"/>
                <a:tab pos="7315200" algn="l"/>
                <a:tab pos="7745095" algn="l"/>
                <a:tab pos="8412480" algn="l"/>
              </a:tabLst>
            </a:pPr>
            <a:r>
              <a:rPr sz="2400" dirty="0">
                <a:latin typeface="Times New Roman"/>
                <a:cs typeface="Times New Roman"/>
              </a:rPr>
              <a:t>po</a:t>
            </a:r>
            <a:r>
              <a:rPr sz="2400" spc="-5" dirty="0">
                <a:latin typeface="Times New Roman"/>
                <a:cs typeface="Times New Roman"/>
              </a:rPr>
              <a:t>litic</a:t>
            </a:r>
            <a:r>
              <a:rPr sz="2400" dirty="0">
                <a:latin typeface="Times New Roman"/>
                <a:cs typeface="Times New Roman"/>
              </a:rPr>
              <a:t>s	or	so</a:t>
            </a:r>
            <a:r>
              <a:rPr sz="2400" spc="-5" dirty="0">
                <a:latin typeface="Times New Roman"/>
                <a:cs typeface="Times New Roman"/>
              </a:rPr>
              <a:t>cia</a:t>
            </a:r>
            <a:r>
              <a:rPr sz="2400" dirty="0">
                <a:latin typeface="Times New Roman"/>
                <a:cs typeface="Times New Roman"/>
              </a:rPr>
              <a:t>l	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ssu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s,	wh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re	und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rs</a:t>
            </a:r>
            <a:r>
              <a:rPr sz="2400" spc="-5" dirty="0">
                <a:latin typeface="Times New Roman"/>
                <a:cs typeface="Times New Roman"/>
              </a:rPr>
              <a:t>ta</a:t>
            </a:r>
            <a:r>
              <a:rPr sz="2400" dirty="0">
                <a:latin typeface="Times New Roman"/>
                <a:cs typeface="Times New Roman"/>
              </a:rPr>
              <a:t>nd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one	or	b</a:t>
            </a:r>
            <a:r>
              <a:rPr sz="2400" spc="-5" dirty="0">
                <a:latin typeface="Times New Roman"/>
                <a:cs typeface="Times New Roman"/>
              </a:rPr>
              <a:t>ia</a:t>
            </a:r>
            <a:r>
              <a:rPr sz="2400" dirty="0">
                <a:latin typeface="Times New Roman"/>
                <a:cs typeface="Times New Roman"/>
              </a:rPr>
              <a:t>s	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s  </a:t>
            </a:r>
            <a:r>
              <a:rPr sz="2400" spc="-5" dirty="0">
                <a:latin typeface="Times New Roman"/>
                <a:cs typeface="Times New Roman"/>
              </a:rPr>
              <a:t>essential.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Times New Roman"/>
              <a:cs typeface="Times New Roman"/>
            </a:endParaRPr>
          </a:p>
          <a:p>
            <a:pPr marL="99695" marR="5080" indent="-87630" algn="just">
              <a:lnSpc>
                <a:spcPct val="75700"/>
              </a:lnSpc>
              <a:buFont typeface="Times New Roman"/>
              <a:buAutoNum type="arabicPeriod" startAt="2"/>
              <a:tabLst>
                <a:tab pos="3937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Difficulty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with Ambiguity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AI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often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difficulty</a:t>
            </a:r>
            <a:r>
              <a:rPr sz="2400" spc="-5" dirty="0">
                <a:latin typeface="Times New Roman"/>
                <a:cs typeface="Times New Roman"/>
              </a:rPr>
              <a:t> interpreting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ambiguous</a:t>
            </a:r>
            <a:r>
              <a:rPr sz="2400" dirty="0">
                <a:latin typeface="Times New Roman"/>
                <a:cs typeface="Times New Roman"/>
              </a:rPr>
              <a:t> 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highly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technical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language.</a:t>
            </a:r>
            <a:r>
              <a:rPr sz="2400" dirty="0">
                <a:latin typeface="Times New Roman"/>
                <a:cs typeface="Times New Roman"/>
              </a:rPr>
              <a:t> 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cases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articles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include conflicting information, uncertain outcomes,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speculative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analysis,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summarizer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misrepresent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article’s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intended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meaning.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2"/>
            </a:pPr>
            <a:endParaRPr sz="2900">
              <a:latin typeface="Times New Roman"/>
              <a:cs typeface="Times New Roman"/>
            </a:endParaRPr>
          </a:p>
          <a:p>
            <a:pPr marL="99695" marR="5080" indent="-87630" algn="just">
              <a:lnSpc>
                <a:spcPct val="75700"/>
              </a:lnSpc>
              <a:buFont typeface="Times New Roman"/>
              <a:buAutoNum type="arabicPeriod" startAt="2"/>
              <a:tabLst>
                <a:tab pos="384810" algn="l"/>
              </a:tabLst>
            </a:pPr>
            <a:r>
              <a:rPr sz="2400" b="1" spc="-30" dirty="0">
                <a:latin typeface="Times New Roman"/>
                <a:cs typeface="Times New Roman"/>
              </a:rPr>
              <a:t>Technical</a:t>
            </a:r>
            <a:r>
              <a:rPr sz="2400" b="1" spc="5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Limitations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AI </a:t>
            </a:r>
            <a:r>
              <a:rPr sz="2400" spc="-5" dirty="0">
                <a:latin typeface="Times New Roman"/>
                <a:cs typeface="Times New Roman"/>
              </a:rPr>
              <a:t>models, especially language models,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 sometimes misinterpret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make errors in understanding language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due </a:t>
            </a:r>
            <a:r>
              <a:rPr sz="2400" spc="-5" dirty="0">
                <a:latin typeface="Times New Roman"/>
                <a:cs typeface="Times New Roman"/>
              </a:rPr>
              <a:t>to limitations in their training data. This can lead to summaries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 omit key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points</a:t>
            </a:r>
            <a:r>
              <a:rPr sz="2400" dirty="0">
                <a:latin typeface="Times New Roman"/>
                <a:cs typeface="Times New Roman"/>
              </a:rPr>
              <a:t> or </a:t>
            </a:r>
            <a:r>
              <a:rPr sz="2400" spc="-5" dirty="0">
                <a:latin typeface="Times New Roman"/>
                <a:cs typeface="Times New Roman"/>
              </a:rPr>
              <a:t>misrepresent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original article.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400" y="635000"/>
            <a:ext cx="3835400" cy="355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9302" y="484614"/>
            <a:ext cx="3711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Problem</a:t>
            </a:r>
            <a:r>
              <a:rPr spc="-40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7877" y="1467029"/>
            <a:ext cx="8482965" cy="55715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3375" marR="5080" indent="-321310">
              <a:lnSpc>
                <a:spcPct val="75700"/>
              </a:lnSpc>
              <a:spcBef>
                <a:spcPts val="800"/>
              </a:spcBef>
              <a:buAutoNum type="arabicPeriod"/>
              <a:tabLst>
                <a:tab pos="33401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today’s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fast-paced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digital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world,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amounts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news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 are produced every minute, making it challenging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individuals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updated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without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spending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excessive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reading long and detailed articles. This information overload can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lead to missed important stories, reduced comprehension </a:t>
            </a:r>
            <a:r>
              <a:rPr sz="2400" dirty="0">
                <a:latin typeface="Times New Roman"/>
                <a:cs typeface="Times New Roman"/>
              </a:rPr>
              <a:t>due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skimming,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inefficiencies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relevant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2750" dirty="0">
              <a:latin typeface="Times New Roman"/>
              <a:cs typeface="Times New Roman"/>
            </a:endParaRPr>
          </a:p>
          <a:p>
            <a:pPr marL="12700" marR="5080">
              <a:lnSpc>
                <a:spcPct val="75700"/>
              </a:lnSpc>
              <a:buAutoNum type="arabicPeriod"/>
              <a:tabLst>
                <a:tab pos="358775" algn="l"/>
              </a:tabLst>
            </a:pPr>
            <a:r>
              <a:rPr lang="en-GB"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There 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need </a:t>
            </a:r>
            <a:r>
              <a:rPr sz="2400" dirty="0">
                <a:latin typeface="Times New Roman"/>
                <a:cs typeface="Times New Roman"/>
              </a:rPr>
              <a:t>for a </a:t>
            </a:r>
            <a:r>
              <a:rPr sz="2400" spc="-5" dirty="0">
                <a:latin typeface="Times New Roman"/>
                <a:cs typeface="Times New Roman"/>
              </a:rPr>
              <a:t>tool that can </a:t>
            </a:r>
            <a:r>
              <a:rPr sz="2400" spc="-10" dirty="0">
                <a:latin typeface="Times New Roman"/>
                <a:cs typeface="Times New Roman"/>
              </a:rPr>
              <a:t>efficiently </a:t>
            </a:r>
            <a:r>
              <a:rPr sz="2400" spc="-5" dirty="0">
                <a:latin typeface="Times New Roman"/>
                <a:cs typeface="Times New Roman"/>
              </a:rPr>
              <a:t>condense lengthy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news articles into accurate, bite-sized summaries while retaining the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core information and context. This tool must address the varying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needs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spc="-5" dirty="0">
                <a:latin typeface="Times New Roman"/>
                <a:cs typeface="Times New Roman"/>
              </a:rPr>
              <a:t>users, </a:t>
            </a: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spc="-5" dirty="0">
                <a:latin typeface="Times New Roman"/>
                <a:cs typeface="Times New Roman"/>
              </a:rPr>
              <a:t>casual readers to professionals seeking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timely insights, without compromising the integrity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relevance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original content.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2750" dirty="0">
              <a:latin typeface="Times New Roman"/>
              <a:cs typeface="Times New Roman"/>
            </a:endParaRPr>
          </a:p>
          <a:p>
            <a:pPr marL="12700" marR="5080">
              <a:lnSpc>
                <a:spcPct val="75700"/>
              </a:lnSpc>
              <a:buAutoNum type="arabicPeriod"/>
              <a:tabLst>
                <a:tab pos="410209" algn="l"/>
                <a:tab pos="410845" algn="l"/>
                <a:tab pos="1058545" algn="l"/>
                <a:tab pos="2400300" algn="l"/>
                <a:tab pos="2998470" algn="l"/>
                <a:tab pos="3409950" algn="l"/>
                <a:tab pos="4565650" algn="l"/>
                <a:tab pos="5011420" algn="l"/>
                <a:tab pos="6658609" algn="l"/>
              </a:tabLst>
            </a:pP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	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spc="-5" dirty="0">
                <a:latin typeface="Times New Roman"/>
                <a:cs typeface="Times New Roman"/>
              </a:rPr>
              <a:t>alle</a:t>
            </a:r>
            <a:r>
              <a:rPr sz="2400" dirty="0">
                <a:latin typeface="Times New Roman"/>
                <a:cs typeface="Times New Roman"/>
              </a:rPr>
              <a:t>nge	</a:t>
            </a:r>
            <a:r>
              <a:rPr sz="2400" spc="-5" dirty="0">
                <a:latin typeface="Times New Roman"/>
                <a:cs typeface="Times New Roman"/>
              </a:rPr>
              <a:t>lie</a:t>
            </a:r>
            <a:r>
              <a:rPr sz="2400" dirty="0">
                <a:latin typeface="Times New Roman"/>
                <a:cs typeface="Times New Roman"/>
              </a:rPr>
              <a:t>s	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	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eati</a:t>
            </a:r>
            <a:r>
              <a:rPr sz="2400" dirty="0">
                <a:latin typeface="Times New Roman"/>
                <a:cs typeface="Times New Roman"/>
              </a:rPr>
              <a:t>ng	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n	AI-pow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	su</a:t>
            </a:r>
            <a:r>
              <a:rPr sz="2400" spc="-5" dirty="0">
                <a:latin typeface="Times New Roman"/>
                <a:cs typeface="Times New Roman"/>
              </a:rPr>
              <a:t>mma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izati</a:t>
            </a:r>
            <a:r>
              <a:rPr sz="2400" dirty="0">
                <a:latin typeface="Times New Roman"/>
                <a:cs typeface="Times New Roman"/>
              </a:rPr>
              <a:t>on  </a:t>
            </a: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capable </a:t>
            </a:r>
            <a:r>
              <a:rPr sz="2400" dirty="0">
                <a:latin typeface="Times New Roman"/>
                <a:cs typeface="Times New Roman"/>
              </a:rPr>
              <a:t>of:</a:t>
            </a:r>
          </a:p>
          <a:p>
            <a:pPr marL="252729" indent="-240665">
              <a:lnSpc>
                <a:spcPts val="2580"/>
              </a:lnSpc>
              <a:buChar char="•"/>
              <a:tabLst>
                <a:tab pos="252729" algn="l"/>
                <a:tab pos="253365" algn="l"/>
              </a:tabLst>
            </a:pPr>
            <a:r>
              <a:rPr sz="2400" spc="-5" dirty="0">
                <a:latin typeface="Times New Roman"/>
                <a:cs typeface="Times New Roman"/>
              </a:rPr>
              <a:t>Extracting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dirty="0">
                <a:latin typeface="Times New Roman"/>
                <a:cs typeface="Times New Roman"/>
              </a:rPr>
              <a:t> from </a:t>
            </a:r>
            <a:r>
              <a:rPr sz="2400" spc="-5" dirty="0">
                <a:latin typeface="Times New Roman"/>
                <a:cs typeface="Times New Roman"/>
              </a:rPr>
              <a:t>diverse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types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news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articles.</a:t>
            </a:r>
            <a:endParaRPr sz="2400" dirty="0">
              <a:latin typeface="Times New Roman"/>
              <a:cs typeface="Times New Roman"/>
            </a:endParaRPr>
          </a:p>
          <a:p>
            <a:pPr marL="252729" indent="-240665">
              <a:lnSpc>
                <a:spcPts val="2780"/>
              </a:lnSpc>
              <a:buChar char="•"/>
              <a:tabLst>
                <a:tab pos="252729" algn="l"/>
                <a:tab pos="253365" algn="l"/>
              </a:tabLst>
            </a:pPr>
            <a:r>
              <a:rPr sz="2400" spc="-5" dirty="0">
                <a:latin typeface="Times New Roman"/>
                <a:cs typeface="Times New Roman"/>
              </a:rPr>
              <a:t>Maintaining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accuracy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avoiding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misrepresentation.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482600"/>
            <a:ext cx="2857500" cy="457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8475" y="335064"/>
            <a:ext cx="2857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System</a:t>
            </a:r>
            <a:r>
              <a:rPr spc="-50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0537" y="1449743"/>
            <a:ext cx="8775065" cy="524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8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1.User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Interface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(UI)</a:t>
            </a:r>
            <a:endParaRPr sz="2400">
              <a:latin typeface="Times New Roman"/>
              <a:cs typeface="Times New Roman"/>
            </a:endParaRPr>
          </a:p>
          <a:p>
            <a:pPr marL="252729" marR="5080" indent="-240665">
              <a:lnSpc>
                <a:spcPct val="75700"/>
              </a:lnSpc>
              <a:spcBef>
                <a:spcPts val="600"/>
              </a:spcBef>
              <a:buFont typeface="Times New Roman"/>
              <a:buChar char="•"/>
              <a:tabLst>
                <a:tab pos="252729" algn="l"/>
                <a:tab pos="25336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Purpose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Provides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users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easy-to-navigate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platform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input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articles, URLs,</a:t>
            </a:r>
            <a:r>
              <a:rPr sz="2400" dirty="0">
                <a:latin typeface="Times New Roman"/>
                <a:cs typeface="Times New Roman"/>
              </a:rPr>
              <a:t> or </a:t>
            </a:r>
            <a:r>
              <a:rPr sz="2400" spc="-5" dirty="0">
                <a:latin typeface="Times New Roman"/>
                <a:cs typeface="Times New Roman"/>
              </a:rPr>
              <a:t>access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summaries.</a:t>
            </a:r>
            <a:endParaRPr sz="2400">
              <a:latin typeface="Times New Roman"/>
              <a:cs typeface="Times New Roman"/>
            </a:endParaRPr>
          </a:p>
          <a:p>
            <a:pPr marL="252729" marR="5080" indent="-240665">
              <a:lnSpc>
                <a:spcPct val="75700"/>
              </a:lnSpc>
              <a:spcBef>
                <a:spcPts val="500"/>
              </a:spcBef>
              <a:buChar char="•"/>
              <a:tabLst>
                <a:tab pos="252729" algn="l"/>
                <a:tab pos="253365" algn="l"/>
              </a:tabLst>
            </a:pPr>
            <a:r>
              <a:rPr sz="2400" spc="-5" dirty="0">
                <a:latin typeface="Times New Roman"/>
                <a:cs typeface="Times New Roman"/>
              </a:rPr>
              <a:t>Features:</a:t>
            </a:r>
            <a:r>
              <a:rPr sz="2400" b="1" spc="-5" dirty="0">
                <a:latin typeface="Times New Roman"/>
                <a:cs typeface="Times New Roman"/>
              </a:rPr>
              <a:t>Summary</a:t>
            </a:r>
            <a:r>
              <a:rPr sz="2400" b="1" spc="27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Display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Shows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summarized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text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clean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readable format.</a:t>
            </a:r>
            <a:endParaRPr sz="2400">
              <a:latin typeface="Times New Roman"/>
              <a:cs typeface="Times New Roman"/>
            </a:endParaRPr>
          </a:p>
          <a:p>
            <a:pPr marL="252729" marR="5080" indent="-240665">
              <a:lnSpc>
                <a:spcPct val="75700"/>
              </a:lnSpc>
              <a:spcBef>
                <a:spcPts val="500"/>
              </a:spcBef>
              <a:buFont typeface="Times New Roman"/>
              <a:buChar char="•"/>
              <a:tabLst>
                <a:tab pos="252729" algn="l"/>
                <a:tab pos="253365" algn="l"/>
                <a:tab pos="2366645" algn="l"/>
                <a:tab pos="3701415" algn="l"/>
                <a:tab pos="4613275" algn="l"/>
                <a:tab pos="5252720" algn="l"/>
                <a:tab pos="6350000" algn="l"/>
                <a:tab pos="6939915" algn="l"/>
                <a:tab pos="7918450" algn="l"/>
                <a:tab pos="8389620" algn="l"/>
              </a:tabLst>
            </a:pPr>
            <a:r>
              <a:rPr sz="2400" b="1" dirty="0">
                <a:latin typeface="Times New Roman"/>
                <a:cs typeface="Times New Roman"/>
              </a:rPr>
              <a:t>Custom</a:t>
            </a:r>
            <a:r>
              <a:rPr sz="2400" b="1" spc="-5" dirty="0">
                <a:latin typeface="Times New Roman"/>
                <a:cs typeface="Times New Roman"/>
              </a:rPr>
              <a:t>iz</a:t>
            </a:r>
            <a:r>
              <a:rPr sz="2400" b="1" dirty="0">
                <a:latin typeface="Times New Roman"/>
                <a:cs typeface="Times New Roman"/>
              </a:rPr>
              <a:t>at</a:t>
            </a:r>
            <a:r>
              <a:rPr sz="2400" b="1" spc="-5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on	</a:t>
            </a:r>
            <a:r>
              <a:rPr sz="2400" b="1" spc="-5" dirty="0">
                <a:latin typeface="Times New Roman"/>
                <a:cs typeface="Times New Roman"/>
              </a:rPr>
              <a:t>O</a:t>
            </a:r>
            <a:r>
              <a:rPr sz="2400" b="1" dirty="0">
                <a:latin typeface="Times New Roman"/>
                <a:cs typeface="Times New Roman"/>
              </a:rPr>
              <a:t>pt</a:t>
            </a:r>
            <a:r>
              <a:rPr sz="2400" b="1" spc="-5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ons</a:t>
            </a:r>
            <a:r>
              <a:rPr sz="2400" dirty="0">
                <a:latin typeface="Times New Roman"/>
                <a:cs typeface="Times New Roman"/>
              </a:rPr>
              <a:t>:	Us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rs	</a:t>
            </a:r>
            <a:r>
              <a:rPr sz="2400" spc="-5" dirty="0">
                <a:latin typeface="Times New Roman"/>
                <a:cs typeface="Times New Roman"/>
              </a:rPr>
              <a:t>ca</a:t>
            </a:r>
            <a:r>
              <a:rPr sz="2400" dirty="0">
                <a:latin typeface="Times New Roman"/>
                <a:cs typeface="Times New Roman"/>
              </a:rPr>
              <a:t>n	sp</a:t>
            </a:r>
            <a:r>
              <a:rPr sz="2400" spc="-5" dirty="0">
                <a:latin typeface="Times New Roman"/>
                <a:cs typeface="Times New Roman"/>
              </a:rPr>
              <a:t>eci</a:t>
            </a:r>
            <a:r>
              <a:rPr sz="2400" dirty="0">
                <a:latin typeface="Times New Roman"/>
                <a:cs typeface="Times New Roman"/>
              </a:rPr>
              <a:t>fy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	</a:t>
            </a:r>
            <a:r>
              <a:rPr sz="2400" spc="-5" dirty="0">
                <a:latin typeface="Times New Roman"/>
                <a:cs typeface="Times New Roman"/>
              </a:rPr>
              <a:t>le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	of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  </a:t>
            </a:r>
            <a:r>
              <a:rPr sz="2400" spc="-5" dirty="0">
                <a:latin typeface="Times New Roman"/>
                <a:cs typeface="Times New Roman"/>
              </a:rPr>
              <a:t>summary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(e.g.,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short,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medium,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long).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ts val="2780"/>
              </a:lnSpc>
            </a:pPr>
            <a:r>
              <a:rPr sz="2400" dirty="0">
                <a:latin typeface="Times New Roman"/>
                <a:cs typeface="Times New Roman"/>
              </a:rPr>
              <a:t>2.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News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Fetcher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Module:</a:t>
            </a:r>
            <a:endParaRPr sz="2400">
              <a:latin typeface="Times New Roman"/>
              <a:cs typeface="Times New Roman"/>
            </a:endParaRPr>
          </a:p>
          <a:p>
            <a:pPr marL="252729" marR="5080" indent="-240665">
              <a:lnSpc>
                <a:spcPct val="75700"/>
              </a:lnSpc>
              <a:spcBef>
                <a:spcPts val="605"/>
              </a:spcBef>
              <a:buFont typeface="Times New Roman"/>
              <a:buChar char="•"/>
              <a:tabLst>
                <a:tab pos="252729" algn="l"/>
                <a:tab pos="25336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Purpose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Automatically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fetches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articles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various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news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sources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summarization.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ts val="2780"/>
              </a:lnSpc>
            </a:pPr>
            <a:r>
              <a:rPr sz="2400" dirty="0">
                <a:latin typeface="Times New Roman"/>
                <a:cs typeface="Times New Roman"/>
              </a:rPr>
              <a:t>3. </a:t>
            </a:r>
            <a:r>
              <a:rPr sz="2400" spc="-5" dirty="0">
                <a:latin typeface="Times New Roman"/>
                <a:cs typeface="Times New Roman"/>
              </a:rPr>
              <a:t>Natural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Language Processing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(NLP)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Pipeline:</a:t>
            </a:r>
            <a:endParaRPr sz="2400">
              <a:latin typeface="Times New Roman"/>
              <a:cs typeface="Times New Roman"/>
            </a:endParaRPr>
          </a:p>
          <a:p>
            <a:pPr marL="252729" indent="-240665">
              <a:lnSpc>
                <a:spcPts val="2680"/>
              </a:lnSpc>
              <a:buChar char="•"/>
              <a:tabLst>
                <a:tab pos="252729" algn="l"/>
                <a:tab pos="253365" algn="l"/>
              </a:tabLst>
            </a:pPr>
            <a:r>
              <a:rPr sz="2400" spc="-45" dirty="0">
                <a:latin typeface="Times New Roman"/>
                <a:cs typeface="Times New Roman"/>
              </a:rPr>
              <a:t>Text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Preprocessing</a:t>
            </a:r>
            <a:endParaRPr sz="2400">
              <a:latin typeface="Times New Roman"/>
              <a:cs typeface="Times New Roman"/>
            </a:endParaRPr>
          </a:p>
          <a:p>
            <a:pPr marL="252729" indent="-240665">
              <a:lnSpc>
                <a:spcPts val="2680"/>
              </a:lnSpc>
              <a:buChar char="•"/>
              <a:tabLst>
                <a:tab pos="252729" algn="l"/>
                <a:tab pos="253365" algn="l"/>
              </a:tabLst>
            </a:pPr>
            <a:r>
              <a:rPr sz="2400" dirty="0">
                <a:latin typeface="Times New Roman"/>
                <a:cs typeface="Times New Roman"/>
              </a:rPr>
              <a:t>Su</a:t>
            </a:r>
            <a:r>
              <a:rPr sz="2400" spc="-5" dirty="0">
                <a:latin typeface="Times New Roman"/>
                <a:cs typeface="Times New Roman"/>
              </a:rPr>
              <a:t>mma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izati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gor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hm</a:t>
            </a:r>
            <a:endParaRPr sz="2400">
              <a:latin typeface="Times New Roman"/>
              <a:cs typeface="Times New Roman"/>
            </a:endParaRPr>
          </a:p>
          <a:p>
            <a:pPr marL="252729" indent="-240665">
              <a:lnSpc>
                <a:spcPts val="2780"/>
              </a:lnSpc>
              <a:buChar char="•"/>
              <a:tabLst>
                <a:tab pos="252729" algn="l"/>
                <a:tab pos="253365" algn="l"/>
              </a:tabLst>
            </a:pPr>
            <a:r>
              <a:rPr sz="2400" spc="-45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Post-processing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1364</Words>
  <Application>Microsoft Office PowerPoint</Application>
  <PresentationFormat>Custom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MT</vt:lpstr>
      <vt:lpstr>Calibri</vt:lpstr>
      <vt:lpstr>Times New Roman</vt:lpstr>
      <vt:lpstr>Trebuchet MS</vt:lpstr>
      <vt:lpstr>Office Theme</vt:lpstr>
      <vt:lpstr>NEWSNUGGET:NEWS ARTICLE  SUMMARIZER</vt:lpstr>
      <vt:lpstr>Outline</vt:lpstr>
      <vt:lpstr>Introduction</vt:lpstr>
      <vt:lpstr>Objectives</vt:lpstr>
      <vt:lpstr>Literature Survey of the existing system</vt:lpstr>
      <vt:lpstr>Literature Survey of the existing system</vt:lpstr>
      <vt:lpstr>Limitations of existing systems</vt:lpstr>
      <vt:lpstr>Problem statement</vt:lpstr>
      <vt:lpstr>System Design</vt:lpstr>
      <vt:lpstr>PowerPoint Presentation</vt:lpstr>
      <vt:lpstr>Technologies and methodologies</vt:lpstr>
      <vt:lpstr>Implementation</vt:lpstr>
      <vt:lpstr>Conclusion</vt:lpstr>
      <vt:lpstr>References</vt:lpstr>
      <vt:lpstr>Thank You...!!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ppt1</dc:title>
  <cp:lastModifiedBy>Harsh Tambade</cp:lastModifiedBy>
  <cp:revision>3</cp:revision>
  <dcterms:created xsi:type="dcterms:W3CDTF">2024-09-13T08:19:26Z</dcterms:created>
  <dcterms:modified xsi:type="dcterms:W3CDTF">2024-10-07T14:59:41Z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2024-09-13T00:00:00Z</vt:filetime>
  </property>
  <property fmtid="{D5CDD505-2E9C-101B-9397-08002B2CF9AE}" pid="3" name="Creator">
    <vt:lpwstr>Keynote</vt:lpwstr>
  </property>
  <property fmtid="{D5CDD505-2E9C-101B-9397-08002B2CF9AE}" pid="4" name="LastSaved">
    <vt:filetime>2024-09-13T00:00:00Z</vt:filetime>
  </property>
</Properties>
</file>