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82" r:id="rId4"/>
  </p:sldMasterIdLst>
  <p:sldIdLst>
    <p:sldId id="265" r:id="rId5"/>
    <p:sldId id="266" r:id="rId6"/>
    <p:sldId id="267" r:id="rId7"/>
    <p:sldId id="268" r:id="rId8"/>
    <p:sldId id="269" r:id="rId9"/>
    <p:sldId id="270" r:id="rId10"/>
    <p:sldId id="272" r:id="rId11"/>
    <p:sldId id="273" r:id="rId12"/>
    <p:sldId id="274" r:id="rId13"/>
    <p:sldId id="275" r:id="rId14"/>
    <p:sldId id="276" r:id="rId15"/>
    <p:sldId id="278" r:id="rId16"/>
    <p:sldId id="279" r:id="rId17"/>
    <p:sldId id="280" r:id="rId18"/>
    <p:sldId id="281" r:id="rId19"/>
    <p:sldId id="282" r:id="rId20"/>
    <p:sldId id="283" r:id="rId21"/>
    <p:sldId id="284" r:id="rId22"/>
    <p:sldId id="287" r:id="rId23"/>
    <p:sldId id="289" r:id="rId24"/>
    <p:sldId id="290" r:id="rId25"/>
    <p:sldId id="291" r:id="rId26"/>
    <p:sldId id="327" r:id="rId27"/>
    <p:sldId id="328" r:id="rId28"/>
    <p:sldId id="299" r:id="rId29"/>
    <p:sldId id="300" r:id="rId30"/>
    <p:sldId id="301" r:id="rId31"/>
    <p:sldId id="302" r:id="rId32"/>
    <p:sldId id="295" r:id="rId33"/>
    <p:sldId id="303" r:id="rId34"/>
    <p:sldId id="304" r:id="rId35"/>
    <p:sldId id="306" r:id="rId36"/>
    <p:sldId id="308" r:id="rId37"/>
    <p:sldId id="309" r:id="rId38"/>
    <p:sldId id="310" r:id="rId39"/>
    <p:sldId id="311" r:id="rId40"/>
    <p:sldId id="312" r:id="rId41"/>
    <p:sldId id="313" r:id="rId42"/>
    <p:sldId id="314" r:id="rId43"/>
    <p:sldId id="315" r:id="rId44"/>
    <p:sldId id="319" r:id="rId45"/>
    <p:sldId id="320" r:id="rId46"/>
    <p:sldId id="321" r:id="rId47"/>
    <p:sldId id="324" r:id="rId48"/>
    <p:sldId id="325" r:id="rId49"/>
    <p:sldId id="32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648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21784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27309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62D6E202-B606-4609-B914-27C9371A1F6D}" type="datetime1">
              <a:rPr lang="en-US" smtClean="0"/>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575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8570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47663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535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781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388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599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212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079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0885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62D6E202-B606-4609-B914-27C9371A1F6D}" type="datetime1">
              <a:rPr lang="en-US" smtClean="0"/>
              <a:t>1/15/2022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40506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D6E202-B606-4609-B914-27C9371A1F6D}" type="datetime1">
              <a:rPr lang="en-US" smtClean="0"/>
              <a:t>1/15/2022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0745264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iq.opengenus.org/types-of-boosting-algorithm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mazon.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Ratings Prediction Project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85000" lnSpcReduction="20000"/>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Submitted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600" dirty="0" smtClean="0">
                <a:effectLst/>
                <a:latin typeface="Arial" panose="020B0604020202020204" pitchFamily="34" charset="0"/>
                <a:ea typeface="Calibri" panose="020F0502020204030204" pitchFamily="34" charset="0"/>
                <a:cs typeface="Times New Roman" panose="02020603050405020304" pitchFamily="18" charset="0"/>
              </a:rPr>
              <a:t>Shubham suryawanshi</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697E2115-B176-4559-B23E-4630D34EAF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5788" y="-557571"/>
            <a:ext cx="3367665" cy="2452396"/>
          </a:xfrm>
          <a:prstGeom prst="rect">
            <a:avLst/>
          </a:prstGeom>
          <a:noFill/>
          <a:ln>
            <a:noFill/>
          </a:ln>
        </p:spPr>
      </p:pic>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B493-A5B4-4444-95F7-29F584F20294}"/>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D7BBFEE-4042-4546-B089-9B057575DA54}"/>
              </a:ext>
            </a:extLst>
          </p:cNvPr>
          <p:cNvSpPr>
            <a:spLocks noGrp="1"/>
          </p:cNvSpPr>
          <p:nvPr>
            <p:ph idx="1"/>
          </p:nvPr>
        </p:nvSpPr>
        <p:spPr/>
        <p:txBody>
          <a:bodyPr>
            <a:normAutofit/>
          </a:bodyPr>
          <a:lstStyle/>
          <a:p>
            <a:endParaRPr lang="en-US" dirty="0"/>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F4463E63-AFF2-4C8F-983A-8593FD7EA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745" y="2273306"/>
            <a:ext cx="4191000" cy="2889885"/>
          </a:xfrm>
          <a:prstGeom prst="rect">
            <a:avLst/>
          </a:prstGeom>
        </p:spPr>
      </p:pic>
    </p:spTree>
    <p:extLst>
      <p:ext uri="{BB962C8B-B14F-4D97-AF65-F5344CB8AC3E}">
        <p14:creationId xmlns:p14="http://schemas.microsoft.com/office/powerpoint/2010/main" val="1541071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1657-0827-4762-BE34-0142F641F2F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68E691CB-0ED5-41AE-A03D-E697B5FFD255}"/>
              </a:ext>
            </a:extLst>
          </p:cNvPr>
          <p:cNvSpPr>
            <a:spLocks noGrp="1"/>
          </p:cNvSpPr>
          <p:nvPr>
            <p:ph idx="1"/>
          </p:nvPr>
        </p:nvSpPr>
        <p:spPr/>
        <p:txBody>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includes: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1200"/>
              </a:spcBef>
              <a:buFont typeface="Symbol" panose="05050102010706020507" pitchFamily="18" charset="2"/>
              <a:buChar char=""/>
            </a:pPr>
            <a:r>
              <a:rPr lang="en-IN" sz="1800" dirty="0">
                <a:solidFill>
                  <a:srgbClr val="000000"/>
                </a:solidFill>
                <a:effectLst/>
                <a:latin typeface="Arial" panose="020B0604020202020204" pitchFamily="34" charset="0"/>
                <a:ea typeface="Times New Roman" panose="02020603050405020304" pitchFamily="18" charset="0"/>
              </a:rPr>
              <a:t>Comment: User review of a product. </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200"/>
              </a:spcBef>
              <a:buFont typeface="Symbol" panose="05050102010706020507" pitchFamily="18" charset="2"/>
              <a:buChar char=""/>
            </a:pPr>
            <a:r>
              <a:rPr lang="en-IN" sz="1800" dirty="0">
                <a:solidFill>
                  <a:srgbClr val="000000"/>
                </a:solidFill>
                <a:effectLst/>
                <a:latin typeface="Arial" panose="020B0604020202020204" pitchFamily="34" charset="0"/>
                <a:ea typeface="Times New Roman" panose="02020603050405020304" pitchFamily="18" charset="0"/>
              </a:rPr>
              <a:t>Rating: Corresponding user rating score for a User review</a:t>
            </a:r>
            <a:endParaRPr lang="en-IN" sz="1800" dirty="0">
              <a:effectLst/>
              <a:latin typeface="Times New Roman" panose="02020603050405020304" pitchFamily="18" charset="0"/>
              <a:ea typeface="Times New Roman" panose="02020603050405020304" pitchFamily="18" charset="0"/>
            </a:endParaRPr>
          </a:p>
          <a:p>
            <a:pPr marL="0" lvl="0" indent="0">
              <a:lnSpc>
                <a:spcPct val="107000"/>
              </a:lnSpc>
              <a:spcAft>
                <a:spcPts val="800"/>
              </a:spcAft>
              <a:buNone/>
            </a:pPr>
            <a:endParaRPr lang="en-IN" dirty="0"/>
          </a:p>
        </p:txBody>
      </p:sp>
    </p:spTree>
    <p:extLst>
      <p:ext uri="{BB962C8B-B14F-4D97-AF65-F5344CB8AC3E}">
        <p14:creationId xmlns:p14="http://schemas.microsoft.com/office/powerpoint/2010/main" val="241656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6FB35DE-BA14-4ED9-A58C-6F6B96B99DDF}"/>
              </a:ext>
            </a:extLst>
          </p:cNvPr>
          <p:cNvSpPr>
            <a:spLocks noGrp="1"/>
          </p:cNvSpPr>
          <p:nvPr>
            <p:ph idx="1"/>
          </p:nvPr>
        </p:nvSpPr>
        <p:spPr/>
        <p:txBody>
          <a:bodyPr>
            <a:normAutofit lnSpcReduction="10000"/>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a:t>
            </a:r>
            <a:r>
              <a:rPr lang="en-IN" sz="1800" b="1" dirty="0" err="1">
                <a:effectLst/>
                <a:latin typeface="Arial" panose="020B0604020202020204" pitchFamily="34" charset="0"/>
                <a:ea typeface="Calibri" panose="020F0502020204030204" pitchFamily="34" charset="0"/>
                <a:cs typeface="Arial" panose="020B0604020202020204" pitchFamily="34" charset="0"/>
              </a:rPr>
              <a:t>Preprocessing</a:t>
            </a:r>
            <a:r>
              <a:rPr lang="en-IN" sz="1800" b="1" dirty="0">
                <a:effectLst/>
                <a:latin typeface="Arial" panose="020B0604020202020204" pitchFamily="34" charset="0"/>
                <a:ea typeface="Calibri" panose="020F0502020204030204" pitchFamily="34" charset="0"/>
                <a:cs typeface="Arial" panose="020B0604020202020204" pitchFamily="34" charset="0"/>
              </a:rPr>
              <a:t> Done</a:t>
            </a:r>
            <a:endParaRPr lang="en-IN" sz="1800" b="1"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Rows with null values were removed.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Columns: Unnamed: 0(just a series of numbers) was dropped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since it doesn't contribute to building a good model for predicting the target variable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The train and test dataset contents were then converted into lowercase.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Punctuations, unnecessary characters etc were removed, currency symbols, phone numbers, web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urls</a:t>
            </a:r>
            <a:r>
              <a:rPr lang="en-IN" sz="1800" dirty="0">
                <a:effectLst/>
                <a:latin typeface="Arial" panose="020B0604020202020204" pitchFamily="34" charset="0"/>
                <a:ea typeface="Calibri" panose="020F0502020204030204" pitchFamily="34" charset="0"/>
                <a:cs typeface="Times New Roman" panose="02020603050405020304" pitchFamily="18" charset="0"/>
              </a:rPr>
              <a:t>, email addresses etc were replaced with single words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Tokens that contributed nothing to semantics of the messages were removed as Stop words. Finally retained tokens were lemmatized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The string lengths of original comments and the cleaned comments were then compared.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13323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The comment tokens so vectorised using </a:t>
            </a:r>
            <a:r>
              <a:rPr lang="en-IN" sz="1800" dirty="0" err="1">
                <a:effectLst/>
                <a:latin typeface="Arial" panose="020B0604020202020204" pitchFamily="34" charset="0"/>
                <a:ea typeface="Calibri" panose="020F0502020204030204" pitchFamily="34" charset="0"/>
              </a:rPr>
              <a:t>TfidVectorizer</a:t>
            </a:r>
            <a:r>
              <a:rPr lang="en-IN" sz="1800" dirty="0">
                <a:effectLst/>
                <a:latin typeface="Arial" panose="020B0604020202020204" pitchFamily="34" charset="0"/>
                <a:ea typeface="Calibri" panose="020F0502020204030204" pitchFamily="34" charset="0"/>
              </a:rPr>
              <a:t> are input and the corresponding rating is predicted based on their context as output by classification models</a:t>
            </a:r>
          </a:p>
          <a:p>
            <a:r>
              <a:rPr lang="en-IN" sz="1800" b="1" dirty="0">
                <a:effectLst/>
                <a:latin typeface="Arial" panose="020B0604020202020204" pitchFamily="34" charset="0"/>
                <a:ea typeface="Calibri" panose="020F0502020204030204" pitchFamily="34" charset="0"/>
              </a:rPr>
              <a:t>Assumptions</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Dataset is assumed to be written in English Language in the standard Greco-Roman script. This is so that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Stopword</a:t>
            </a:r>
            <a:r>
              <a:rPr lang="en-IN" sz="1800" dirty="0">
                <a:effectLst/>
                <a:latin typeface="Arial" panose="020B0604020202020204" pitchFamily="34" charset="0"/>
                <a:ea typeface="Calibri" panose="020F0502020204030204" pitchFamily="34" charset="0"/>
                <a:cs typeface="Times New Roman" panose="02020603050405020304" pitchFamily="18" charset="0"/>
              </a:rPr>
              <a:t> package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10542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C62E-E278-4C0C-B662-0397421AD26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E18156-426D-4E45-B81F-439582917F4B}"/>
              </a:ext>
            </a:extLst>
          </p:cNvPr>
          <p:cNvSpPr>
            <a:spLocks noGrp="1"/>
          </p:cNvSpPr>
          <p:nvPr>
            <p:ph idx="1"/>
          </p:nvPr>
        </p:nvSpPr>
        <p:spPr/>
        <p:txBody>
          <a:bodyPr>
            <a:normAutofit fontScale="85000" lnSpcReduction="2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and Software Requirements and Tools Used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AMD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Physical Memory: 16.0GB (3200MHz)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Software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Windows 10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8424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CA8A-529E-409D-AFC0-620472AAEF4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AB686FB-14FA-4D87-AB30-511D40BC375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is an open-source web application that allows data scientists to create and share documents that integrate live code, equations, computational output, visualizations, and other multimedia resources, along with explanatory text in a single document.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405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AECF-04D8-44B6-8D49-E0A3400FD7B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8D701E2-2CF4-41B3-A747-4058F3CF6668}"/>
              </a:ext>
            </a:extLst>
          </p:cNvPr>
          <p:cNvSpPr>
            <a:spLocks noGrp="1"/>
          </p:cNvSpPr>
          <p:nvPr>
            <p:ph idx="1"/>
          </p:nvPr>
        </p:nvSpPr>
        <p:spPr/>
        <p:txBody>
          <a:bodyPr>
            <a:normAutofit lnSpcReduction="10000"/>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Python Libraries used: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etc o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6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16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16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16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492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5995-84B3-4ABA-AC52-C965A913D70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E458641A-CE80-4DB0-98D0-B07DC3A48AF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Countplots,Distplots,WordClouds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visualise the data of all the columns and their relationships with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815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9FAE-BDE0-413F-9E02-47DC9CC0B5AF}"/>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E5183B2-704D-41C0-BAEF-1A20A588D43B}"/>
              </a:ext>
            </a:extLst>
          </p:cNvPr>
          <p:cNvSpPr>
            <a:spLocks noGrp="1"/>
          </p:cNvSpPr>
          <p:nvPr>
            <p:ph idx="1"/>
          </p:nvPr>
        </p:nvSpPr>
        <p:spPr/>
        <p:txBody>
          <a:bodyPr/>
          <a:lstStyle/>
          <a:p>
            <a:r>
              <a:rPr lang="en-IN" sz="1800" b="1" dirty="0" err="1">
                <a:solidFill>
                  <a:srgbClr val="000000"/>
                </a:solidFill>
                <a:effectLst/>
                <a:latin typeface="Arial" panose="020B0604020202020204" pitchFamily="34" charset="0"/>
                <a:ea typeface="Times New Roman" panose="02020603050405020304" pitchFamily="18" charset="0"/>
              </a:rPr>
              <a:t>Analyzing</a:t>
            </a:r>
            <a:r>
              <a:rPr lang="en-IN" sz="1800" b="1" dirty="0">
                <a:solidFill>
                  <a:srgbClr val="000000"/>
                </a:solidFill>
                <a:effectLst/>
                <a:latin typeface="Arial" panose="020B0604020202020204" pitchFamily="34" charset="0"/>
                <a:ea typeface="Times New Roman" panose="02020603050405020304" pitchFamily="18" charset="0"/>
              </a:rPr>
              <a:t> the Columns</a:t>
            </a:r>
            <a:endParaRPr lang="en-IN" sz="1800" b="1"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a:p>
            <a:endParaRPr lang="en-IN" dirty="0"/>
          </a:p>
          <a:p>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rating classes 1.0-4.0 are fairly balanced, the 5.0 class represents the highest number of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F05E698-DBB2-4030-8D73-BED7428C3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135" y="2814332"/>
            <a:ext cx="7072482" cy="1701683"/>
          </a:xfrm>
          <a:prstGeom prst="rect">
            <a:avLst/>
          </a:prstGeom>
        </p:spPr>
      </p:pic>
    </p:spTree>
    <p:extLst>
      <p:ext uri="{BB962C8B-B14F-4D97-AF65-F5344CB8AC3E}">
        <p14:creationId xmlns:p14="http://schemas.microsoft.com/office/powerpoint/2010/main" val="484034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3E10-F873-4AC0-A916-462CEF47DDEB}"/>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7245FB9-BFE9-4CC6-AD31-CC9A88A5DAA6}"/>
              </a:ext>
            </a:extLst>
          </p:cNvPr>
          <p:cNvSpPr>
            <a:spLocks noGrp="1"/>
          </p:cNvSpPr>
          <p:nvPr>
            <p:ph idx="1"/>
          </p:nvPr>
        </p:nvSpPr>
        <p:spPr/>
        <p:txBody>
          <a:bodyPr>
            <a:normAutofit/>
          </a:bodyPr>
          <a:lstStyle/>
          <a:p>
            <a:pPr algn="ctr"/>
            <a:r>
              <a:rPr lang="en-IN" sz="1800" b="1" dirty="0">
                <a:effectLst/>
                <a:latin typeface="Arial" panose="020B0604020202020204" pitchFamily="34" charset="0"/>
                <a:ea typeface="Calibri" panose="020F0502020204030204" pitchFamily="34" charset="0"/>
                <a:cs typeface="Times New Roman" panose="02020603050405020304" pitchFamily="18" charset="0"/>
              </a:rPr>
              <a:t>Unprocessed vs Cleaned string lengths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Above graphs show that the string length of comments was drastically brought down after processing.</a:t>
            </a:r>
          </a:p>
          <a:p>
            <a:endParaRPr lang="en-IN" dirty="0"/>
          </a:p>
        </p:txBody>
      </p:sp>
      <p:pic>
        <p:nvPicPr>
          <p:cNvPr id="6" name="Picture 5">
            <a:extLst>
              <a:ext uri="{FF2B5EF4-FFF2-40B4-BE49-F238E27FC236}">
                <a16:creationId xmlns:a16="http://schemas.microsoft.com/office/drawing/2014/main" id="{7DDA3B0D-893D-4DA8-856E-AF72D1CA8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370" y="2815137"/>
            <a:ext cx="3941981" cy="2512644"/>
          </a:xfrm>
          <a:prstGeom prst="rect">
            <a:avLst/>
          </a:prstGeom>
        </p:spPr>
      </p:pic>
      <p:pic>
        <p:nvPicPr>
          <p:cNvPr id="7" name="Picture 6">
            <a:extLst>
              <a:ext uri="{FF2B5EF4-FFF2-40B4-BE49-F238E27FC236}">
                <a16:creationId xmlns:a16="http://schemas.microsoft.com/office/drawing/2014/main" id="{AF55D861-3018-48F9-9FF0-9700BF7324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5544" y="2815137"/>
            <a:ext cx="3779125" cy="2436076"/>
          </a:xfrm>
          <a:prstGeom prst="rect">
            <a:avLst/>
          </a:prstGeom>
          <a:noFill/>
          <a:ln>
            <a:noFill/>
          </a:ln>
        </p:spPr>
      </p:pic>
    </p:spTree>
    <p:extLst>
      <p:ext uri="{BB962C8B-B14F-4D97-AF65-F5344CB8AC3E}">
        <p14:creationId xmlns:p14="http://schemas.microsoft.com/office/powerpoint/2010/main" val="368416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5E26-5BE7-4B07-9D38-165FF565E99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8146E7F9-D0D3-4FAE-89A2-5076AC6E2C8D}"/>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Ratings Prediction using machine learning algorithms and NLTK suite.</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 acknowledge my indebtedness to the author of </a:t>
            </a:r>
            <a:r>
              <a:rPr lang="en-IN" sz="1800">
                <a:effectLst/>
                <a:latin typeface="Arial" panose="020B0604020202020204" pitchFamily="34" charset="0"/>
                <a:ea typeface="Calibri" panose="020F0502020204030204" pitchFamily="34" charset="0"/>
                <a:cs typeface="Times New Roman" panose="02020603050405020304" pitchFamily="18" charset="0"/>
              </a:rPr>
              <a:t>the </a:t>
            </a:r>
            <a:r>
              <a:rPr lang="en-IN" sz="1800">
                <a:latin typeface="Arial" panose="020B0604020202020204" pitchFamily="34" charset="0"/>
                <a:ea typeface="Calibri" panose="020F0502020204030204" pitchFamily="34" charset="0"/>
                <a:cs typeface="Times New Roman" panose="02020603050405020304" pitchFamily="18" charset="0"/>
              </a:rPr>
              <a:t>paper</a:t>
            </a:r>
            <a:r>
              <a:rPr lang="en-IN" sz="1800">
                <a:effectLst/>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titled: “Review-Based Rating Prediction” for providing me with invaluable knowledge and insights into the importance of contextual information of user sentiments in determining the rating of products, the role of natural language processing tools and techniques in identifying the user sentiments towards various products based on their reviews and ratings and in helping build models to predict user ratings based on the input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5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2DCE-F894-438F-BD79-B1F3999B4C83}"/>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50EEB02D-C8CC-46BD-8552-D0C9573D27B8}"/>
              </a:ext>
            </a:extLst>
          </p:cNvPr>
          <p:cNvSpPr>
            <a:spLocks noGrp="1"/>
          </p:cNvSpPr>
          <p:nvPr>
            <p:ph idx="1"/>
          </p:nvPr>
        </p:nvSpPr>
        <p:spPr>
          <a:xfrm>
            <a:off x="1097280" y="2108201"/>
            <a:ext cx="10058400" cy="41317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Word Clouds of the most frequent words under used in reviews corresponding to various Rating Scores</a:t>
            </a:r>
          </a:p>
          <a:p>
            <a:r>
              <a:rPr lang="en-IN" sz="1800" b="1" dirty="0">
                <a:latin typeface="Arial" panose="020B0604020202020204" pitchFamily="34" charset="0"/>
                <a:ea typeface="Calibri" panose="020F0502020204030204" pitchFamily="34" charset="0"/>
                <a:cs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id="{9D07D3A6-F09B-4D5A-8E81-66CA57A7E02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2469" y="2635904"/>
            <a:ext cx="3431677" cy="3538071"/>
          </a:xfrm>
          <a:prstGeom prst="rect">
            <a:avLst/>
          </a:prstGeom>
          <a:noFill/>
          <a:ln>
            <a:noFill/>
          </a:ln>
        </p:spPr>
      </p:pic>
      <p:pic>
        <p:nvPicPr>
          <p:cNvPr id="6" name="Picture 5">
            <a:extLst>
              <a:ext uri="{FF2B5EF4-FFF2-40B4-BE49-F238E27FC236}">
                <a16:creationId xmlns:a16="http://schemas.microsoft.com/office/drawing/2014/main" id="{61089B4E-26B6-43A8-962F-984022F8749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6367" y="2635904"/>
            <a:ext cx="3431677" cy="3538361"/>
          </a:xfrm>
          <a:prstGeom prst="rect">
            <a:avLst/>
          </a:prstGeom>
          <a:noFill/>
          <a:ln>
            <a:noFill/>
          </a:ln>
        </p:spPr>
      </p:pic>
    </p:spTree>
    <p:extLst>
      <p:ext uri="{BB962C8B-B14F-4D97-AF65-F5344CB8AC3E}">
        <p14:creationId xmlns:p14="http://schemas.microsoft.com/office/powerpoint/2010/main" val="326996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04747C-4B33-4F94-97F9-96723E3292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415" y="2231389"/>
            <a:ext cx="3705880" cy="3820328"/>
          </a:xfrm>
          <a:prstGeom prst="rect">
            <a:avLst/>
          </a:prstGeom>
          <a:noFill/>
          <a:ln>
            <a:noFill/>
          </a:ln>
        </p:spPr>
      </p:pic>
      <p:pic>
        <p:nvPicPr>
          <p:cNvPr id="7" name="Picture 6">
            <a:extLst>
              <a:ext uri="{FF2B5EF4-FFF2-40B4-BE49-F238E27FC236}">
                <a16:creationId xmlns:a16="http://schemas.microsoft.com/office/drawing/2014/main" id="{3894C34B-F47E-44A3-B501-FC3BD194D9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3408" y="2230628"/>
            <a:ext cx="3705880" cy="3821089"/>
          </a:xfrm>
          <a:prstGeom prst="rect">
            <a:avLst/>
          </a:prstGeom>
          <a:noFill/>
          <a:ln>
            <a:noFill/>
          </a:ln>
        </p:spPr>
      </p:pic>
    </p:spTree>
    <p:extLst>
      <p:ext uri="{BB962C8B-B14F-4D97-AF65-F5344CB8AC3E}">
        <p14:creationId xmlns:p14="http://schemas.microsoft.com/office/powerpoint/2010/main" val="146771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5DFEAC-209B-42F9-B2B1-6D91C5AAF8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6056" y="1950765"/>
            <a:ext cx="4106850" cy="4235016"/>
          </a:xfrm>
          <a:prstGeom prst="rect">
            <a:avLst/>
          </a:prstGeom>
          <a:noFill/>
          <a:ln>
            <a:noFill/>
          </a:ln>
        </p:spPr>
      </p:pic>
    </p:spTree>
    <p:extLst>
      <p:ext uri="{BB962C8B-B14F-4D97-AF65-F5344CB8AC3E}">
        <p14:creationId xmlns:p14="http://schemas.microsoft.com/office/powerpoint/2010/main" val="369596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6CB9-9CEE-403D-A05D-24A226B8C2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044C34-C9D5-4389-808F-AD9AB673D4EB}"/>
              </a:ext>
            </a:extLst>
          </p:cNvPr>
          <p:cNvSpPr>
            <a:spLocks noGrp="1"/>
          </p:cNvSpPr>
          <p:nvPr>
            <p:ph idx="1"/>
          </p:nvPr>
        </p:nvSpPr>
        <p:spPr/>
        <p:txBody>
          <a:bodyPr>
            <a:normAutofit fontScale="85000" lnSpcReduction="10000"/>
          </a:bodyPr>
          <a:lstStyle/>
          <a:p>
            <a:pPr marL="365760" indent="0">
              <a:lnSpc>
                <a:spcPct val="107000"/>
              </a:lnSpc>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From the graphs above the following observations are made: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5.0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great’,’best’,’perfect’,’better,’good</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very high customer satisfaction and high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4.0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good’,’better’,’nice’,’value</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money’,’decent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quality’,’awesome</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high customer satisfaction and good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3.0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good’,’well’,’purchased,’bad</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quality’,’issue</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customer dissatisfaction and average to below average product quality.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2.0 rating frequently carry words like: ‘problem’,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replacement,’stopped</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working’,’worst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experience’,’quality</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high customer dissatisfaction and below average product quality.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1.0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stopped’,’working’,’cheap’,’return’,’issue’,’wase</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money’,’poor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quality’,’customer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care’,’bad’,’used’,’worst</a:t>
            </a:r>
            <a:r>
              <a:rPr lang="en-IN" sz="1800" dirty="0">
                <a:effectLst/>
                <a:latin typeface="Arial" panose="020B0604020202020204" pitchFamily="34" charset="0"/>
                <a:ea typeface="Calibri" panose="020F0502020204030204" pitchFamily="34" charset="0"/>
                <a:cs typeface="Times New Roman" panose="02020603050405020304" pitchFamily="18" charset="0"/>
              </a:rPr>
              <a:t>’, ‘poor build quality’ etc indicate very high customer dissatisfaction and poor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5482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2E13-9E66-452A-9245-472AC27E97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E34A68-9D6F-4FC5-9CC2-0BD5CDBF77D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Top 10 words and their corresponding Ratings, along with their counts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6322212-8C58-4915-A104-938C0B8ED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704" y="2683944"/>
            <a:ext cx="4919980" cy="2759075"/>
          </a:xfrm>
          <a:prstGeom prst="rect">
            <a:avLst/>
          </a:prstGeom>
        </p:spPr>
      </p:pic>
    </p:spTree>
    <p:extLst>
      <p:ext uri="{BB962C8B-B14F-4D97-AF65-F5344CB8AC3E}">
        <p14:creationId xmlns:p14="http://schemas.microsoft.com/office/powerpoint/2010/main" val="3027031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5333-92F8-4D8A-83BF-963EEF9A1F77}"/>
              </a:ext>
            </a:extLst>
          </p:cNvPr>
          <p:cNvSpPr>
            <a:spLocks noGrp="1"/>
          </p:cNvSpPr>
          <p:nvPr>
            <p:ph type="title"/>
          </p:nvPr>
        </p:nvSpPr>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7D4D032-8189-4A3E-A83F-1FFF2C9464B3}"/>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6999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7E77-2C68-461D-98EE-751D2FE69249}"/>
              </a:ext>
            </a:extLst>
          </p:cNvPr>
          <p:cNvSpPr>
            <a:spLocks noGrp="1"/>
          </p:cNvSpPr>
          <p:nvPr>
            <p:ph type="title"/>
          </p:nvPr>
        </p:nvSpPr>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511AC2C-1EE1-4862-9F48-F942C74090AA}"/>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42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83D9-CD20-4164-8324-1473D7964795}"/>
              </a:ext>
            </a:extLst>
          </p:cNvPr>
          <p:cNvSpPr>
            <a:spLocks noGrp="1"/>
          </p:cNvSpPr>
          <p:nvPr>
            <p:ph type="title"/>
          </p:nvPr>
        </p:nvSpPr>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A0E6D40F-C161-44CE-8DFC-E6A1899549D0}"/>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515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BB6F-FD1A-4306-B045-F2F761399A4B}"/>
              </a:ext>
            </a:extLst>
          </p:cNvPr>
          <p:cNvSpPr>
            <a:spLocks noGrp="1"/>
          </p:cNvSpPr>
          <p:nvPr>
            <p:ph type="title"/>
          </p:nvPr>
        </p:nvSpPr>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4519DDCE-718A-4F04-91B5-620F909A2C2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AdaBoost Classifier: The basis of this algorithm is the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Boosting</a:t>
            </a:r>
            <a:r>
              <a:rPr lang="en-IN" sz="1800" dirty="0">
                <a:effectLst/>
                <a:latin typeface="Arial" panose="020B0604020202020204" pitchFamily="34" charset="0"/>
                <a:ea typeface="Calibri" panose="020F0502020204030204" pitchFamily="34" charset="0"/>
                <a:cs typeface="Times New Roman" panose="02020603050405020304" pitchFamily="18"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0871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D75A-9861-401A-A809-9E53734DB7D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1BF0529C-830A-439D-B875-69A6DB33DE14}"/>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Smote Technique was used to balance out the classes in the Label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1DBF55B-51C2-45D5-9871-F6AD76EF9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669" y="2869786"/>
            <a:ext cx="5047615" cy="670560"/>
          </a:xfrm>
          <a:prstGeom prst="rect">
            <a:avLst/>
          </a:prstGeom>
        </p:spPr>
      </p:pic>
    </p:spTree>
    <p:extLst>
      <p:ext uri="{BB962C8B-B14F-4D97-AF65-F5344CB8AC3E}">
        <p14:creationId xmlns:p14="http://schemas.microsoft.com/office/powerpoint/2010/main" val="265077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071F-565E-4145-8C01-92B0EA4BE2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A83E64A-69BD-4FA6-A34A-5C71E284128B}"/>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website has a forum for writing technical reviews of products and consists of repository of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An application to predict the rating by seeing the review is required to be built.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 user’s rating based on input review is required to be made.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63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3B85E-B53A-4D1F-822B-B0BBAE2F7DC3}"/>
              </a:ext>
            </a:extLst>
          </p:cNvPr>
          <p:cNvSpPr txBox="1"/>
          <p:nvPr/>
        </p:nvSpPr>
        <p:spPr>
          <a:xfrm>
            <a:off x="3047223" y="2234415"/>
            <a:ext cx="6097554" cy="373757"/>
          </a:xfrm>
          <a:prstGeom prst="rect">
            <a:avLst/>
          </a:prstGeom>
          <a:noFill/>
        </p:spPr>
        <p:txBody>
          <a:bodyPr wrap="square">
            <a:spAutoFit/>
          </a:bodyPr>
          <a:lstStyle/>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Best Random state was found to be 35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1339A6A-A58E-4070-B26D-EF4DBE3F8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2680841"/>
            <a:ext cx="5731510" cy="1813560"/>
          </a:xfrm>
          <a:prstGeom prst="rect">
            <a:avLst/>
          </a:prstGeom>
        </p:spPr>
      </p:pic>
      <p:pic>
        <p:nvPicPr>
          <p:cNvPr id="7" name="Picture 6">
            <a:extLst>
              <a:ext uri="{FF2B5EF4-FFF2-40B4-BE49-F238E27FC236}">
                <a16:creationId xmlns:a16="http://schemas.microsoft.com/office/drawing/2014/main" id="{37216F60-786C-483A-9AAD-0496D07DD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747" y="4871253"/>
            <a:ext cx="5731510" cy="269240"/>
          </a:xfrm>
          <a:prstGeom prst="rect">
            <a:avLst/>
          </a:prstGeom>
        </p:spPr>
      </p:pic>
      <p:sp>
        <p:nvSpPr>
          <p:cNvPr id="8" name="Title 1">
            <a:extLst>
              <a:ext uri="{FF2B5EF4-FFF2-40B4-BE49-F238E27FC236}">
                <a16:creationId xmlns:a16="http://schemas.microsoft.com/office/drawing/2014/main" id="{8348A691-8494-4DE0-9DFD-13D530A02A58}"/>
              </a:ext>
            </a:extLst>
          </p:cNvPr>
          <p:cNvSpPr>
            <a:spLocks noGrp="1"/>
          </p:cNvSpPr>
          <p:nvPr>
            <p:ph type="title"/>
          </p:nvPr>
        </p:nvSpPr>
        <p:spPr/>
        <p:txBody>
          <a:bodyPr/>
          <a:lstStyle/>
          <a:p>
            <a:r>
              <a:rPr lang="en-IN" dirty="0"/>
              <a:t>Train-Test Split</a:t>
            </a:r>
          </a:p>
        </p:txBody>
      </p:sp>
    </p:spTree>
    <p:extLst>
      <p:ext uri="{BB962C8B-B14F-4D97-AF65-F5344CB8AC3E}">
        <p14:creationId xmlns:p14="http://schemas.microsoft.com/office/powerpoint/2010/main" val="2115731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9A607E-CDE6-4326-B2CC-8D6CC4A66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002" y="2335212"/>
            <a:ext cx="4019819" cy="2955245"/>
          </a:xfrm>
          <a:prstGeom prst="rect">
            <a:avLst/>
          </a:prstGeom>
        </p:spPr>
      </p:pic>
      <p:sp>
        <p:nvSpPr>
          <p:cNvPr id="5" name="Title 1">
            <a:extLst>
              <a:ext uri="{FF2B5EF4-FFF2-40B4-BE49-F238E27FC236}">
                <a16:creationId xmlns:a16="http://schemas.microsoft.com/office/drawing/2014/main" id="{736B5C2E-E445-4C05-A8A2-5320CE3FE67D}"/>
              </a:ext>
            </a:extLst>
          </p:cNvPr>
          <p:cNvSpPr>
            <a:spLocks noGrp="1"/>
          </p:cNvSpPr>
          <p:nvPr>
            <p:ph type="title"/>
          </p:nvPr>
        </p:nvSpPr>
        <p:spPr/>
        <p:txBody>
          <a:bodyPr/>
          <a:lstStyle/>
          <a:p>
            <a:r>
              <a:rPr lang="en-IN" dirty="0"/>
              <a:t>Training The Models</a:t>
            </a:r>
          </a:p>
        </p:txBody>
      </p:sp>
    </p:spTree>
    <p:extLst>
      <p:ext uri="{BB962C8B-B14F-4D97-AF65-F5344CB8AC3E}">
        <p14:creationId xmlns:p14="http://schemas.microsoft.com/office/powerpoint/2010/main" val="2156730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47AA-864E-4A6C-80C0-6DE4A9DD7DA3}"/>
              </a:ext>
            </a:extLst>
          </p:cNvPr>
          <p:cNvSpPr>
            <a:spLocks noGrp="1"/>
          </p:cNvSpPr>
          <p:nvPr>
            <p:ph type="title"/>
          </p:nvPr>
        </p:nvSpPr>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34522E5-E5AE-4DB9-996E-85B4AF5D4DFD}"/>
              </a:ext>
            </a:extLst>
          </p:cNvPr>
          <p:cNvSpPr>
            <a:spLocks noGrp="1"/>
          </p:cNvSpPr>
          <p:nvPr>
            <p:ph idx="1"/>
          </p:nvPr>
        </p:nvSpPr>
        <p:spPr/>
        <p:txBody>
          <a:bodyPr>
            <a:normAutofit/>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Precision,Recall</a:t>
            </a:r>
            <a:r>
              <a:rPr lang="en-IN" sz="1800" dirty="0">
                <a:effectLst/>
                <a:latin typeface="Arial" panose="020B0604020202020204" pitchFamily="34" charset="0"/>
                <a:ea typeface="Calibri" panose="020F0502020204030204" pitchFamily="34" charset="0"/>
                <a:cs typeface="Times New Roman" panose="02020603050405020304" pitchFamily="18" charset="0"/>
              </a:rPr>
              <a:t>, Support and F1- score were the metrics used to evaluate the Model Performance. Precision is defined as the ratio of true positives to the sum of true and false positives. Recall is defined as the ratio of true positives to the sum of true positives and false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negatives.The</a:t>
            </a:r>
            <a:r>
              <a:rPr lang="en-IN" sz="1800" dirty="0">
                <a:effectLst/>
                <a:latin typeface="Arial" panose="020B0604020202020204" pitchFamily="34" charset="0"/>
                <a:ea typeface="Calibri" panose="020F0502020204030204" pitchFamily="34" charset="0"/>
                <a:cs typeface="Times New Roman" panose="02020603050405020304" pitchFamily="18"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183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DEAE39-0E0E-4020-BA17-74DA29FBC8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5906" y="542457"/>
            <a:ext cx="2443646" cy="2630805"/>
          </a:xfrm>
          <a:prstGeom prst="rect">
            <a:avLst/>
          </a:prstGeom>
        </p:spPr>
      </p:pic>
      <p:pic>
        <p:nvPicPr>
          <p:cNvPr id="9" name="Picture 8">
            <a:extLst>
              <a:ext uri="{FF2B5EF4-FFF2-40B4-BE49-F238E27FC236}">
                <a16:creationId xmlns:a16="http://schemas.microsoft.com/office/drawing/2014/main" id="{11C17C5D-F631-46CD-9D9B-1AB3A541C6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2230" y="497373"/>
            <a:ext cx="2478287" cy="2675889"/>
          </a:xfrm>
          <a:prstGeom prst="rect">
            <a:avLst/>
          </a:prstGeom>
        </p:spPr>
      </p:pic>
      <p:pic>
        <p:nvPicPr>
          <p:cNvPr id="10" name="Picture 9">
            <a:extLst>
              <a:ext uri="{FF2B5EF4-FFF2-40B4-BE49-F238E27FC236}">
                <a16:creationId xmlns:a16="http://schemas.microsoft.com/office/drawing/2014/main" id="{69B30C3C-42F1-4B14-9323-9BE0AED55A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3481" y="497373"/>
            <a:ext cx="2436760" cy="2610485"/>
          </a:xfrm>
          <a:prstGeom prst="rect">
            <a:avLst/>
          </a:prstGeom>
        </p:spPr>
      </p:pic>
      <p:pic>
        <p:nvPicPr>
          <p:cNvPr id="11" name="Picture 10">
            <a:extLst>
              <a:ext uri="{FF2B5EF4-FFF2-40B4-BE49-F238E27FC236}">
                <a16:creationId xmlns:a16="http://schemas.microsoft.com/office/drawing/2014/main" id="{48A3F55D-FF6D-4A7A-9534-9B4A06253C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9806" y="497373"/>
            <a:ext cx="2311236" cy="2610485"/>
          </a:xfrm>
          <a:prstGeom prst="rect">
            <a:avLst/>
          </a:prstGeom>
        </p:spPr>
      </p:pic>
      <p:pic>
        <p:nvPicPr>
          <p:cNvPr id="12" name="Picture 11">
            <a:extLst>
              <a:ext uri="{FF2B5EF4-FFF2-40B4-BE49-F238E27FC236}">
                <a16:creationId xmlns:a16="http://schemas.microsoft.com/office/drawing/2014/main" id="{18A3EE14-3CEF-4723-9A79-64CBCE0E6E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5906" y="3113573"/>
            <a:ext cx="2673094" cy="2713355"/>
          </a:xfrm>
          <a:prstGeom prst="rect">
            <a:avLst/>
          </a:prstGeom>
        </p:spPr>
      </p:pic>
      <p:pic>
        <p:nvPicPr>
          <p:cNvPr id="13" name="Picture 12">
            <a:extLst>
              <a:ext uri="{FF2B5EF4-FFF2-40B4-BE49-F238E27FC236}">
                <a16:creationId xmlns:a16="http://schemas.microsoft.com/office/drawing/2014/main" id="{D1AAE939-7638-4B91-88D6-6BDDE42E2D9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76862" y="3113573"/>
            <a:ext cx="2562067" cy="2713355"/>
          </a:xfrm>
          <a:prstGeom prst="rect">
            <a:avLst/>
          </a:prstGeom>
        </p:spPr>
      </p:pic>
      <p:pic>
        <p:nvPicPr>
          <p:cNvPr id="14" name="Picture 13">
            <a:extLst>
              <a:ext uri="{FF2B5EF4-FFF2-40B4-BE49-F238E27FC236}">
                <a16:creationId xmlns:a16="http://schemas.microsoft.com/office/drawing/2014/main" id="{3582DD43-B020-47C8-BC0D-4E33D74E0F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0983" y="3113573"/>
            <a:ext cx="2664356" cy="2789707"/>
          </a:xfrm>
          <a:prstGeom prst="rect">
            <a:avLst/>
          </a:prstGeom>
        </p:spPr>
      </p:pic>
    </p:spTree>
    <p:extLst>
      <p:ext uri="{BB962C8B-B14F-4D97-AF65-F5344CB8AC3E}">
        <p14:creationId xmlns:p14="http://schemas.microsoft.com/office/powerpoint/2010/main" val="3486590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3E1B-504B-422E-B675-40EC7D7067C1}"/>
              </a:ext>
            </a:extLst>
          </p:cNvPr>
          <p:cNvSpPr>
            <a:spLocks noGrp="1"/>
          </p:cNvSpPr>
          <p:nvPr>
            <p:ph type="title"/>
          </p:nvPr>
        </p:nvSpPr>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94D3D726-16B3-4D99-96AE-5B7B0256A9DA}"/>
              </a:ext>
            </a:extLst>
          </p:cNvPr>
          <p:cNvSpPr>
            <a:spLocks noGrp="1"/>
          </p:cNvSpPr>
          <p:nvPr>
            <p:ph idx="1"/>
          </p:nvPr>
        </p:nvSpPr>
        <p:spPr/>
        <p:txBody>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Validation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18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2226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1388A2-C720-49F5-B977-3EE58ED32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435" y="652273"/>
            <a:ext cx="2410455" cy="4013187"/>
          </a:xfrm>
          <a:prstGeom prst="rect">
            <a:avLst/>
          </a:prstGeom>
        </p:spPr>
      </p:pic>
      <p:pic>
        <p:nvPicPr>
          <p:cNvPr id="7" name="Picture 6">
            <a:extLst>
              <a:ext uri="{FF2B5EF4-FFF2-40B4-BE49-F238E27FC236}">
                <a16:creationId xmlns:a16="http://schemas.microsoft.com/office/drawing/2014/main" id="{359AA2F7-033C-4C2B-B6DC-4613DFF07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35" y="4665460"/>
            <a:ext cx="2410454" cy="1523789"/>
          </a:xfrm>
          <a:prstGeom prst="rect">
            <a:avLst/>
          </a:prstGeom>
        </p:spPr>
      </p:pic>
    </p:spTree>
    <p:extLst>
      <p:ext uri="{BB962C8B-B14F-4D97-AF65-F5344CB8AC3E}">
        <p14:creationId xmlns:p14="http://schemas.microsoft.com/office/powerpoint/2010/main" val="3032140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217A-3AB1-4F6F-A744-026BD92BC61D}"/>
              </a:ext>
            </a:extLst>
          </p:cNvPr>
          <p:cNvSpPr>
            <a:spLocks noGrp="1"/>
          </p:cNvSpPr>
          <p:nvPr>
            <p:ph type="title"/>
          </p:nvPr>
        </p:nvSpPr>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743FF27-B20D-4560-8FE9-11FBCC9E5389}"/>
              </a:ext>
            </a:extLst>
          </p:cNvPr>
          <p:cNvSpPr>
            <a:spLocks noGrp="1"/>
          </p:cNvSpPr>
          <p:nvPr>
            <p:ph idx="1"/>
          </p:nvPr>
        </p:nvSpPr>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score is used to summarize the trade-off between the true positive rate and false positive rate for a predictive model using different probability thresholds. The AUC value lies between 0.5 to 1 where 0.5 denotes a bad classifier and 1 denotes an excellent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3503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48398-56DA-4438-BB70-42FCCCECE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276" y="588398"/>
            <a:ext cx="3193221" cy="5009080"/>
          </a:xfrm>
          <a:prstGeom prst="rect">
            <a:avLst/>
          </a:prstGeom>
        </p:spPr>
      </p:pic>
    </p:spTree>
    <p:extLst>
      <p:ext uri="{BB962C8B-B14F-4D97-AF65-F5344CB8AC3E}">
        <p14:creationId xmlns:p14="http://schemas.microsoft.com/office/powerpoint/2010/main" val="79904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235B-DC55-4B6E-9EF1-163EE4CBEA1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D193EB7-5D11-4B1D-AED8-C277ABF1D0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curves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AUC-ROC curve helps us visualize how well our machine learning classifier is performing. ROC curves are appropriate when the observations are balanced between each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9197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348F38-283E-40CE-853C-D10D17920A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6151" y="2025416"/>
            <a:ext cx="3186260" cy="2248004"/>
          </a:xfrm>
          <a:prstGeom prst="rect">
            <a:avLst/>
          </a:prstGeom>
          <a:noFill/>
          <a:ln>
            <a:noFill/>
          </a:ln>
        </p:spPr>
      </p:pic>
      <p:sp>
        <p:nvSpPr>
          <p:cNvPr id="5" name="TextBox 4">
            <a:extLst>
              <a:ext uri="{FF2B5EF4-FFF2-40B4-BE49-F238E27FC236}">
                <a16:creationId xmlns:a16="http://schemas.microsoft.com/office/drawing/2014/main" id="{2C43DA5F-3F95-4CDF-93B3-F70F7C60751E}"/>
              </a:ext>
            </a:extLst>
          </p:cNvPr>
          <p:cNvSpPr txBox="1"/>
          <p:nvPr/>
        </p:nvSpPr>
        <p:spPr>
          <a:xfrm>
            <a:off x="1303634" y="4273420"/>
            <a:ext cx="2904472"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1Logistic Regression ROC Curves</a:t>
            </a:r>
          </a:p>
        </p:txBody>
      </p:sp>
      <p:pic>
        <p:nvPicPr>
          <p:cNvPr id="6" name="Picture 5">
            <a:extLst>
              <a:ext uri="{FF2B5EF4-FFF2-40B4-BE49-F238E27FC236}">
                <a16:creationId xmlns:a16="http://schemas.microsoft.com/office/drawing/2014/main" id="{8DF421BC-E07E-49F0-AA89-D7506DAD72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4047" y="2025416"/>
            <a:ext cx="3186260" cy="2247918"/>
          </a:xfrm>
          <a:prstGeom prst="rect">
            <a:avLst/>
          </a:prstGeom>
          <a:noFill/>
          <a:ln>
            <a:noFill/>
          </a:ln>
        </p:spPr>
      </p:pic>
      <p:sp>
        <p:nvSpPr>
          <p:cNvPr id="8" name="TextBox 7">
            <a:extLst>
              <a:ext uri="{FF2B5EF4-FFF2-40B4-BE49-F238E27FC236}">
                <a16:creationId xmlns:a16="http://schemas.microsoft.com/office/drawing/2014/main" id="{D04D5503-0F14-4846-988E-6E519D689DFD}"/>
              </a:ext>
            </a:extLst>
          </p:cNvPr>
          <p:cNvSpPr txBox="1"/>
          <p:nvPr/>
        </p:nvSpPr>
        <p:spPr>
          <a:xfrm>
            <a:off x="4544047" y="4273334"/>
            <a:ext cx="3186260"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Random Forest Classifier ROC Curves</a:t>
            </a:r>
          </a:p>
        </p:txBody>
      </p:sp>
      <p:pic>
        <p:nvPicPr>
          <p:cNvPr id="9" name="Picture 8">
            <a:extLst>
              <a:ext uri="{FF2B5EF4-FFF2-40B4-BE49-F238E27FC236}">
                <a16:creationId xmlns:a16="http://schemas.microsoft.com/office/drawing/2014/main" id="{E75A2ED3-E7B1-493E-AF0C-D1AA070139A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30307" y="2020750"/>
            <a:ext cx="3185441" cy="2247917"/>
          </a:xfrm>
          <a:prstGeom prst="rect">
            <a:avLst/>
          </a:prstGeom>
          <a:noFill/>
          <a:ln>
            <a:noFill/>
          </a:ln>
        </p:spPr>
      </p:pic>
      <p:sp>
        <p:nvSpPr>
          <p:cNvPr id="11" name="TextBox 10">
            <a:extLst>
              <a:ext uri="{FF2B5EF4-FFF2-40B4-BE49-F238E27FC236}">
                <a16:creationId xmlns:a16="http://schemas.microsoft.com/office/drawing/2014/main" id="{CA0C1D0A-820B-4B63-A33D-05C11381AB3C}"/>
              </a:ext>
            </a:extLst>
          </p:cNvPr>
          <p:cNvSpPr txBox="1"/>
          <p:nvPr/>
        </p:nvSpPr>
        <p:spPr>
          <a:xfrm>
            <a:off x="7839589" y="4227167"/>
            <a:ext cx="3076159"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Ada Boost Classifier ROC Curve</a:t>
            </a:r>
          </a:p>
        </p:txBody>
      </p:sp>
    </p:spTree>
    <p:extLst>
      <p:ext uri="{BB962C8B-B14F-4D97-AF65-F5344CB8AC3E}">
        <p14:creationId xmlns:p14="http://schemas.microsoft.com/office/powerpoint/2010/main" val="363087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BDB6-5BCA-4F44-94DE-CD8221F470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77B3E69-41B0-4D37-9065-ECC0283DFA82}"/>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Predictive modelling, Classification algorithms are some of the machine learning techniques used along with the various libraries of the NLTK suite for Classification of comments. Using 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712702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FEE4A7-55C7-4B27-AFB0-BE9A6A11DC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3E4E1D60-2431-43FD-9357-FFBC28E7AB5E}"/>
              </a:ext>
            </a:extLst>
          </p:cNvPr>
          <p:cNvSpPr>
            <a:spLocks noChangeArrowheads="1"/>
          </p:cNvSpPr>
          <p:nvPr/>
        </p:nvSpPr>
        <p:spPr bwMode="auto">
          <a:xfrm>
            <a:off x="5865391" y="2892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C5D5BC5C-D999-413F-8F81-894D1F2238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1195" y="2114846"/>
            <a:ext cx="3578779" cy="2525247"/>
          </a:xfrm>
          <a:prstGeom prst="rect">
            <a:avLst/>
          </a:prstGeom>
          <a:noFill/>
          <a:ln>
            <a:noFill/>
          </a:ln>
        </p:spPr>
      </p:pic>
      <p:sp>
        <p:nvSpPr>
          <p:cNvPr id="10" name="TextBox 9">
            <a:extLst>
              <a:ext uri="{FF2B5EF4-FFF2-40B4-BE49-F238E27FC236}">
                <a16:creationId xmlns:a16="http://schemas.microsoft.com/office/drawing/2014/main" id="{E8E0F67D-C56A-4052-A0BA-6FEA7A89E5BF}"/>
              </a:ext>
            </a:extLst>
          </p:cNvPr>
          <p:cNvSpPr txBox="1"/>
          <p:nvPr/>
        </p:nvSpPr>
        <p:spPr>
          <a:xfrm>
            <a:off x="1351757" y="4640092"/>
            <a:ext cx="2967324"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4 </a:t>
            </a:r>
            <a:r>
              <a:rPr lang="en-IN" sz="1800" i="1" dirty="0" err="1">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Xgb</a:t>
            </a: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Classifier ROC Curve</a:t>
            </a:r>
          </a:p>
        </p:txBody>
      </p:sp>
      <p:pic>
        <p:nvPicPr>
          <p:cNvPr id="11" name="Picture 10">
            <a:extLst>
              <a:ext uri="{FF2B5EF4-FFF2-40B4-BE49-F238E27FC236}">
                <a16:creationId xmlns:a16="http://schemas.microsoft.com/office/drawing/2014/main" id="{46725629-8D0C-44C7-8CB1-2449111FBB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12424" y="2114846"/>
            <a:ext cx="3578793" cy="2525246"/>
          </a:xfrm>
          <a:prstGeom prst="rect">
            <a:avLst/>
          </a:prstGeom>
          <a:noFill/>
          <a:ln>
            <a:noFill/>
          </a:ln>
        </p:spPr>
      </p:pic>
      <p:sp>
        <p:nvSpPr>
          <p:cNvPr id="13" name="TextBox 12">
            <a:extLst>
              <a:ext uri="{FF2B5EF4-FFF2-40B4-BE49-F238E27FC236}">
                <a16:creationId xmlns:a16="http://schemas.microsoft.com/office/drawing/2014/main" id="{F48C4FFD-03D5-4DC7-B918-22EDE1D03EA8}"/>
              </a:ext>
            </a:extLst>
          </p:cNvPr>
          <p:cNvSpPr txBox="1"/>
          <p:nvPr/>
        </p:nvSpPr>
        <p:spPr>
          <a:xfrm>
            <a:off x="4930536" y="4640092"/>
            <a:ext cx="3160667"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5 Multinomial Naive Bayes ROC Curves</a:t>
            </a:r>
          </a:p>
        </p:txBody>
      </p:sp>
      <p:pic>
        <p:nvPicPr>
          <p:cNvPr id="14" name="Picture 13">
            <a:extLst>
              <a:ext uri="{FF2B5EF4-FFF2-40B4-BE49-F238E27FC236}">
                <a16:creationId xmlns:a16="http://schemas.microsoft.com/office/drawing/2014/main" id="{9F4A86A7-D8C8-4EB2-969B-3B776ADE566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91203" y="2114844"/>
            <a:ext cx="3579346" cy="2525245"/>
          </a:xfrm>
          <a:prstGeom prst="rect">
            <a:avLst/>
          </a:prstGeom>
          <a:noFill/>
          <a:ln>
            <a:noFill/>
          </a:ln>
        </p:spPr>
      </p:pic>
      <p:sp>
        <p:nvSpPr>
          <p:cNvPr id="16" name="TextBox 15">
            <a:extLst>
              <a:ext uri="{FF2B5EF4-FFF2-40B4-BE49-F238E27FC236}">
                <a16:creationId xmlns:a16="http://schemas.microsoft.com/office/drawing/2014/main" id="{BA26A58A-C6F8-4E66-B45C-C5577FF86EE8}"/>
              </a:ext>
            </a:extLst>
          </p:cNvPr>
          <p:cNvSpPr txBox="1"/>
          <p:nvPr/>
        </p:nvSpPr>
        <p:spPr>
          <a:xfrm>
            <a:off x="8421765" y="4640089"/>
            <a:ext cx="3578779"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6 Complement Naive Bayes ROC Curves</a:t>
            </a:r>
          </a:p>
        </p:txBody>
      </p:sp>
    </p:spTree>
    <p:extLst>
      <p:ext uri="{BB962C8B-B14F-4D97-AF65-F5344CB8AC3E}">
        <p14:creationId xmlns:p14="http://schemas.microsoft.com/office/powerpoint/2010/main" val="65997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4F8F-1A03-44D7-B2A2-5D6146FDF6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2D7553-8314-4F28-93D3-F2B1F4846B70}"/>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comparing the above graphs,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roc_auc_scores,Precision</a:t>
            </a:r>
            <a:r>
              <a:rPr lang="en-IN" sz="1800" dirty="0">
                <a:effectLst/>
                <a:latin typeface="Arial" panose="020B0604020202020204" pitchFamily="34" charset="0"/>
                <a:ea typeface="Calibri" panose="020F0502020204030204" pitchFamily="34" charset="0"/>
                <a:cs typeface="Times New Roman" panose="02020603050405020304" pitchFamily="18" charset="0"/>
              </a:rPr>
              <a:t>, Recall, Accuracy Scores with Cross validation scores, it is determined that Random Forest Classifier is the best models for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72305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660D2-E43C-4AED-B7A1-D542A0F776BC}"/>
              </a:ext>
            </a:extLst>
          </p:cNvPr>
          <p:cNvSpPr>
            <a:spLocks noGrp="1"/>
          </p:cNvSpPr>
          <p:nvPr>
            <p:ph idx="1"/>
          </p:nvPr>
        </p:nvSpPr>
        <p:spPr>
          <a:xfrm>
            <a:off x="1066800" y="618067"/>
            <a:ext cx="10058400" cy="3760891"/>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Classifier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28F7541-15FE-43AF-9D4E-5FCBE88EF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066" y="1478182"/>
            <a:ext cx="4989073" cy="4525891"/>
          </a:xfrm>
          <a:prstGeom prst="rect">
            <a:avLst/>
          </a:prstGeom>
        </p:spPr>
      </p:pic>
    </p:spTree>
    <p:extLst>
      <p:ext uri="{BB962C8B-B14F-4D97-AF65-F5344CB8AC3E}">
        <p14:creationId xmlns:p14="http://schemas.microsoft.com/office/powerpoint/2010/main" val="2088629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161646-791D-441A-90CE-AAE77A37BBFA}"/>
              </a:ext>
            </a:extLst>
          </p:cNvPr>
          <p:cNvSpPr txBox="1"/>
          <p:nvPr/>
        </p:nvSpPr>
        <p:spPr>
          <a:xfrm>
            <a:off x="744116" y="2146650"/>
            <a:ext cx="10527263" cy="966483"/>
          </a:xfrm>
          <a:prstGeom prst="rect">
            <a:avLst/>
          </a:prstGeom>
          <a:noFill/>
        </p:spPr>
        <p:txBody>
          <a:bodyPr wrap="square">
            <a:spAutoFit/>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the input parameter values and after fitting the train datasets The Random Forest Classifier model was further tuned based on the parameter values yielded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The Random Forest Regressor model displayed an accuracy of 70.59%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7158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7FF-AFED-4B2B-BB53-FD225E2EA4A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DBB6FAD-3CA3-4973-9112-9BDA3AF9CEF9}"/>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Key Findings and Conclusions of the Study</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final model performed with 70.59% accuracy, Recall score of 0.81 for ratings 1.0 and 2.0, 0.75 for 3.0 rating score, 0.70 for 4.0 rating score and 0.69 for 5.0 rating score, which means that the model is optimized better to predict ratings for bad reviews and average reviews.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1513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2D02-8253-48F5-BA7F-59116B0FAA9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0AFAAD39-D8E0-4DBD-B4E8-6DCD6C18330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Data cleaning was a very important step in removing null values from the dataset.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Visualising data helped identify class composition of label column and the most frequently occurring words in reviews corresponding to each of the rating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921431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81FC-DBBD-4803-8771-1BD26360CA7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47A78D3-DE34-47BD-AF18-41EA6113E7F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small dataset to work with posed a challenge in building highly accurate models. </a:t>
            </a:r>
            <a:r>
              <a:rPr lang="en-IN" sz="1800">
                <a:effectLst/>
                <a:latin typeface="Arial" panose="020B0604020202020204" pitchFamily="34" charset="0"/>
                <a:ea typeface="Calibri" panose="020F0502020204030204" pitchFamily="34" charset="0"/>
                <a:cs typeface="Times New Roman" panose="02020603050405020304" pitchFamily="18" charset="0"/>
              </a:rPr>
              <a:t>By training the models on more diverse data sets, longer comments, and a more balanced dataset, more accurate and efficient classification models can be built.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25901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C359-0890-4D1B-B84E-5784B46827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B1A2DCC-4748-404D-909B-341C6B9F4353}"/>
              </a:ext>
            </a:extLst>
          </p:cNvPr>
          <p:cNvSpPr>
            <a:spLocks noGrp="1"/>
          </p:cNvSpPr>
          <p:nvPr>
            <p:ph idx="1"/>
          </p:nvPr>
        </p:nvSpPr>
        <p:spPr/>
        <p:txBody>
          <a:bodyPr>
            <a:normAutofit fontScale="85000"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Review of Literature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Research paper titled: “Review-Based Rating Prediction” by Tal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Hadad</a:t>
            </a:r>
            <a:r>
              <a:rPr lang="en-IN" sz="1800" dirty="0">
                <a:effectLst/>
                <a:latin typeface="Arial" panose="020B0604020202020204" pitchFamily="34" charset="0"/>
                <a:ea typeface="Calibri" panose="020F0502020204030204" pitchFamily="34" charset="0"/>
                <a:cs typeface="Times New Roman" panose="02020603050405020304" pitchFamily="18" charset="0"/>
              </a:rPr>
              <a:t> was reviewed and studied to gain insights into the importance of contextual information of user sentiments in determining the rating of products, the role of natural language processing tools and techniques in identifying the user sentiments towards various products based on their reviews and ratings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It is learnt that Contextual information about a user’s opinion of a product can be explicit or implicit and can be inferred in different ways such as user score ratings and textual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user may express in his review(s), their satisfaction / dissatisfaction with a product, based on its quality , features performance, and monetary worth and they may then give the product a rating score based on their opinion of it. These reviews have contextual data based on users’ experiences with the products and their opinions of them. The user ratings have a strong correlation with the contextual data carried in their reviews. Thus comparing the similarity in the reviews with the similarity in the scores based on those reviews can be a basis for predicting user ratings based on the context, inference and semantics of their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7138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81FD-7B25-4700-8A3C-7FDE78FDF28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CAC586F-9B5A-467B-9BD5-CD637EC0D37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Ratings are an important metric in e-commerce application to determine a product’s quality, consumer demand, worth and profitability. The sentiment of a user towards a product is reflected in their rating score and their review of the product. This helps determine how the product is perceived by the consumers and in turn gives an idea about the acceptance of the product by the consumers. There is a strong positive correlation between the rating of a product and its consumer demand. Therefore, it is necessary to build a predictive model which can, with good accuracy predict what rating a user might give a particular product based on the user review. This helps understand user sentiment towards a product and determine the product’s worth and acceptance by consumers.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524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FFF-4EFC-4DFF-9326-4B5E0A85252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C79C7F-E2F9-4C35-9559-C2DDE399B38D}"/>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of the Problem</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predictive models to understand the relationships that exist between user review and the corresponding user rating.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user reviews are collected, processed and normalised. Based on the context of the reviews on various items, with similar ratings, prediction of the rating for a given review can be made based on similar reviews which already have corresponding ratings.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predict ratings for user revies, models such as Logistic regression, Random Forest Classifier Boost Classifier, Extreme Gradient Boost Classifier, Multinomial Naïve Bayes Classifier, Complement Naïve Bayes Classifier and Passive Aggressive Classifier were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45848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FC02-D39F-4BD2-A4F9-15CC20C6F994}"/>
              </a:ext>
            </a:extLst>
          </p:cNvPr>
          <p:cNvSpPr>
            <a:spLocks noGrp="1"/>
          </p:cNvSpPr>
          <p:nvPr>
            <p:ph type="title"/>
          </p:nvPr>
        </p:nvSpPr>
        <p:spPr>
          <a:xfrm>
            <a:off x="1097280" y="263529"/>
            <a:ext cx="10058400" cy="1450757"/>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F6E6D80B-464D-43D3-A6BE-74972D1D85A5}"/>
              </a:ext>
            </a:extLst>
          </p:cNvPr>
          <p:cNvSpPr>
            <a:spLocks noGrp="1"/>
          </p:cNvSpPr>
          <p:nvPr>
            <p:ph idx="1"/>
          </p:nvPr>
        </p:nvSpPr>
        <p:spPr/>
        <p:txBody>
          <a:bodyPr/>
          <a:lstStyle/>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approach to classify a comment as malignant would depend on training data labelled as various categories of malignant messages and benign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0384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2183-E977-442F-8767-B07CE1DE171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6B5A84A-2799-4905-9055-845824E4C32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 was compiled by scraping User review and rating Data for various products from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https://amazon.in</a:t>
            </a:r>
            <a:r>
              <a:rPr lang="en-IN" sz="1800" dirty="0">
                <a:effectLst/>
                <a:latin typeface="Arial" panose="020B0604020202020204" pitchFamily="34" charset="0"/>
                <a:ea typeface="Calibri" panose="020F0502020204030204" pitchFamily="34" charset="0"/>
                <a:cs typeface="Times New Roman" panose="02020603050405020304" pitchFamily="18" charset="0"/>
              </a:rPr>
              <a:t> and https://www.flipkart.com/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was converted into a Pandas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800" dirty="0">
                <a:effectLst/>
                <a:latin typeface="Arial" panose="020B0604020202020204" pitchFamily="34" charset="0"/>
                <a:ea typeface="Calibri" panose="020F0502020204030204" pitchFamily="34" charset="0"/>
                <a:cs typeface="Times New Roman" panose="02020603050405020304" pitchFamily="18" charset="0"/>
              </a:rPr>
              <a:t> under various Comment and Ratings columns and saved as a .csv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17277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102</TotalTime>
  <Words>3087</Words>
  <Application>Microsoft Office PowerPoint</Application>
  <PresentationFormat>Widescreen</PresentationFormat>
  <Paragraphs>159</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Century Gothic</vt:lpstr>
      <vt:lpstr>Courier New</vt:lpstr>
      <vt:lpstr>Helvetica</vt:lpstr>
      <vt:lpstr>Symbol</vt:lpstr>
      <vt:lpstr>Times New Roman</vt:lpstr>
      <vt:lpstr>Wingdings 2</vt:lpstr>
      <vt:lpstr>Quotable</vt:lpstr>
      <vt:lpstr>Ratings Prediction Project </vt:lpstr>
      <vt:lpstr>ACKNOWLEDGMENT</vt:lpstr>
      <vt:lpstr>INTRODUCTION</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PowerPoint Presentation</vt:lpstr>
      <vt:lpstr>PowerPoint Presentation</vt:lpstr>
      <vt:lpstr>PowerPoint Presentation</vt:lpstr>
      <vt:lpstr>PowerPoint Presentation</vt:lpstr>
      <vt:lpstr> Model/s Development and Evaluation  </vt:lpstr>
      <vt:lpstr> Model/s Development and Evaluation  </vt:lpstr>
      <vt:lpstr> Model/s Development and Evaluation  </vt:lpstr>
      <vt:lpstr> Model/s Development and Evaluation  </vt:lpstr>
      <vt:lpstr>Analytical Problem Framing</vt:lpstr>
      <vt:lpstr>Train-Test Split</vt:lpstr>
      <vt:lpstr>Training The Models</vt:lpstr>
      <vt:lpstr> Model/s Development and Evaluation  </vt:lpstr>
      <vt:lpstr>PowerPoint Presentation</vt:lpstr>
      <vt:lpstr> Model/s Development and Evaluation  </vt:lpstr>
      <vt:lpstr>PowerPoint Presentation</vt:lpstr>
      <vt:lpstr> 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dc:title>
  <dc:creator>SIDXTER N</dc:creator>
  <cp:lastModifiedBy>SHUBHAM</cp:lastModifiedBy>
  <cp:revision>7</cp:revision>
  <dcterms:created xsi:type="dcterms:W3CDTF">2021-12-10T10:42:10Z</dcterms:created>
  <dcterms:modified xsi:type="dcterms:W3CDTF">2022-01-15T17:12:18Z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