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72" r:id="rId2"/>
    <p:sldId id="265" r:id="rId3"/>
    <p:sldId id="257" r:id="rId4"/>
    <p:sldId id="258" r:id="rId5"/>
    <p:sldId id="260" r:id="rId6"/>
    <p:sldId id="266" r:id="rId7"/>
    <p:sldId id="269" r:id="rId8"/>
    <p:sldId id="270" r:id="rId9"/>
    <p:sldId id="271" r:id="rId10"/>
    <p:sldId id="273" r:id="rId11"/>
    <p:sldId id="262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BBEB1-C97C-4C84-A5F9-266666D9CD3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3EEEB5-344D-4D47-9672-FA8340FD3594}">
      <dgm:prSet phldrT="[Text]"/>
      <dgm:spPr/>
      <dgm:t>
        <a:bodyPr/>
        <a:lstStyle/>
        <a:p>
          <a:r>
            <a:rPr lang="en-US" dirty="0" smtClean="0"/>
            <a:t>Checkerboard assay .</a:t>
          </a:r>
          <a:endParaRPr lang="en-US" dirty="0"/>
        </a:p>
      </dgm:t>
    </dgm:pt>
    <dgm:pt modelId="{94BFEF49-773E-4D12-8C84-E7F4E203544B}" type="parTrans" cxnId="{EB823EF7-8888-4E25-BA79-A7E88F705724}">
      <dgm:prSet/>
      <dgm:spPr/>
      <dgm:t>
        <a:bodyPr/>
        <a:lstStyle/>
        <a:p>
          <a:endParaRPr lang="en-US"/>
        </a:p>
      </dgm:t>
    </dgm:pt>
    <dgm:pt modelId="{1BC66E44-94D7-4AA7-B163-8327919B31EA}" type="sibTrans" cxnId="{EB823EF7-8888-4E25-BA79-A7E88F705724}">
      <dgm:prSet/>
      <dgm:spPr/>
      <dgm:t>
        <a:bodyPr/>
        <a:lstStyle/>
        <a:p>
          <a:endParaRPr lang="en-US"/>
        </a:p>
      </dgm:t>
    </dgm:pt>
    <dgm:pt modelId="{B2759DA8-767C-46DA-8432-FDB5D78FB98B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Preparation of TOB-CIP hybrid </a:t>
          </a:r>
          <a:endParaRPr lang="en-US" dirty="0"/>
        </a:p>
      </dgm:t>
    </dgm:pt>
    <dgm:pt modelId="{9919D3AD-A0EC-497A-9773-2FB6A5C6383C}" type="parTrans" cxnId="{C83FB90F-5C28-4291-A51C-BA6FAC8B88DC}">
      <dgm:prSet/>
      <dgm:spPr/>
      <dgm:t>
        <a:bodyPr/>
        <a:lstStyle/>
        <a:p>
          <a:endParaRPr lang="en-US"/>
        </a:p>
      </dgm:t>
    </dgm:pt>
    <dgm:pt modelId="{C2294447-7FAB-4009-BB55-3349254DF771}" type="sibTrans" cxnId="{C83FB90F-5C28-4291-A51C-BA6FAC8B88DC}">
      <dgm:prSet/>
      <dgm:spPr/>
      <dgm:t>
        <a:bodyPr/>
        <a:lstStyle/>
        <a:p>
          <a:endParaRPr lang="en-US"/>
        </a:p>
      </dgm:t>
    </dgm:pt>
    <dgm:pt modelId="{01874F21-032C-46D8-B610-65DDD7E773A6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Bacterial strains and growth conditions </a:t>
          </a:r>
          <a:endParaRPr lang="en-US" dirty="0"/>
        </a:p>
      </dgm:t>
    </dgm:pt>
    <dgm:pt modelId="{849B0DFA-B664-4C03-8D7A-0B0F8711686F}" type="parTrans" cxnId="{0BA108F1-A57E-49ED-89B7-0C00CF3C4698}">
      <dgm:prSet/>
      <dgm:spPr/>
      <dgm:t>
        <a:bodyPr/>
        <a:lstStyle/>
        <a:p>
          <a:endParaRPr lang="en-US"/>
        </a:p>
      </dgm:t>
    </dgm:pt>
    <dgm:pt modelId="{452ECAB3-4DA4-4FFD-99B7-EEB1F0E068EA}" type="sibTrans" cxnId="{0BA108F1-A57E-49ED-89B7-0C00CF3C4698}">
      <dgm:prSet/>
      <dgm:spPr/>
      <dgm:t>
        <a:bodyPr/>
        <a:lstStyle/>
        <a:p>
          <a:endParaRPr lang="en-US"/>
        </a:p>
      </dgm:t>
    </dgm:pt>
    <dgm:pt modelId="{64952ED4-A6B6-417E-B4ED-94F417248AA2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Antimicrobial susceptibility assay .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8AB8F507-63FE-4FD3-AA36-6B52F86039E3}" type="parTrans" cxnId="{998F965A-7CA5-4552-A1D3-6C3C4A4AD9CB}">
      <dgm:prSet/>
      <dgm:spPr/>
      <dgm:t>
        <a:bodyPr/>
        <a:lstStyle/>
        <a:p>
          <a:endParaRPr lang="en-US"/>
        </a:p>
      </dgm:t>
    </dgm:pt>
    <dgm:pt modelId="{3A524D79-49BA-4B8B-915F-1C673B09A929}" type="sibTrans" cxnId="{998F965A-7CA5-4552-A1D3-6C3C4A4AD9CB}">
      <dgm:prSet/>
      <dgm:spPr/>
      <dgm:t>
        <a:bodyPr/>
        <a:lstStyle/>
        <a:p>
          <a:endParaRPr lang="en-US"/>
        </a:p>
      </dgm:t>
    </dgm:pt>
    <dgm:pt modelId="{03F3A557-DDD0-40FD-8523-BA6433FCC6C3}" type="pres">
      <dgm:prSet presAssocID="{207BBEB1-C97C-4C84-A5F9-266666D9CD32}" presName="linear" presStyleCnt="0">
        <dgm:presLayoutVars>
          <dgm:animLvl val="lvl"/>
          <dgm:resizeHandles val="exact"/>
        </dgm:presLayoutVars>
      </dgm:prSet>
      <dgm:spPr/>
    </dgm:pt>
    <dgm:pt modelId="{197EC0F9-2A4F-42AB-A7BE-7F2D6E2A2FFB}" type="pres">
      <dgm:prSet presAssocID="{B2759DA8-767C-46DA-8432-FDB5D78FB9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F21B2A-28DD-4B1D-BEEA-484DBD2F5BF7}" type="pres">
      <dgm:prSet presAssocID="{C2294447-7FAB-4009-BB55-3349254DF771}" presName="spacer" presStyleCnt="0"/>
      <dgm:spPr/>
    </dgm:pt>
    <dgm:pt modelId="{0CC66D80-937A-434F-9C96-DA64DB098031}" type="pres">
      <dgm:prSet presAssocID="{B83EEEB5-344D-4D47-9672-FA8340FD3594}" presName="parentText" presStyleLbl="node1" presStyleIdx="1" presStyleCnt="4" custLinFactY="256863" custLinFactNeighborY="300000">
        <dgm:presLayoutVars>
          <dgm:chMax val="0"/>
          <dgm:bulletEnabled val="1"/>
        </dgm:presLayoutVars>
      </dgm:prSet>
      <dgm:spPr/>
    </dgm:pt>
    <dgm:pt modelId="{4003B200-6B7E-4D40-8D4C-D1B64CE28496}" type="pres">
      <dgm:prSet presAssocID="{1BC66E44-94D7-4AA7-B163-8327919B31EA}" presName="spacer" presStyleCnt="0"/>
      <dgm:spPr/>
    </dgm:pt>
    <dgm:pt modelId="{6FE9C8B9-54AB-4ECC-8C42-28E3383EBF89}" type="pres">
      <dgm:prSet presAssocID="{64952ED4-A6B6-417E-B4ED-94F417248AA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EEC7E9-DC5D-4AD1-A6AF-F66320FDE12C}" type="pres">
      <dgm:prSet presAssocID="{3A524D79-49BA-4B8B-915F-1C673B09A929}" presName="spacer" presStyleCnt="0"/>
      <dgm:spPr/>
    </dgm:pt>
    <dgm:pt modelId="{460A67CF-92EA-4E39-B660-A813E489402B}" type="pres">
      <dgm:prSet presAssocID="{01874F21-032C-46D8-B610-65DDD7E773A6}" presName="parentText" presStyleLbl="node1" presStyleIdx="3" presStyleCnt="4" custLinFactY="-199896" custLinFactNeighborY="-200000">
        <dgm:presLayoutVars>
          <dgm:chMax val="0"/>
          <dgm:bulletEnabled val="1"/>
        </dgm:presLayoutVars>
      </dgm:prSet>
      <dgm:spPr/>
    </dgm:pt>
  </dgm:ptLst>
  <dgm:cxnLst>
    <dgm:cxn modelId="{998F965A-7CA5-4552-A1D3-6C3C4A4AD9CB}" srcId="{207BBEB1-C97C-4C84-A5F9-266666D9CD32}" destId="{64952ED4-A6B6-417E-B4ED-94F417248AA2}" srcOrd="2" destOrd="0" parTransId="{8AB8F507-63FE-4FD3-AA36-6B52F86039E3}" sibTransId="{3A524D79-49BA-4B8B-915F-1C673B09A929}"/>
    <dgm:cxn modelId="{78BC9CC0-307A-4491-81F3-F30627151B2D}" type="presOf" srcId="{64952ED4-A6B6-417E-B4ED-94F417248AA2}" destId="{6FE9C8B9-54AB-4ECC-8C42-28E3383EBF89}" srcOrd="0" destOrd="0" presId="urn:microsoft.com/office/officeart/2005/8/layout/vList2"/>
    <dgm:cxn modelId="{C83FB90F-5C28-4291-A51C-BA6FAC8B88DC}" srcId="{207BBEB1-C97C-4C84-A5F9-266666D9CD32}" destId="{B2759DA8-767C-46DA-8432-FDB5D78FB98B}" srcOrd="0" destOrd="0" parTransId="{9919D3AD-A0EC-497A-9773-2FB6A5C6383C}" sibTransId="{C2294447-7FAB-4009-BB55-3349254DF771}"/>
    <dgm:cxn modelId="{B7F2CFE0-84E5-419D-B73A-9B329E44F5F9}" type="presOf" srcId="{B83EEEB5-344D-4D47-9672-FA8340FD3594}" destId="{0CC66D80-937A-434F-9C96-DA64DB098031}" srcOrd="0" destOrd="0" presId="urn:microsoft.com/office/officeart/2005/8/layout/vList2"/>
    <dgm:cxn modelId="{3F44E11F-9AB4-43B9-A64B-0437273C3E81}" type="presOf" srcId="{01874F21-032C-46D8-B610-65DDD7E773A6}" destId="{460A67CF-92EA-4E39-B660-A813E489402B}" srcOrd="0" destOrd="0" presId="urn:microsoft.com/office/officeart/2005/8/layout/vList2"/>
    <dgm:cxn modelId="{0BA108F1-A57E-49ED-89B7-0C00CF3C4698}" srcId="{207BBEB1-C97C-4C84-A5F9-266666D9CD32}" destId="{01874F21-032C-46D8-B610-65DDD7E773A6}" srcOrd="3" destOrd="0" parTransId="{849B0DFA-B664-4C03-8D7A-0B0F8711686F}" sibTransId="{452ECAB3-4DA4-4FFD-99B7-EEB1F0E068EA}"/>
    <dgm:cxn modelId="{EB823EF7-8888-4E25-BA79-A7E88F705724}" srcId="{207BBEB1-C97C-4C84-A5F9-266666D9CD32}" destId="{B83EEEB5-344D-4D47-9672-FA8340FD3594}" srcOrd="1" destOrd="0" parTransId="{94BFEF49-773E-4D12-8C84-E7F4E203544B}" sibTransId="{1BC66E44-94D7-4AA7-B163-8327919B31EA}"/>
    <dgm:cxn modelId="{A95E52B4-BB94-48B2-B9E0-CAED4625325C}" type="presOf" srcId="{207BBEB1-C97C-4C84-A5F9-266666D9CD32}" destId="{03F3A557-DDD0-40FD-8523-BA6433FCC6C3}" srcOrd="0" destOrd="0" presId="urn:microsoft.com/office/officeart/2005/8/layout/vList2"/>
    <dgm:cxn modelId="{BA3B82C0-944D-4441-8E34-5525449DB59B}" type="presOf" srcId="{B2759DA8-767C-46DA-8432-FDB5D78FB98B}" destId="{197EC0F9-2A4F-42AB-A7BE-7F2D6E2A2FFB}" srcOrd="0" destOrd="0" presId="urn:microsoft.com/office/officeart/2005/8/layout/vList2"/>
    <dgm:cxn modelId="{0715E15C-2071-43BA-8510-CCE5BEA5BB8E}" type="presParOf" srcId="{03F3A557-DDD0-40FD-8523-BA6433FCC6C3}" destId="{197EC0F9-2A4F-42AB-A7BE-7F2D6E2A2FFB}" srcOrd="0" destOrd="0" presId="urn:microsoft.com/office/officeart/2005/8/layout/vList2"/>
    <dgm:cxn modelId="{322891AA-479E-4BA7-8117-9DD641C0E511}" type="presParOf" srcId="{03F3A557-DDD0-40FD-8523-BA6433FCC6C3}" destId="{FAF21B2A-28DD-4B1D-BEEA-484DBD2F5BF7}" srcOrd="1" destOrd="0" presId="urn:microsoft.com/office/officeart/2005/8/layout/vList2"/>
    <dgm:cxn modelId="{C78DE121-26B7-4A87-80D6-4AB9DFFBB8C8}" type="presParOf" srcId="{03F3A557-DDD0-40FD-8523-BA6433FCC6C3}" destId="{0CC66D80-937A-434F-9C96-DA64DB098031}" srcOrd="2" destOrd="0" presId="urn:microsoft.com/office/officeart/2005/8/layout/vList2"/>
    <dgm:cxn modelId="{F7D15D3E-1786-45DC-B926-06AEDBD46E44}" type="presParOf" srcId="{03F3A557-DDD0-40FD-8523-BA6433FCC6C3}" destId="{4003B200-6B7E-4D40-8D4C-D1B64CE28496}" srcOrd="3" destOrd="0" presId="urn:microsoft.com/office/officeart/2005/8/layout/vList2"/>
    <dgm:cxn modelId="{981B94E7-6FBE-426C-A86D-BC0761FCC92B}" type="presParOf" srcId="{03F3A557-DDD0-40FD-8523-BA6433FCC6C3}" destId="{6FE9C8B9-54AB-4ECC-8C42-28E3383EBF89}" srcOrd="4" destOrd="0" presId="urn:microsoft.com/office/officeart/2005/8/layout/vList2"/>
    <dgm:cxn modelId="{5D6EA004-BB10-4130-8CB5-F739373C29BA}" type="presParOf" srcId="{03F3A557-DDD0-40FD-8523-BA6433FCC6C3}" destId="{01EEC7E9-DC5D-4AD1-A6AF-F66320FDE12C}" srcOrd="5" destOrd="0" presId="urn:microsoft.com/office/officeart/2005/8/layout/vList2"/>
    <dgm:cxn modelId="{3BD09FB2-957B-4209-91CA-A1FCB6625AC8}" type="presParOf" srcId="{03F3A557-DDD0-40FD-8523-BA6433FCC6C3}" destId="{460A67CF-92EA-4E39-B660-A813E48940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C7827-4298-402E-9B91-784FD016B87D}" type="doc">
      <dgm:prSet loTypeId="urn:microsoft.com/office/officeart/2005/8/layout/vList4" loCatId="list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D5E763-5A30-41C5-951D-8B2205DDC485}">
      <dgm:prSet/>
      <dgm:spPr/>
      <dgm:t>
        <a:bodyPr/>
        <a:lstStyle/>
        <a:p>
          <a:r>
            <a:rPr lang="en-US" dirty="0" smtClean="0"/>
            <a:t>The paper explores the use of a tobramycin-ciprofloxacin hybrid and mitomycin C in combination to combat multidrug-resistant Gram-negative bacteria.</a:t>
          </a:r>
          <a:endParaRPr lang="en-US" dirty="0"/>
        </a:p>
      </dgm:t>
    </dgm:pt>
    <dgm:pt modelId="{42EF7CDF-7E29-48E8-9486-7E61EF111F4C}" type="parTrans" cxnId="{07E31625-5110-44C0-8A90-3905195EE079}">
      <dgm:prSet/>
      <dgm:spPr/>
      <dgm:t>
        <a:bodyPr/>
        <a:lstStyle/>
        <a:p>
          <a:endParaRPr lang="en-US"/>
        </a:p>
      </dgm:t>
    </dgm:pt>
    <dgm:pt modelId="{7CE63CA3-F61E-4A8B-A37D-1F1D7FEED9AD}" type="sibTrans" cxnId="{07E31625-5110-44C0-8A90-3905195EE079}">
      <dgm:prSet/>
      <dgm:spPr/>
      <dgm:t>
        <a:bodyPr/>
        <a:lstStyle/>
        <a:p>
          <a:endParaRPr lang="en-US"/>
        </a:p>
      </dgm:t>
    </dgm:pt>
    <dgm:pt modelId="{0F9B3E3A-0E50-464B-9449-95744863ECAF}">
      <dgm:prSet/>
      <dgm:spPr/>
      <dgm:t>
        <a:bodyPr/>
        <a:lstStyle/>
        <a:p>
          <a:r>
            <a:rPr lang="en-US" dirty="0" smtClean="0"/>
            <a:t> The research suggests the potential of repurposing existing drugs to create new treatment options for drug-resistant bacterial infections</a:t>
          </a:r>
          <a:endParaRPr lang="en-US" dirty="0"/>
        </a:p>
      </dgm:t>
    </dgm:pt>
    <dgm:pt modelId="{D5A998B8-FD1D-434A-9E77-B4A68237D90E}" type="parTrans" cxnId="{2A7D6040-01E0-4E93-8982-DAC546EB231B}">
      <dgm:prSet/>
      <dgm:spPr/>
      <dgm:t>
        <a:bodyPr/>
        <a:lstStyle/>
        <a:p>
          <a:endParaRPr lang="en-US"/>
        </a:p>
      </dgm:t>
    </dgm:pt>
    <dgm:pt modelId="{611AC079-C75F-4F03-B39C-530BA9BD81CF}" type="sibTrans" cxnId="{2A7D6040-01E0-4E93-8982-DAC546EB231B}">
      <dgm:prSet/>
      <dgm:spPr/>
      <dgm:t>
        <a:bodyPr/>
        <a:lstStyle/>
        <a:p>
          <a:endParaRPr lang="en-US"/>
        </a:p>
      </dgm:t>
    </dgm:pt>
    <dgm:pt modelId="{32984BD7-9954-48AE-B8B5-C6BB5EB76458}" type="pres">
      <dgm:prSet presAssocID="{958C7827-4298-402E-9B91-784FD016B87D}" presName="linear" presStyleCnt="0">
        <dgm:presLayoutVars>
          <dgm:dir/>
          <dgm:resizeHandles val="exact"/>
        </dgm:presLayoutVars>
      </dgm:prSet>
      <dgm:spPr/>
    </dgm:pt>
    <dgm:pt modelId="{6DD385F2-BF84-4A61-8952-D5A9DE6E72AB}" type="pres">
      <dgm:prSet presAssocID="{CED5E763-5A30-41C5-951D-8B2205DDC485}" presName="comp" presStyleCnt="0"/>
      <dgm:spPr/>
    </dgm:pt>
    <dgm:pt modelId="{28653535-DF5D-456F-A866-46C0F075940C}" type="pres">
      <dgm:prSet presAssocID="{CED5E763-5A30-41C5-951D-8B2205DDC485}" presName="box" presStyleLbl="node1" presStyleIdx="0" presStyleCnt="2"/>
      <dgm:spPr/>
    </dgm:pt>
    <dgm:pt modelId="{364145BE-7968-4E3B-A99B-C90212369F84}" type="pres">
      <dgm:prSet presAssocID="{CED5E763-5A30-41C5-951D-8B2205DDC485}" presName="img" presStyleLbl="fgImgPlace1" presStyleIdx="0" presStyleCnt="2" custLinFactNeighborY="674"/>
      <dgm:spPr/>
    </dgm:pt>
    <dgm:pt modelId="{3F7F4C20-3AB8-4345-8A55-85E07FA911C8}" type="pres">
      <dgm:prSet presAssocID="{CED5E763-5A30-41C5-951D-8B2205DDC485}" presName="text" presStyleLbl="node1" presStyleIdx="0" presStyleCnt="2">
        <dgm:presLayoutVars>
          <dgm:bulletEnabled val="1"/>
        </dgm:presLayoutVars>
      </dgm:prSet>
      <dgm:spPr/>
    </dgm:pt>
    <dgm:pt modelId="{57EF45A1-CA5E-4E12-8BFF-05F9E9910411}" type="pres">
      <dgm:prSet presAssocID="{7CE63CA3-F61E-4A8B-A37D-1F1D7FEED9AD}" presName="spacer" presStyleCnt="0"/>
      <dgm:spPr/>
    </dgm:pt>
    <dgm:pt modelId="{76E77B62-08DF-4908-AED7-876C93840DC3}" type="pres">
      <dgm:prSet presAssocID="{0F9B3E3A-0E50-464B-9449-95744863ECAF}" presName="comp" presStyleCnt="0"/>
      <dgm:spPr/>
    </dgm:pt>
    <dgm:pt modelId="{6FEBC94A-02DE-4853-A4FF-D56B79BE8C7F}" type="pres">
      <dgm:prSet presAssocID="{0F9B3E3A-0E50-464B-9449-95744863ECAF}" presName="box" presStyleLbl="node1" presStyleIdx="1" presStyleCnt="2"/>
      <dgm:spPr/>
    </dgm:pt>
    <dgm:pt modelId="{AD92ADBA-4461-4A97-9EE3-DF2D326A3E53}" type="pres">
      <dgm:prSet presAssocID="{0F9B3E3A-0E50-464B-9449-95744863ECAF}" presName="img" presStyleLbl="fgImgPlace1" presStyleIdx="1" presStyleCnt="2"/>
      <dgm:spPr/>
    </dgm:pt>
    <dgm:pt modelId="{5FD784F4-3677-41EC-BC1C-EA0B49EA3E53}" type="pres">
      <dgm:prSet presAssocID="{0F9B3E3A-0E50-464B-9449-95744863ECAF}" presName="text" presStyleLbl="node1" presStyleIdx="1" presStyleCnt="2">
        <dgm:presLayoutVars>
          <dgm:bulletEnabled val="1"/>
        </dgm:presLayoutVars>
      </dgm:prSet>
      <dgm:spPr/>
    </dgm:pt>
  </dgm:ptLst>
  <dgm:cxnLst>
    <dgm:cxn modelId="{2C96A759-D157-416B-80D6-C95CD875D099}" type="presOf" srcId="{CED5E763-5A30-41C5-951D-8B2205DDC485}" destId="{28653535-DF5D-456F-A866-46C0F075940C}" srcOrd="0" destOrd="0" presId="urn:microsoft.com/office/officeart/2005/8/layout/vList4"/>
    <dgm:cxn modelId="{0B9537B1-A412-449F-B310-4ACA9C4CDE00}" type="presOf" srcId="{CED5E763-5A30-41C5-951D-8B2205DDC485}" destId="{3F7F4C20-3AB8-4345-8A55-85E07FA911C8}" srcOrd="1" destOrd="0" presId="urn:microsoft.com/office/officeart/2005/8/layout/vList4"/>
    <dgm:cxn modelId="{3374B4A9-1201-4746-A06D-10330BB3E13A}" type="presOf" srcId="{0F9B3E3A-0E50-464B-9449-95744863ECAF}" destId="{5FD784F4-3677-41EC-BC1C-EA0B49EA3E53}" srcOrd="1" destOrd="0" presId="urn:microsoft.com/office/officeart/2005/8/layout/vList4"/>
    <dgm:cxn modelId="{6626A4DA-032C-4B71-9C54-4867EBB4A0D2}" type="presOf" srcId="{0F9B3E3A-0E50-464B-9449-95744863ECAF}" destId="{6FEBC94A-02DE-4853-A4FF-D56B79BE8C7F}" srcOrd="0" destOrd="0" presId="urn:microsoft.com/office/officeart/2005/8/layout/vList4"/>
    <dgm:cxn modelId="{5FCAA8FE-1A7A-4337-9301-FB3BF933735F}" type="presOf" srcId="{958C7827-4298-402E-9B91-784FD016B87D}" destId="{32984BD7-9954-48AE-B8B5-C6BB5EB76458}" srcOrd="0" destOrd="0" presId="urn:microsoft.com/office/officeart/2005/8/layout/vList4"/>
    <dgm:cxn modelId="{2A7D6040-01E0-4E93-8982-DAC546EB231B}" srcId="{958C7827-4298-402E-9B91-784FD016B87D}" destId="{0F9B3E3A-0E50-464B-9449-95744863ECAF}" srcOrd="1" destOrd="0" parTransId="{D5A998B8-FD1D-434A-9E77-B4A68237D90E}" sibTransId="{611AC079-C75F-4F03-B39C-530BA9BD81CF}"/>
    <dgm:cxn modelId="{07E31625-5110-44C0-8A90-3905195EE079}" srcId="{958C7827-4298-402E-9B91-784FD016B87D}" destId="{CED5E763-5A30-41C5-951D-8B2205DDC485}" srcOrd="0" destOrd="0" parTransId="{42EF7CDF-7E29-48E8-9486-7E61EF111F4C}" sibTransId="{7CE63CA3-F61E-4A8B-A37D-1F1D7FEED9AD}"/>
    <dgm:cxn modelId="{6E339B4D-A5B1-430A-9BD0-F02BF685ABE6}" type="presParOf" srcId="{32984BD7-9954-48AE-B8B5-C6BB5EB76458}" destId="{6DD385F2-BF84-4A61-8952-D5A9DE6E72AB}" srcOrd="0" destOrd="0" presId="urn:microsoft.com/office/officeart/2005/8/layout/vList4"/>
    <dgm:cxn modelId="{681BC6EA-5BF8-4EEF-ABF4-AAEE5F8F8EA5}" type="presParOf" srcId="{6DD385F2-BF84-4A61-8952-D5A9DE6E72AB}" destId="{28653535-DF5D-456F-A866-46C0F075940C}" srcOrd="0" destOrd="0" presId="urn:microsoft.com/office/officeart/2005/8/layout/vList4"/>
    <dgm:cxn modelId="{6D813367-30C8-40C6-804C-285E30F44F7D}" type="presParOf" srcId="{6DD385F2-BF84-4A61-8952-D5A9DE6E72AB}" destId="{364145BE-7968-4E3B-A99B-C90212369F84}" srcOrd="1" destOrd="0" presId="urn:microsoft.com/office/officeart/2005/8/layout/vList4"/>
    <dgm:cxn modelId="{E8B64AEC-1587-427A-B075-BFF6C1F8D8FC}" type="presParOf" srcId="{6DD385F2-BF84-4A61-8952-D5A9DE6E72AB}" destId="{3F7F4C20-3AB8-4345-8A55-85E07FA911C8}" srcOrd="2" destOrd="0" presId="urn:microsoft.com/office/officeart/2005/8/layout/vList4"/>
    <dgm:cxn modelId="{C626F2C1-718F-492E-8D3E-CD47FDA9AEDD}" type="presParOf" srcId="{32984BD7-9954-48AE-B8B5-C6BB5EB76458}" destId="{57EF45A1-CA5E-4E12-8BFF-05F9E9910411}" srcOrd="1" destOrd="0" presId="urn:microsoft.com/office/officeart/2005/8/layout/vList4"/>
    <dgm:cxn modelId="{92D7CA73-059C-4177-A77E-3DD5A93DCFF1}" type="presParOf" srcId="{32984BD7-9954-48AE-B8B5-C6BB5EB76458}" destId="{76E77B62-08DF-4908-AED7-876C93840DC3}" srcOrd="2" destOrd="0" presId="urn:microsoft.com/office/officeart/2005/8/layout/vList4"/>
    <dgm:cxn modelId="{1FF12338-112C-4BC7-A332-EEDB38C00F1E}" type="presParOf" srcId="{76E77B62-08DF-4908-AED7-876C93840DC3}" destId="{6FEBC94A-02DE-4853-A4FF-D56B79BE8C7F}" srcOrd="0" destOrd="0" presId="urn:microsoft.com/office/officeart/2005/8/layout/vList4"/>
    <dgm:cxn modelId="{FC8C2200-AD6E-420C-8302-F61821E08AD0}" type="presParOf" srcId="{76E77B62-08DF-4908-AED7-876C93840DC3}" destId="{AD92ADBA-4461-4A97-9EE3-DF2D326A3E53}" srcOrd="1" destOrd="0" presId="urn:microsoft.com/office/officeart/2005/8/layout/vList4"/>
    <dgm:cxn modelId="{308CD06B-63BD-4F9E-80F6-CFB18DEE8B5B}" type="presParOf" srcId="{76E77B62-08DF-4908-AED7-876C93840DC3}" destId="{5FD784F4-3677-41EC-BC1C-EA0B49EA3E5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E6BE6-FA6D-42D5-8D9E-69AAC6E8EEA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79099D-A551-4428-8F99-A96544184F60}">
      <dgm:prSet custT="1"/>
      <dgm:spPr/>
      <dgm:t>
        <a:bodyPr/>
        <a:lstStyle/>
        <a:p>
          <a:pPr algn="ctr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The combination of tobramycin and ciprofloxacin can enhance the effectiveness of the anticancer drug </a:t>
          </a:r>
          <a:r>
            <a:rPr lang="en-US" sz="2000" dirty="0" err="1" smtClean="0">
              <a:latin typeface="Times New Roman" pitchFamily="18" charset="0"/>
              <a:cs typeface="Times New Roman" pitchFamily="18" charset="0"/>
            </a:rPr>
            <a:t>mitomycin</a:t>
          </a:r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 C against multidrug-resistant gram-negative bacteria.</a:t>
          </a:r>
          <a:endParaRPr lang="en-US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F7B40B31-3221-48C5-8EC0-C25931BF1265}" type="parTrans" cxnId="{937A9636-90DF-4AD0-9F11-6A2F560A3A40}">
      <dgm:prSet/>
      <dgm:spPr/>
      <dgm:t>
        <a:bodyPr/>
        <a:lstStyle/>
        <a:p>
          <a:endParaRPr lang="en-US"/>
        </a:p>
      </dgm:t>
    </dgm:pt>
    <dgm:pt modelId="{9E4E86A1-9F90-4CCC-9A13-4BA1D9D4C989}" type="sibTrans" cxnId="{937A9636-90DF-4AD0-9F11-6A2F560A3A40}">
      <dgm:prSet/>
      <dgm:spPr/>
      <dgm:t>
        <a:bodyPr/>
        <a:lstStyle/>
        <a:p>
          <a:endParaRPr lang="en-US"/>
        </a:p>
      </dgm:t>
    </dgm:pt>
    <dgm:pt modelId="{7B17400C-1773-4739-B2D5-B505EE3CC8BD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The use of repurposed antimicrobial combination therapy is a potential strategy for combating antibiotic-resistant bacteria.</a:t>
          </a:r>
          <a:endParaRPr lang="en-US" sz="2000" dirty="0"/>
        </a:p>
      </dgm:t>
    </dgm:pt>
    <dgm:pt modelId="{D74CD2A4-0F36-4464-A238-CBEB65E4CF9A}" type="parTrans" cxnId="{9948488D-E2EF-407F-B6B6-BBD4A1B47AD9}">
      <dgm:prSet/>
      <dgm:spPr/>
      <dgm:t>
        <a:bodyPr/>
        <a:lstStyle/>
        <a:p>
          <a:endParaRPr lang="en-US"/>
        </a:p>
      </dgm:t>
    </dgm:pt>
    <dgm:pt modelId="{078284AC-1B26-40F8-AFBF-0526FEBF5A59}" type="sibTrans" cxnId="{9948488D-E2EF-407F-B6B6-BBD4A1B47AD9}">
      <dgm:prSet/>
      <dgm:spPr/>
      <dgm:t>
        <a:bodyPr/>
        <a:lstStyle/>
        <a:p>
          <a:endParaRPr lang="en-US"/>
        </a:p>
      </dgm:t>
    </dgm:pt>
    <dgm:pt modelId="{F6BD5CF1-8424-4C65-BDB3-AE0A06BA1FAD}">
      <dgm:prSet custT="1"/>
      <dgm:spPr/>
      <dgm:t>
        <a:bodyPr/>
        <a:lstStyle/>
        <a:p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The hybridization of different antimicrobial drugs can lead to improved treatment options for infections caused by drug-resistant bacteria</a:t>
          </a:r>
          <a:r>
            <a:rPr lang="en-US" sz="2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200" dirty="0"/>
        </a:p>
      </dgm:t>
    </dgm:pt>
    <dgm:pt modelId="{92E01A19-D9EA-4FBC-9DC1-33A56FF3112C}" type="sibTrans" cxnId="{3C64DF15-1A5B-47DF-B966-84F09FBE566D}">
      <dgm:prSet/>
      <dgm:spPr/>
      <dgm:t>
        <a:bodyPr/>
        <a:lstStyle/>
        <a:p>
          <a:endParaRPr lang="en-US"/>
        </a:p>
      </dgm:t>
    </dgm:pt>
    <dgm:pt modelId="{AC8C9018-D32E-4A04-8BB9-99EBC40F7254}" type="parTrans" cxnId="{3C64DF15-1A5B-47DF-B966-84F09FBE566D}">
      <dgm:prSet/>
      <dgm:spPr/>
      <dgm:t>
        <a:bodyPr/>
        <a:lstStyle/>
        <a:p>
          <a:endParaRPr lang="en-US"/>
        </a:p>
      </dgm:t>
    </dgm:pt>
    <dgm:pt modelId="{490D3573-51D1-4076-862E-7CDB3EA1E8E5}">
      <dgm:prSet custT="1"/>
      <dgm:spPr/>
      <dgm:t>
        <a:bodyPr/>
        <a:lstStyle/>
        <a:p>
          <a:pPr algn="ctr"/>
          <a:r>
            <a:rPr lang="en-US" sz="1800" dirty="0" smtClean="0">
              <a:latin typeface="Times New Roman" pitchFamily="18" charset="0"/>
              <a:cs typeface="Times New Roman" pitchFamily="18" charset="0"/>
            </a:rPr>
            <a:t>The study's findings may have significant implications for the development of new therapies and the repurposing of existing drugs to combat the growing problem of antibiotic resistance.</a:t>
          </a:r>
        </a:p>
        <a:p>
          <a:pPr algn="ctr"/>
          <a:endParaRPr lang="en-US" sz="1800" dirty="0">
            <a:latin typeface="Times New Roman" pitchFamily="18" charset="0"/>
            <a:cs typeface="Times New Roman" pitchFamily="18" charset="0"/>
          </a:endParaRPr>
        </a:p>
      </dgm:t>
    </dgm:pt>
    <dgm:pt modelId="{97F7E280-AE67-43F4-9490-E29E3D7B1552}" type="sibTrans" cxnId="{F88E442B-4E47-42FF-B422-7BAA09B8427D}">
      <dgm:prSet/>
      <dgm:spPr/>
      <dgm:t>
        <a:bodyPr/>
        <a:lstStyle/>
        <a:p>
          <a:endParaRPr lang="en-US"/>
        </a:p>
      </dgm:t>
    </dgm:pt>
    <dgm:pt modelId="{E996F43F-38EF-4AE7-AFD0-6B57403FCB75}" type="parTrans" cxnId="{F88E442B-4E47-42FF-B422-7BAA09B8427D}">
      <dgm:prSet/>
      <dgm:spPr/>
      <dgm:t>
        <a:bodyPr/>
        <a:lstStyle/>
        <a:p>
          <a:endParaRPr lang="en-US"/>
        </a:p>
      </dgm:t>
    </dgm:pt>
    <dgm:pt modelId="{662F44FD-1951-4A48-9B2C-DCF989434321}" type="pres">
      <dgm:prSet presAssocID="{CC8E6BE6-FA6D-42D5-8D9E-69AAC6E8EEA3}" presName="diagram" presStyleCnt="0">
        <dgm:presLayoutVars>
          <dgm:dir/>
          <dgm:resizeHandles val="exact"/>
        </dgm:presLayoutVars>
      </dgm:prSet>
      <dgm:spPr/>
    </dgm:pt>
    <dgm:pt modelId="{EEF5B186-2054-4EDD-A130-D8902293D9BC}" type="pres">
      <dgm:prSet presAssocID="{5579099D-A551-4428-8F99-A96544184F60}" presName="node" presStyleLbl="node1" presStyleIdx="0" presStyleCnt="4">
        <dgm:presLayoutVars>
          <dgm:bulletEnabled val="1"/>
        </dgm:presLayoutVars>
      </dgm:prSet>
      <dgm:spPr/>
    </dgm:pt>
    <dgm:pt modelId="{21D37F70-E674-4511-AA71-71B7286A4111}" type="pres">
      <dgm:prSet presAssocID="{9E4E86A1-9F90-4CCC-9A13-4BA1D9D4C989}" presName="sibTrans" presStyleCnt="0"/>
      <dgm:spPr/>
    </dgm:pt>
    <dgm:pt modelId="{5921D95F-AA07-4F57-8F82-DF488EFB7A0F}" type="pres">
      <dgm:prSet presAssocID="{7B17400C-1773-4739-B2D5-B505EE3CC8BD}" presName="node" presStyleLbl="node1" presStyleIdx="1" presStyleCnt="4" custLinFactNeighborX="2097" custLinFactNeighborY="-88">
        <dgm:presLayoutVars>
          <dgm:bulletEnabled val="1"/>
        </dgm:presLayoutVars>
      </dgm:prSet>
      <dgm:spPr/>
    </dgm:pt>
    <dgm:pt modelId="{C2B876AE-2A2E-4F27-8B0D-47A391555507}" type="pres">
      <dgm:prSet presAssocID="{078284AC-1B26-40F8-AFBF-0526FEBF5A59}" presName="sibTrans" presStyleCnt="0"/>
      <dgm:spPr/>
    </dgm:pt>
    <dgm:pt modelId="{B9168198-A3A5-49D1-B311-FCCFA198E040}" type="pres">
      <dgm:prSet presAssocID="{F6BD5CF1-8424-4C65-BDB3-AE0A06BA1FAD}" presName="node" presStyleLbl="node1" presStyleIdx="2" presStyleCnt="4" custLinFactNeighborX="-1423" custLinFactNeighborY="1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2C72C-D2E5-443B-9D44-CF7A1E39AB33}" type="pres">
      <dgm:prSet presAssocID="{92E01A19-D9EA-4FBC-9DC1-33A56FF3112C}" presName="sibTrans" presStyleCnt="0"/>
      <dgm:spPr/>
    </dgm:pt>
    <dgm:pt modelId="{BDA20C7A-132A-45C7-BC45-91E23DD09061}" type="pres">
      <dgm:prSet presAssocID="{490D3573-51D1-4076-862E-7CDB3EA1E8E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411B-692E-4CD2-B204-12E78FEFF6F1}" type="presOf" srcId="{F6BD5CF1-8424-4C65-BDB3-AE0A06BA1FAD}" destId="{B9168198-A3A5-49D1-B311-FCCFA198E040}" srcOrd="0" destOrd="0" presId="urn:microsoft.com/office/officeart/2005/8/layout/default"/>
    <dgm:cxn modelId="{9948488D-E2EF-407F-B6B6-BBD4A1B47AD9}" srcId="{CC8E6BE6-FA6D-42D5-8D9E-69AAC6E8EEA3}" destId="{7B17400C-1773-4739-B2D5-B505EE3CC8BD}" srcOrd="1" destOrd="0" parTransId="{D74CD2A4-0F36-4464-A238-CBEB65E4CF9A}" sibTransId="{078284AC-1B26-40F8-AFBF-0526FEBF5A59}"/>
    <dgm:cxn modelId="{4C7BFA99-63FA-48E6-86A5-9D4DC44CF538}" type="presOf" srcId="{CC8E6BE6-FA6D-42D5-8D9E-69AAC6E8EEA3}" destId="{662F44FD-1951-4A48-9B2C-DCF989434321}" srcOrd="0" destOrd="0" presId="urn:microsoft.com/office/officeart/2005/8/layout/default"/>
    <dgm:cxn modelId="{F88E442B-4E47-42FF-B422-7BAA09B8427D}" srcId="{CC8E6BE6-FA6D-42D5-8D9E-69AAC6E8EEA3}" destId="{490D3573-51D1-4076-862E-7CDB3EA1E8E5}" srcOrd="3" destOrd="0" parTransId="{E996F43F-38EF-4AE7-AFD0-6B57403FCB75}" sibTransId="{97F7E280-AE67-43F4-9490-E29E3D7B1552}"/>
    <dgm:cxn modelId="{43616266-7E45-4F95-AED3-98F69E155FEC}" type="presOf" srcId="{7B17400C-1773-4739-B2D5-B505EE3CC8BD}" destId="{5921D95F-AA07-4F57-8F82-DF488EFB7A0F}" srcOrd="0" destOrd="0" presId="urn:microsoft.com/office/officeart/2005/8/layout/default"/>
    <dgm:cxn modelId="{937A9636-90DF-4AD0-9F11-6A2F560A3A40}" srcId="{CC8E6BE6-FA6D-42D5-8D9E-69AAC6E8EEA3}" destId="{5579099D-A551-4428-8F99-A96544184F60}" srcOrd="0" destOrd="0" parTransId="{F7B40B31-3221-48C5-8EC0-C25931BF1265}" sibTransId="{9E4E86A1-9F90-4CCC-9A13-4BA1D9D4C989}"/>
    <dgm:cxn modelId="{F438226B-FCEA-40BC-B562-3289F8354F7A}" type="presOf" srcId="{5579099D-A551-4428-8F99-A96544184F60}" destId="{EEF5B186-2054-4EDD-A130-D8902293D9BC}" srcOrd="0" destOrd="0" presId="urn:microsoft.com/office/officeart/2005/8/layout/default"/>
    <dgm:cxn modelId="{3C64DF15-1A5B-47DF-B966-84F09FBE566D}" srcId="{CC8E6BE6-FA6D-42D5-8D9E-69AAC6E8EEA3}" destId="{F6BD5CF1-8424-4C65-BDB3-AE0A06BA1FAD}" srcOrd="2" destOrd="0" parTransId="{AC8C9018-D32E-4A04-8BB9-99EBC40F7254}" sibTransId="{92E01A19-D9EA-4FBC-9DC1-33A56FF3112C}"/>
    <dgm:cxn modelId="{744520CD-ED01-4A33-8E42-2FF131982161}" type="presOf" srcId="{490D3573-51D1-4076-862E-7CDB3EA1E8E5}" destId="{BDA20C7A-132A-45C7-BC45-91E23DD09061}" srcOrd="0" destOrd="0" presId="urn:microsoft.com/office/officeart/2005/8/layout/default"/>
    <dgm:cxn modelId="{027928AD-C090-49BE-8668-5ADF335BC078}" type="presParOf" srcId="{662F44FD-1951-4A48-9B2C-DCF989434321}" destId="{EEF5B186-2054-4EDD-A130-D8902293D9BC}" srcOrd="0" destOrd="0" presId="urn:microsoft.com/office/officeart/2005/8/layout/default"/>
    <dgm:cxn modelId="{2DAFCB54-44EF-4376-BC8D-D0F0FC39314D}" type="presParOf" srcId="{662F44FD-1951-4A48-9B2C-DCF989434321}" destId="{21D37F70-E674-4511-AA71-71B7286A4111}" srcOrd="1" destOrd="0" presId="urn:microsoft.com/office/officeart/2005/8/layout/default"/>
    <dgm:cxn modelId="{B3123CDF-88A1-472F-A574-5D34F01E55B9}" type="presParOf" srcId="{662F44FD-1951-4A48-9B2C-DCF989434321}" destId="{5921D95F-AA07-4F57-8F82-DF488EFB7A0F}" srcOrd="2" destOrd="0" presId="urn:microsoft.com/office/officeart/2005/8/layout/default"/>
    <dgm:cxn modelId="{26478355-702D-484B-B993-74B27B095C03}" type="presParOf" srcId="{662F44FD-1951-4A48-9B2C-DCF989434321}" destId="{C2B876AE-2A2E-4F27-8B0D-47A391555507}" srcOrd="3" destOrd="0" presId="urn:microsoft.com/office/officeart/2005/8/layout/default"/>
    <dgm:cxn modelId="{722B31F5-46C8-49C7-85A0-3CF1B19C9910}" type="presParOf" srcId="{662F44FD-1951-4A48-9B2C-DCF989434321}" destId="{B9168198-A3A5-49D1-B311-FCCFA198E040}" srcOrd="4" destOrd="0" presId="urn:microsoft.com/office/officeart/2005/8/layout/default"/>
    <dgm:cxn modelId="{4548E1C1-ACAC-41F0-99DD-A37AE7ACB7EA}" type="presParOf" srcId="{662F44FD-1951-4A48-9B2C-DCF989434321}" destId="{5032C72C-D2E5-443B-9D44-CF7A1E39AB33}" srcOrd="5" destOrd="0" presId="urn:microsoft.com/office/officeart/2005/8/layout/default"/>
    <dgm:cxn modelId="{7940FAFE-1CD3-40C3-B828-209E8CB4E2BA}" type="presParOf" srcId="{662F44FD-1951-4A48-9B2C-DCF989434321}" destId="{BDA20C7A-132A-45C7-BC45-91E23DD0906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C0F9-2A4F-42AB-A7BE-7F2D6E2A2FFB}">
      <dsp:nvSpPr>
        <dsp:cNvPr id="0" name=""/>
        <dsp:cNvSpPr/>
      </dsp:nvSpPr>
      <dsp:spPr>
        <a:xfrm>
          <a:off x="0" y="41219"/>
          <a:ext cx="838200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Preparation of TOB-CIP hybrid </a:t>
          </a:r>
          <a:endParaRPr lang="en-US" sz="3200" kern="1200" dirty="0"/>
        </a:p>
      </dsp:txBody>
      <dsp:txXfrm>
        <a:off x="37467" y="78686"/>
        <a:ext cx="8307066" cy="692586"/>
      </dsp:txXfrm>
    </dsp:sp>
    <dsp:sp modelId="{0CC66D80-937A-434F-9C96-DA64DB098031}">
      <dsp:nvSpPr>
        <dsp:cNvPr id="0" name=""/>
        <dsp:cNvSpPr/>
      </dsp:nvSpPr>
      <dsp:spPr>
        <a:xfrm>
          <a:off x="0" y="2661479"/>
          <a:ext cx="838200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Checkerboard assay .</a:t>
          </a:r>
          <a:endParaRPr lang="en-US" sz="3200" kern="1200" dirty="0"/>
        </a:p>
      </dsp:txBody>
      <dsp:txXfrm>
        <a:off x="37467" y="2698946"/>
        <a:ext cx="8307066" cy="692586"/>
      </dsp:txXfrm>
    </dsp:sp>
    <dsp:sp modelId="{6FE9C8B9-54AB-4ECC-8C42-28E3383EBF89}">
      <dsp:nvSpPr>
        <dsp:cNvPr id="0" name=""/>
        <dsp:cNvSpPr/>
      </dsp:nvSpPr>
      <dsp:spPr>
        <a:xfrm>
          <a:off x="0" y="1760579"/>
          <a:ext cx="83820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 New Roman" pitchFamily="18" charset="0"/>
              <a:cs typeface="Times New Roman" pitchFamily="18" charset="0"/>
            </a:rPr>
            <a:t>Antimicrobial susceptibility assay .</a:t>
          </a:r>
          <a:endParaRPr lang="en-US" sz="32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37467" y="1798046"/>
        <a:ext cx="8307066" cy="692586"/>
      </dsp:txXfrm>
    </dsp:sp>
    <dsp:sp modelId="{460A67CF-92EA-4E39-B660-A813E489402B}">
      <dsp:nvSpPr>
        <dsp:cNvPr id="0" name=""/>
        <dsp:cNvSpPr/>
      </dsp:nvSpPr>
      <dsp:spPr>
        <a:xfrm>
          <a:off x="0" y="901698"/>
          <a:ext cx="83820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Bacterial strains and growth conditions </a:t>
          </a:r>
          <a:endParaRPr lang="en-US" sz="3200" kern="1200" dirty="0"/>
        </a:p>
      </dsp:txBody>
      <dsp:txXfrm>
        <a:off x="37467" y="939165"/>
        <a:ext cx="83070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3535-DF5D-456F-A866-46C0F075940C}">
      <dsp:nvSpPr>
        <dsp:cNvPr id="0" name=""/>
        <dsp:cNvSpPr/>
      </dsp:nvSpPr>
      <dsp:spPr>
        <a:xfrm>
          <a:off x="0" y="0"/>
          <a:ext cx="8305800" cy="21040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paper explores the use of a tobramycin-ciprofloxacin hybrid and mitomycin C in combination to combat multidrug-resistant Gram-negative bacteria.</a:t>
          </a:r>
          <a:endParaRPr lang="en-US" sz="2700" kern="1200" dirty="0"/>
        </a:p>
      </dsp:txBody>
      <dsp:txXfrm>
        <a:off x="1871565" y="0"/>
        <a:ext cx="6434234" cy="2104057"/>
      </dsp:txXfrm>
    </dsp:sp>
    <dsp:sp modelId="{364145BE-7968-4E3B-A99B-C90212369F84}">
      <dsp:nvSpPr>
        <dsp:cNvPr id="0" name=""/>
        <dsp:cNvSpPr/>
      </dsp:nvSpPr>
      <dsp:spPr>
        <a:xfrm>
          <a:off x="210405" y="221750"/>
          <a:ext cx="1661160" cy="168324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FEBC94A-02DE-4853-A4FF-D56B79BE8C7F}">
      <dsp:nvSpPr>
        <dsp:cNvPr id="0" name=""/>
        <dsp:cNvSpPr/>
      </dsp:nvSpPr>
      <dsp:spPr>
        <a:xfrm>
          <a:off x="0" y="2314463"/>
          <a:ext cx="8305800" cy="2104057"/>
        </a:xfrm>
        <a:prstGeom prst="roundRect">
          <a:avLst>
            <a:gd name="adj" fmla="val 10000"/>
          </a:avLst>
        </a:prstGeom>
        <a:solidFill>
          <a:schemeClr val="accent5">
            <a:hueOff val="17684680"/>
            <a:satOff val="-71851"/>
            <a:lumOff val="-1588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 The research suggests the potential of repurposing existing drugs to create new treatment options for drug-resistant bacterial infections</a:t>
          </a:r>
          <a:endParaRPr lang="en-US" sz="2700" kern="1200" dirty="0"/>
        </a:p>
      </dsp:txBody>
      <dsp:txXfrm>
        <a:off x="1871565" y="2314463"/>
        <a:ext cx="6434234" cy="2104057"/>
      </dsp:txXfrm>
    </dsp:sp>
    <dsp:sp modelId="{AD92ADBA-4461-4A97-9EE3-DF2D326A3E53}">
      <dsp:nvSpPr>
        <dsp:cNvPr id="0" name=""/>
        <dsp:cNvSpPr/>
      </dsp:nvSpPr>
      <dsp:spPr>
        <a:xfrm>
          <a:off x="210405" y="2524869"/>
          <a:ext cx="1661160" cy="1683246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18109092"/>
            <a:satOff val="-66584"/>
            <a:lumOff val="-6937"/>
            <a:alphaOff val="0"/>
          </a:schemeClr>
        </a:solid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B186-2054-4EDD-A130-D8902293D9BC}">
      <dsp:nvSpPr>
        <dsp:cNvPr id="0" name=""/>
        <dsp:cNvSpPr/>
      </dsp:nvSpPr>
      <dsp:spPr>
        <a:xfrm>
          <a:off x="884902" y="1696"/>
          <a:ext cx="3221235" cy="19327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2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2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The combination of tobramycin and ciprofloxacin can enhance the effectiveness of the anticancer drug </a:t>
          </a:r>
          <a:r>
            <a:rPr lang="en-US" sz="2000" kern="1200" dirty="0" err="1" smtClean="0">
              <a:latin typeface="Times New Roman" pitchFamily="18" charset="0"/>
              <a:cs typeface="Times New Roman" pitchFamily="18" charset="0"/>
            </a:rPr>
            <a:t>mitomycin</a:t>
          </a: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 C against multidrug-resistant gram-negative bacteria.</a:t>
          </a:r>
          <a:endParaRPr lang="en-US" sz="20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884902" y="1696"/>
        <a:ext cx="3221235" cy="1932741"/>
      </dsp:txXfrm>
    </dsp:sp>
    <dsp:sp modelId="{5921D95F-AA07-4F57-8F82-DF488EFB7A0F}">
      <dsp:nvSpPr>
        <dsp:cNvPr id="0" name=""/>
        <dsp:cNvSpPr/>
      </dsp:nvSpPr>
      <dsp:spPr>
        <a:xfrm>
          <a:off x="4495811" y="0"/>
          <a:ext cx="3221235" cy="19327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3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3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3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The use of repurposed antimicrobial combination therapy is a potential strategy for combating antibiotic-resistant bacteria.</a:t>
          </a:r>
          <a:endParaRPr lang="en-US" sz="2000" kern="1200" dirty="0"/>
        </a:p>
      </dsp:txBody>
      <dsp:txXfrm>
        <a:off x="4495811" y="0"/>
        <a:ext cx="3221235" cy="1932741"/>
      </dsp:txXfrm>
    </dsp:sp>
    <dsp:sp modelId="{B9168198-A3A5-49D1-B311-FCCFA198E040}">
      <dsp:nvSpPr>
        <dsp:cNvPr id="0" name=""/>
        <dsp:cNvSpPr/>
      </dsp:nvSpPr>
      <dsp:spPr>
        <a:xfrm>
          <a:off x="839064" y="2258258"/>
          <a:ext cx="3221235" cy="19327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4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4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The hybridization of different antimicrobial drugs can lead to improved treatment options for infections caused by drug-resistant bacteria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en-US" sz="2200" kern="1200" dirty="0"/>
        </a:p>
      </dsp:txBody>
      <dsp:txXfrm>
        <a:off x="839064" y="2258258"/>
        <a:ext cx="3221235" cy="1932741"/>
      </dsp:txXfrm>
    </dsp:sp>
    <dsp:sp modelId="{BDA20C7A-132A-45C7-BC45-91E23DD09061}">
      <dsp:nvSpPr>
        <dsp:cNvPr id="0" name=""/>
        <dsp:cNvSpPr/>
      </dsp:nvSpPr>
      <dsp:spPr>
        <a:xfrm>
          <a:off x="4428261" y="2256561"/>
          <a:ext cx="3221235" cy="19327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The study's findings may have significant implications for the development of new therapies and the repurposing of existing drugs to combat the growing problem of antibiotic resistance.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28261" y="2256561"/>
        <a:ext cx="3221235" cy="193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EEAC-D28D-4C6C-95AA-2053A35097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92C4-63F9-4889-933B-1A15FA96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92C4-63F9-4889-933B-1A15FA964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453D5F-7193-4E99-BB62-E1EDD7FE2C0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7BF97C8-CA49-43E1-8298-1311CB24FB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54632915"/>
              </p:ext>
            </p:extLst>
          </p:nvPr>
        </p:nvGraphicFramePr>
        <p:xfrm>
          <a:off x="381000" y="1905000"/>
          <a:ext cx="8305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24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0989131"/>
              </p:ext>
            </p:extLst>
          </p:nvPr>
        </p:nvGraphicFramePr>
        <p:xfrm>
          <a:off x="304800" y="2057400"/>
          <a:ext cx="8534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67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Bradner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W. T. (2001).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c: a clinical update. Cancer Treat. Rev. 27,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35–50.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10.1053/ctrv.2000.0202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Cavalla, D. (2019). Using human experience to identify drug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repurposing  opportunities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theory and practice. Br. J.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Pharmacol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85, 680–689.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doi:10.1111/bcp.13851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Cheng, Y. S., Sun, W.,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Khraiwesh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Sciotti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 J., et al. (2018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 Repurposing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screen identifies unconventional drugs with activity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against multidrug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resistant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Acinetobacter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baumannii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Front. Cell. Infect.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Microbiol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8:438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10.3389/fcimb.2018.00438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Choi, Y. H., and Yu, A.-M. (2014). ABC transporters in multidrug resistance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pharmacokinetics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strategies for drug development.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Curr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Pharm. Des.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20,793–807 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10.2174/138161282005140214165212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Crooke, S. T.,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Bradner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W. T. (1976).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c: a review. Cancer Treat.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Rev. 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121–139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Yang, X.,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Goswami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S.,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Gorityala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B. K.,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Domalaon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R.,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Lyu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Y., Kumar, A., et 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2017). A tobramycin vector enhances synergy and efficacy of efflux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pump inhibitors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against multidrug-resistant gram-negative bacteria. J. Med. Chem.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60,3913–3932.              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10.1021/acs.jmedchem.7b00156</a:t>
            </a:r>
          </a:p>
          <a:p>
            <a:pPr marL="571500" indent="-45720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66" y="1295400"/>
            <a:ext cx="8991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 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Discussion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Conclusions </a:t>
            </a:r>
          </a:p>
          <a:p>
            <a:pPr marL="571500" indent="-457200">
              <a:buFont typeface="+mj-lt"/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 </a:t>
            </a:r>
          </a:p>
          <a:p>
            <a:pPr marL="571500" indent="-457200">
              <a:buFont typeface="+mj-lt"/>
              <a:buAutoNum type="arabi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5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increasing threat of antimicrobial 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ed to a shortage of available treatment options, particularly for MDR Gram-negative bacterial infections.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address this issue, new strategies are needed, including repurposing non-antibiotic drugs for antimicrobial therapy.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study, the authors evaluate six anticancer agents for their ability to eradicate MDR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Gram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bacteria, both as stand-alone agents and in combination with a previously reported adjuvant, TOB-CIP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results suggest that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C, in particular, has potent antibacterial activity against several Gram-negative bacterial strains and may be a promising candidate for antimicrobial therapy, especially when used in combination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TOB-CIP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investigate the efficacy of a novel combination therapy involving tobramycin-ciprofloxacin hybrid and the anticancer drug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 against multidrug-resistant Gram-negative bacteria.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paper aims to demonstrate that this repurposed combination therapy can overcome antibiotic resistance and enhance the activity of the anticancer drug against bacterial infections, thereby providing a potential new treatment option for patients with drug-resistant infections.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study also seeks to explore the mechanism of action behind this synergistic effect and to evaluate the safety and toxicity of the combination therapy in vitro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in vivo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32972234"/>
              </p:ext>
            </p:extLst>
          </p:nvPr>
        </p:nvGraphicFramePr>
        <p:xfrm>
          <a:off x="381000" y="198120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9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 Possessed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Potent Antibacterial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Activity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Against Gram-Negative Bacteria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66294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4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457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Efflux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P.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aeruginosa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Affected the Antibacterial Activity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Etoposide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Doxorubicin.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1519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6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41866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TOB-CIP Enhanced Antibacterial Activity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Against ASS of Gram-Negative Bacteria 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58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57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TOB-CIP Enhanced Antibacterial Activity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Mitomycin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 Against ASS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Gram-Negative Bacteria.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678</Words>
  <Application>Microsoft Office PowerPoint</Application>
  <PresentationFormat>On-screen Show (4:3)</PresentationFormat>
  <Paragraphs>44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PowerPoint Presentation</vt:lpstr>
      <vt:lpstr>Outline </vt:lpstr>
      <vt:lpstr>Introduction </vt:lpstr>
      <vt:lpstr>Objectives </vt:lpstr>
      <vt:lpstr>Methods </vt:lpstr>
      <vt:lpstr>Results </vt:lpstr>
      <vt:lpstr>PowerPoint Presentation</vt:lpstr>
      <vt:lpstr>PowerPoint Presentation</vt:lpstr>
      <vt:lpstr>PowerPoint Presentation</vt:lpstr>
      <vt:lpstr>Discussion</vt:lpstr>
      <vt:lpstr>Conclusions </vt:lpstr>
      <vt:lpstr>References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2023-03-30T07:40:53Z</dcterms:created>
  <dcterms:modified xsi:type="dcterms:W3CDTF">2023-03-30T13:24:14Z</dcterms:modified>
</cp:coreProperties>
</file>