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22"/>
  </p:notesMasterIdLst>
  <p:handoutMasterIdLst>
    <p:handoutMasterId r:id="rId23"/>
  </p:handoutMasterIdLst>
  <p:sldIdLst>
    <p:sldId id="256" r:id="rId2"/>
    <p:sldId id="257" r:id="rId3"/>
    <p:sldId id="258" r:id="rId4"/>
    <p:sldId id="259" r:id="rId5"/>
    <p:sldId id="261" r:id="rId6"/>
    <p:sldId id="263" r:id="rId7"/>
    <p:sldId id="264" r:id="rId8"/>
    <p:sldId id="267" r:id="rId9"/>
    <p:sldId id="266" r:id="rId10"/>
    <p:sldId id="265" r:id="rId11"/>
    <p:sldId id="278" r:id="rId12"/>
    <p:sldId id="279" r:id="rId13"/>
    <p:sldId id="280" r:id="rId14"/>
    <p:sldId id="281" r:id="rId15"/>
    <p:sldId id="282" r:id="rId16"/>
    <p:sldId id="283" r:id="rId17"/>
    <p:sldId id="284" r:id="rId18"/>
    <p:sldId id="285"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D10"/>
    <a:srgbClr val="757070"/>
    <a:srgbClr val="EA7C31"/>
    <a:srgbClr val="548235"/>
    <a:srgbClr val="F777E8"/>
    <a:srgbClr val="2F74B4"/>
    <a:srgbClr val="2DAAE1"/>
    <a:srgbClr val="FFFFFF"/>
    <a:srgbClr val="0F70B7"/>
    <a:srgbClr val="7BC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28"/>
      </p:cViewPr>
      <p:guideLst/>
    </p:cSldViewPr>
  </p:slideViewPr>
  <p:notesTextViewPr>
    <p:cViewPr>
      <p:scale>
        <a:sx n="1" d="1"/>
        <a:sy n="1" d="1"/>
      </p:scale>
      <p:origin x="0" y="0"/>
    </p:cViewPr>
  </p:notesTextViewPr>
  <p:notesViewPr>
    <p:cSldViewPr snapToGrid="0">
      <p:cViewPr varScale="1">
        <p:scale>
          <a:sx n="69" d="100"/>
          <a:sy n="69" d="100"/>
        </p:scale>
        <p:origin x="3082"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99B2CB-C227-42DE-870C-FBFC480C40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F5B609-B996-4E97-A75B-F39CDC4E3F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02CBDF-6D3B-4FF2-9E2B-1DBEC0E61E7A}" type="datetimeFigureOut">
              <a:rPr lang="en-US" smtClean="0"/>
              <a:t>11/30/2022</a:t>
            </a:fld>
            <a:endParaRPr lang="en-US" dirty="0"/>
          </a:p>
        </p:txBody>
      </p:sp>
      <p:sp>
        <p:nvSpPr>
          <p:cNvPr id="4" name="Footer Placeholder 3">
            <a:extLst>
              <a:ext uri="{FF2B5EF4-FFF2-40B4-BE49-F238E27FC236}">
                <a16:creationId xmlns:a16="http://schemas.microsoft.com/office/drawing/2014/main" id="{B1750DC2-0CCC-4886-BF44-D7C798283E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1F6637-580D-417D-830C-AE7F37CB89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13EDD3-1108-459F-9F24-1E99C366405A}" type="slidenum">
              <a:rPr lang="en-US" smtClean="0"/>
              <a:t>‹#›</a:t>
            </a:fld>
            <a:endParaRPr lang="en-US"/>
          </a:p>
        </p:txBody>
      </p:sp>
    </p:spTree>
    <p:extLst>
      <p:ext uri="{BB962C8B-B14F-4D97-AF65-F5344CB8AC3E}">
        <p14:creationId xmlns:p14="http://schemas.microsoft.com/office/powerpoint/2010/main" val="6113606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5BBC5-A093-4292-88B4-A32538A65D0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C54F5-4525-442B-B13B-F8773F73935E}" type="slidenum">
              <a:rPr lang="en-US" smtClean="0"/>
              <a:t>‹#›</a:t>
            </a:fld>
            <a:endParaRPr lang="en-US"/>
          </a:p>
        </p:txBody>
      </p:sp>
    </p:spTree>
    <p:extLst>
      <p:ext uri="{BB962C8B-B14F-4D97-AF65-F5344CB8AC3E}">
        <p14:creationId xmlns:p14="http://schemas.microsoft.com/office/powerpoint/2010/main" val="29740296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20,4,14,13,2 – Top 5; 38,3,44,33,5 – Bottom 5</a:t>
            </a:r>
          </a:p>
          <a:p>
            <a:r>
              <a:rPr lang="en-US" dirty="0"/>
              <a:t>A –20100, B – 12237, C – 9520 </a:t>
            </a:r>
            <a:r>
              <a:rPr lang="en-US" dirty="0">
                <a:sym typeface="Wingdings" panose="05000000000000000000" pitchFamily="2" charset="2"/>
              </a:rPr>
              <a:t></a:t>
            </a:r>
            <a:r>
              <a:rPr lang="en-US" dirty="0"/>
              <a:t> Mean</a:t>
            </a:r>
          </a:p>
          <a:p>
            <a:r>
              <a:rPr lang="en-US" dirty="0"/>
              <a:t>A – 10105, B – 6187, C – 1150 </a:t>
            </a:r>
            <a:r>
              <a:rPr lang="en-US" dirty="0">
                <a:sym typeface="Wingdings" panose="05000000000000000000" pitchFamily="2" charset="2"/>
              </a:rPr>
              <a:t> Median</a:t>
            </a:r>
            <a:endParaRPr lang="en-US" dirty="0"/>
          </a:p>
        </p:txBody>
      </p:sp>
      <p:sp>
        <p:nvSpPr>
          <p:cNvPr id="4" name="Slide Number Placeholder 3"/>
          <p:cNvSpPr>
            <a:spLocks noGrp="1"/>
          </p:cNvSpPr>
          <p:nvPr>
            <p:ph type="sldNum" sz="quarter" idx="5"/>
          </p:nvPr>
        </p:nvSpPr>
        <p:spPr/>
        <p:txBody>
          <a:bodyPr/>
          <a:lstStyle/>
          <a:p>
            <a:fld id="{0ECC54F5-4525-442B-B13B-F8773F73935E}" type="slidenum">
              <a:rPr lang="en-US" smtClean="0"/>
              <a:t>8</a:t>
            </a:fld>
            <a:endParaRPr lang="en-US" dirty="0"/>
          </a:p>
        </p:txBody>
      </p:sp>
      <p:sp>
        <p:nvSpPr>
          <p:cNvPr id="5" name="Header Placeholder 4">
            <a:extLst>
              <a:ext uri="{FF2B5EF4-FFF2-40B4-BE49-F238E27FC236}">
                <a16:creationId xmlns:a16="http://schemas.microsoft.com/office/drawing/2014/main" id="{91CE6F75-DF17-4DD8-BC79-AB58E5180F07}"/>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62329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 26396; 47 – 22221; 50 – 20413; 49 - 18669</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9</a:t>
            </a:fld>
            <a:endParaRPr lang="en-US"/>
          </a:p>
        </p:txBody>
      </p:sp>
    </p:spTree>
    <p:extLst>
      <p:ext uri="{BB962C8B-B14F-4D97-AF65-F5344CB8AC3E}">
        <p14:creationId xmlns:p14="http://schemas.microsoft.com/office/powerpoint/2010/main" val="196420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10</a:t>
            </a:fld>
            <a:endParaRPr lang="en-US"/>
          </a:p>
        </p:txBody>
      </p:sp>
    </p:spTree>
    <p:extLst>
      <p:ext uri="{BB962C8B-B14F-4D97-AF65-F5344CB8AC3E}">
        <p14:creationId xmlns:p14="http://schemas.microsoft.com/office/powerpoint/2010/main" val="16706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12</a:t>
            </a:fld>
            <a:endParaRPr lang="en-US"/>
          </a:p>
        </p:txBody>
      </p:sp>
    </p:spTree>
    <p:extLst>
      <p:ext uri="{BB962C8B-B14F-4D97-AF65-F5344CB8AC3E}">
        <p14:creationId xmlns:p14="http://schemas.microsoft.com/office/powerpoint/2010/main" val="36542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0ECC54F5-4525-442B-B13B-F8773F73935E}" type="slidenum">
              <a:rPr lang="en-US" smtClean="0"/>
              <a:t>18</a:t>
            </a:fld>
            <a:endParaRPr lang="en-US"/>
          </a:p>
        </p:txBody>
      </p:sp>
    </p:spTree>
    <p:extLst>
      <p:ext uri="{BB962C8B-B14F-4D97-AF65-F5344CB8AC3E}">
        <p14:creationId xmlns:p14="http://schemas.microsoft.com/office/powerpoint/2010/main" val="42016195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DDD982-112C-460B-93DD-367D9BA7BC5C}"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7901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98016-2179-439D-BBE0-3F9165B9F9A5}"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8222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92DAF-4365-406F-8729-6C46CD29B06B}"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2611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57067AB-6A65-458D-9402-67CB49982F12}"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200"/>
            </a:lvl1pPr>
          </a:lstStyle>
          <a:p>
            <a:fld id="{AD5BF96E-F460-4764-A89F-105615302444}" type="slidenum">
              <a:rPr lang="en-US" smtClean="0"/>
              <a:pPr/>
              <a:t>‹#›</a:t>
            </a:fld>
            <a:r>
              <a:rPr lang="en-US" dirty="0"/>
              <a:t>/19</a:t>
            </a:r>
          </a:p>
        </p:txBody>
      </p:sp>
    </p:spTree>
    <p:extLst>
      <p:ext uri="{BB962C8B-B14F-4D97-AF65-F5344CB8AC3E}">
        <p14:creationId xmlns:p14="http://schemas.microsoft.com/office/powerpoint/2010/main" val="21726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B9EC81-8515-4079-A287-A0DCAB9E442B}" type="datetime1">
              <a:rPr lang="en-US" smtClean="0"/>
              <a:t>11/30/2022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DB2ADC-AF19-4574-8C10-79B5B04FCA27}" type="slidenum">
              <a:rPr lang="en-US" smtClean="0"/>
              <a:t>‹#›</a:t>
            </a:fld>
            <a:endParaRPr lang="en-US"/>
          </a:p>
        </p:txBody>
      </p:sp>
    </p:spTree>
    <p:extLst>
      <p:ext uri="{BB962C8B-B14F-4D97-AF65-F5344CB8AC3E}">
        <p14:creationId xmlns:p14="http://schemas.microsoft.com/office/powerpoint/2010/main" val="180822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66A5C-4D06-4AE7-9ACF-8F54E30AC627}"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0927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FEB35-D849-42FB-B2EC-2666E544D814}"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50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CFCC2-D26C-430F-ADFC-581125EF7F12}"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200"/>
            </a:lvl1pPr>
          </a:lstStyle>
          <a:p>
            <a:fld id="{C3DB2ADC-AF19-4574-8C10-79B5B04FCA27}" type="slidenum">
              <a:rPr lang="en-US" smtClean="0"/>
              <a:pPr/>
              <a:t>‹#›</a:t>
            </a:fld>
            <a:r>
              <a:rPr lang="en-US" dirty="0"/>
              <a:t>/19</a:t>
            </a:r>
            <a:endParaRPr lang="en-US" sz="1200" dirty="0"/>
          </a:p>
        </p:txBody>
      </p:sp>
    </p:spTree>
    <p:extLst>
      <p:ext uri="{BB962C8B-B14F-4D97-AF65-F5344CB8AC3E}">
        <p14:creationId xmlns:p14="http://schemas.microsoft.com/office/powerpoint/2010/main" val="3109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2A871-1F02-4625-815D-50C2883DAAD0}"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200"/>
            </a:lvl1p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44976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117BA-57F6-439B-A049-E5A36FB545D7}"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604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D3198-B305-472F-9951-FB1BC529FF60}" type="datetime1">
              <a:rPr lang="en-US" smtClean="0"/>
              <a:t>11/30/2022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6405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7CE3F0B-79C6-4BB3-A0B1-EC96D71FC611}" type="datetime1">
              <a:rPr lang="en-US" smtClean="0"/>
              <a:t>11/30/2022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200" b="1">
                <a:solidFill>
                  <a:srgbClr val="FFFFFF"/>
                </a:solidFill>
                <a:latin typeface="+mj-lt"/>
              </a:defRPr>
            </a:lvl1pPr>
          </a:lstStyle>
          <a:p>
            <a:fld id="{C3DB2ADC-AF19-4574-8C10-79B5B04FCA27}" type="slidenum">
              <a:rPr lang="en-US" smtClean="0"/>
              <a:pPr/>
              <a:t>‹#›</a:t>
            </a:fld>
            <a:r>
              <a:rPr lang="en-US" dirty="0"/>
              <a:t>/19</a:t>
            </a:r>
            <a:endParaRPr lang="en-US" sz="1200" dirty="0"/>
          </a:p>
        </p:txBody>
      </p:sp>
      <p:sp>
        <p:nvSpPr>
          <p:cNvPr id="10" name="Rectangle 9">
            <a:extLst>
              <a:ext uri="{FF2B5EF4-FFF2-40B4-BE49-F238E27FC236}">
                <a16:creationId xmlns:a16="http://schemas.microsoft.com/office/drawing/2014/main" id="{5FF9A97A-D301-4CF1-8721-25E654109F99}"/>
              </a:ext>
            </a:extLst>
          </p:cNvPr>
          <p:cNvSpPr/>
          <p:nvPr userDrawn="1"/>
        </p:nvSpPr>
        <p:spPr>
          <a:xfrm>
            <a:off x="9468196" y="95963"/>
            <a:ext cx="2483012" cy="436467"/>
          </a:xfrm>
          <a:prstGeom prst="rect">
            <a:avLst/>
          </a:prstGeom>
          <a:blipFill dpi="0" rotWithShape="1">
            <a:blip r:embed="rId15">
              <a:alphaModFix amt="6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39083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81E6-A9F6-4760-AD2E-46BE9D63A60C}"/>
              </a:ext>
            </a:extLst>
          </p:cNvPr>
          <p:cNvSpPr>
            <a:spLocks noGrp="1"/>
          </p:cNvSpPr>
          <p:nvPr>
            <p:ph type="ctrTitle"/>
          </p:nvPr>
        </p:nvSpPr>
        <p:spPr>
          <a:xfrm>
            <a:off x="1154955" y="1420224"/>
            <a:ext cx="8825658" cy="2677648"/>
          </a:xfrm>
        </p:spPr>
        <p:txBody>
          <a:bodyPr/>
          <a:lstStyle/>
          <a:p>
            <a:pPr algn="ctr"/>
            <a:r>
              <a:rPr lang="en-US" dirty="0"/>
              <a:t>CAPSTONE PROJECT</a:t>
            </a:r>
          </a:p>
        </p:txBody>
      </p:sp>
      <p:sp>
        <p:nvSpPr>
          <p:cNvPr id="3" name="Subtitle 2">
            <a:extLst>
              <a:ext uri="{FF2B5EF4-FFF2-40B4-BE49-F238E27FC236}">
                <a16:creationId xmlns:a16="http://schemas.microsoft.com/office/drawing/2014/main" id="{1FE09FB9-EA5E-4719-8B0D-0729A21F1C3C}"/>
              </a:ext>
            </a:extLst>
          </p:cNvPr>
          <p:cNvSpPr>
            <a:spLocks noGrp="1"/>
          </p:cNvSpPr>
          <p:nvPr>
            <p:ph type="subTitle" idx="1"/>
          </p:nvPr>
        </p:nvSpPr>
        <p:spPr>
          <a:xfrm>
            <a:off x="1361848" y="3384806"/>
            <a:ext cx="8411872" cy="861420"/>
          </a:xfrm>
        </p:spPr>
        <p:txBody>
          <a:bodyPr vert="horz" lIns="91440" tIns="45720" rIns="91440" bIns="45720" rtlCol="0" anchor="ctr">
            <a:noAutofit/>
          </a:bodyPr>
          <a:lstStyle/>
          <a:p>
            <a:pPr algn="ctr">
              <a:lnSpc>
                <a:spcPct val="80000"/>
              </a:lnSpc>
              <a:spcBef>
                <a:spcPct val="0"/>
              </a:spcBef>
            </a:pPr>
            <a:r>
              <a:rPr lang="en-US" sz="5400" cap="all" dirty="0">
                <a:blipFill dpi="0" rotWithShape="1">
                  <a:blip r:embed="rId2"/>
                  <a:srcRect/>
                  <a:tile tx="6350" ty="-127000" sx="65000" sy="64000" flip="none" algn="tl"/>
                </a:blipFill>
                <a:latin typeface="+mj-lt"/>
                <a:ea typeface="+mj-ea"/>
                <a:cs typeface="+mj-cs"/>
              </a:rPr>
              <a:t>WALMART - SALES FORECASTING</a:t>
            </a:r>
          </a:p>
        </p:txBody>
      </p:sp>
      <p:sp>
        <p:nvSpPr>
          <p:cNvPr id="6" name="TextBox 5">
            <a:extLst>
              <a:ext uri="{FF2B5EF4-FFF2-40B4-BE49-F238E27FC236}">
                <a16:creationId xmlns:a16="http://schemas.microsoft.com/office/drawing/2014/main" id="{7E825658-B37B-7AEC-C5DD-41AB93757D85}"/>
              </a:ext>
            </a:extLst>
          </p:cNvPr>
          <p:cNvSpPr txBox="1"/>
          <p:nvPr/>
        </p:nvSpPr>
        <p:spPr>
          <a:xfrm>
            <a:off x="8188504" y="5195145"/>
            <a:ext cx="2325893" cy="2031325"/>
          </a:xfrm>
          <a:prstGeom prst="rect">
            <a:avLst/>
          </a:prstGeom>
          <a:noFill/>
        </p:spPr>
        <p:txBody>
          <a:bodyPr wrap="none" rtlCol="0">
            <a:spAutoFit/>
          </a:bodyPr>
          <a:lstStyle/>
          <a:p>
            <a:r>
              <a:rPr lang="en-US" dirty="0"/>
              <a:t>Etendra Kumar Joshi</a:t>
            </a:r>
          </a:p>
          <a:p>
            <a:r>
              <a:rPr lang="en-US" dirty="0"/>
              <a:t>Ranjeet </a:t>
            </a:r>
          </a:p>
          <a:p>
            <a:r>
              <a:rPr lang="en-US" dirty="0"/>
              <a:t>Vaibhav Gowda</a:t>
            </a:r>
          </a:p>
          <a:p>
            <a:r>
              <a:rPr lang="en-US" dirty="0"/>
              <a:t>Sidharth Rout</a:t>
            </a:r>
          </a:p>
          <a:p>
            <a:r>
              <a:rPr lang="en-US" dirty="0"/>
              <a:t>Shravan </a:t>
            </a:r>
            <a:r>
              <a:rPr lang="en-US" dirty="0" err="1"/>
              <a:t>Mahohar</a:t>
            </a:r>
            <a:endParaRPr lang="en-US" dirty="0"/>
          </a:p>
          <a:p>
            <a:br>
              <a:rPr lang="en-US" dirty="0"/>
            </a:br>
            <a:endParaRPr lang="en-IN" dirty="0"/>
          </a:p>
        </p:txBody>
      </p:sp>
      <p:sp>
        <p:nvSpPr>
          <p:cNvPr id="4" name="TextBox 3">
            <a:extLst>
              <a:ext uri="{FF2B5EF4-FFF2-40B4-BE49-F238E27FC236}">
                <a16:creationId xmlns:a16="http://schemas.microsoft.com/office/drawing/2014/main" id="{DB843498-29E2-D0E6-6A44-AB9DF321C5B4}"/>
              </a:ext>
            </a:extLst>
          </p:cNvPr>
          <p:cNvSpPr txBox="1"/>
          <p:nvPr/>
        </p:nvSpPr>
        <p:spPr>
          <a:xfrm>
            <a:off x="1677603" y="5195145"/>
            <a:ext cx="1585434" cy="646331"/>
          </a:xfrm>
          <a:prstGeom prst="rect">
            <a:avLst/>
          </a:prstGeom>
          <a:noFill/>
        </p:spPr>
        <p:txBody>
          <a:bodyPr wrap="none" rtlCol="0">
            <a:spAutoFit/>
          </a:bodyPr>
          <a:lstStyle/>
          <a:p>
            <a:r>
              <a:rPr lang="en-US" dirty="0"/>
              <a:t>Team Mentor</a:t>
            </a:r>
          </a:p>
          <a:p>
            <a:r>
              <a:rPr lang="en-US" dirty="0" err="1"/>
              <a:t>Avinash</a:t>
            </a:r>
            <a:endParaRPr lang="en-IN" dirty="0"/>
          </a:p>
        </p:txBody>
      </p:sp>
    </p:spTree>
    <p:extLst>
      <p:ext uri="{BB962C8B-B14F-4D97-AF65-F5344CB8AC3E}">
        <p14:creationId xmlns:p14="http://schemas.microsoft.com/office/powerpoint/2010/main" val="98265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3B0833-C931-4FA8-B85B-E096AB1D1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96"/>
          <a:stretch/>
        </p:blipFill>
        <p:spPr bwMode="auto">
          <a:xfrm>
            <a:off x="621958" y="3822456"/>
            <a:ext cx="5733567" cy="2953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C5D3C7-431E-4ED7-8B03-B70C8CF4EC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31"/>
          <a:stretch/>
        </p:blipFill>
        <p:spPr bwMode="auto">
          <a:xfrm>
            <a:off x="5358971" y="781397"/>
            <a:ext cx="6255958" cy="2987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048D18-F1E0-4900-9FF2-A7287154E27C}"/>
              </a:ext>
            </a:extLst>
          </p:cNvPr>
          <p:cNvSpPr txBox="1"/>
          <p:nvPr/>
        </p:nvSpPr>
        <p:spPr>
          <a:xfrm>
            <a:off x="989194" y="1736734"/>
            <a:ext cx="4369777"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The Average Sales Increases during the end of the year. These months also offers various Markdowns (Black Friday, Christmas), which also helps in increasing the sales</a:t>
            </a:r>
          </a:p>
        </p:txBody>
      </p:sp>
      <p:sp>
        <p:nvSpPr>
          <p:cNvPr id="6" name="TextBox 5">
            <a:extLst>
              <a:ext uri="{FF2B5EF4-FFF2-40B4-BE49-F238E27FC236}">
                <a16:creationId xmlns:a16="http://schemas.microsoft.com/office/drawing/2014/main" id="{20753F93-E29B-4FB0-BC56-1F4C21C1AF8D}"/>
              </a:ext>
            </a:extLst>
          </p:cNvPr>
          <p:cNvSpPr txBox="1"/>
          <p:nvPr/>
        </p:nvSpPr>
        <p:spPr>
          <a:xfrm>
            <a:off x="6683398" y="519787"/>
            <a:ext cx="3607104" cy="253916"/>
          </a:xfrm>
          <a:prstGeom prst="rect">
            <a:avLst/>
          </a:prstGeom>
          <a:noFill/>
          <a:ln>
            <a:noFill/>
          </a:ln>
        </p:spPr>
        <p:txBody>
          <a:bodyPr wrap="square" rtlCol="0">
            <a:spAutoFit/>
          </a:bodyPr>
          <a:lstStyle/>
          <a:p>
            <a:pPr algn="ctr"/>
            <a:r>
              <a:rPr lang="en-US" sz="1050" b="1" dirty="0"/>
              <a:t>Month wise Average Sales</a:t>
            </a:r>
          </a:p>
        </p:txBody>
      </p:sp>
      <p:sp>
        <p:nvSpPr>
          <p:cNvPr id="7" name="TextBox 6">
            <a:extLst>
              <a:ext uri="{FF2B5EF4-FFF2-40B4-BE49-F238E27FC236}">
                <a16:creationId xmlns:a16="http://schemas.microsoft.com/office/drawing/2014/main" id="{150743E1-D59F-474D-AEF3-694388D48938}"/>
              </a:ext>
            </a:extLst>
          </p:cNvPr>
          <p:cNvSpPr txBox="1"/>
          <p:nvPr/>
        </p:nvSpPr>
        <p:spPr>
          <a:xfrm>
            <a:off x="1614108" y="3507679"/>
            <a:ext cx="3607104" cy="261610"/>
          </a:xfrm>
          <a:prstGeom prst="rect">
            <a:avLst/>
          </a:prstGeom>
          <a:noFill/>
          <a:ln>
            <a:noFill/>
          </a:ln>
        </p:spPr>
        <p:txBody>
          <a:bodyPr wrap="square" rtlCol="0">
            <a:spAutoFit/>
          </a:bodyPr>
          <a:lstStyle/>
          <a:p>
            <a:pPr algn="ctr"/>
            <a:r>
              <a:rPr lang="en-US" sz="1050" b="1" dirty="0"/>
              <a:t>Yearly Type Wise Total Sales</a:t>
            </a:r>
          </a:p>
        </p:txBody>
      </p:sp>
      <p:sp>
        <p:nvSpPr>
          <p:cNvPr id="8" name="TextBox 7">
            <a:extLst>
              <a:ext uri="{FF2B5EF4-FFF2-40B4-BE49-F238E27FC236}">
                <a16:creationId xmlns:a16="http://schemas.microsoft.com/office/drawing/2014/main" id="{A4F1A609-49CE-47BD-AC5F-49BB19F16EDD}"/>
              </a:ext>
            </a:extLst>
          </p:cNvPr>
          <p:cNvSpPr txBox="1"/>
          <p:nvPr/>
        </p:nvSpPr>
        <p:spPr>
          <a:xfrm>
            <a:off x="7027636" y="4832724"/>
            <a:ext cx="378213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The Sale of Stores is directly correlated to it’s size, as it also offers more departments, which increases the scope of the sales.</a:t>
            </a:r>
          </a:p>
        </p:txBody>
      </p:sp>
      <p:sp>
        <p:nvSpPr>
          <p:cNvPr id="9" name="Title 1">
            <a:extLst>
              <a:ext uri="{FF2B5EF4-FFF2-40B4-BE49-F238E27FC236}">
                <a16:creationId xmlns:a16="http://schemas.microsoft.com/office/drawing/2014/main" id="{94D3FC48-B9AB-4C56-879D-BFF856193976}"/>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5DFD2A2B-E40D-469C-992B-C35EC22FDA42}"/>
              </a:ext>
            </a:extLst>
          </p:cNvPr>
          <p:cNvSpPr>
            <a:spLocks noGrp="1"/>
          </p:cNvSpPr>
          <p:nvPr>
            <p:ph type="sldNum" sz="quarter" idx="12"/>
          </p:nvPr>
        </p:nvSpPr>
        <p:spPr/>
        <p:txBody>
          <a:bodyPr/>
          <a:lstStyle/>
          <a:p>
            <a:fld id="{C3DB2ADC-AF19-4574-8C10-79B5B04FCA27}" type="slidenum">
              <a:rPr lang="en-US" smtClean="0"/>
              <a:pPr/>
              <a:t>10</a:t>
            </a:fld>
            <a:r>
              <a:rPr lang="en-US"/>
              <a:t>/19</a:t>
            </a:r>
            <a:endParaRPr lang="en-US" dirty="0"/>
          </a:p>
        </p:txBody>
      </p:sp>
    </p:spTree>
    <p:extLst>
      <p:ext uri="{BB962C8B-B14F-4D97-AF65-F5344CB8AC3E}">
        <p14:creationId xmlns:p14="http://schemas.microsoft.com/office/powerpoint/2010/main" val="423362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5430B1C1-A069-44CE-B733-56C9AAAC4FAF}"/>
              </a:ext>
            </a:extLst>
          </p:cNvPr>
          <p:cNvPicPr>
            <a:picLocks noChangeAspect="1"/>
          </p:cNvPicPr>
          <p:nvPr/>
        </p:nvPicPr>
        <p:blipFill>
          <a:blip r:embed="rId2"/>
          <a:stretch>
            <a:fillRect/>
          </a:stretch>
        </p:blipFill>
        <p:spPr>
          <a:xfrm>
            <a:off x="7539990" y="1909534"/>
            <a:ext cx="1371600" cy="1209675"/>
          </a:xfrm>
          <a:prstGeom prst="rect">
            <a:avLst/>
          </a:prstGeom>
        </p:spPr>
      </p:pic>
      <p:grpSp>
        <p:nvGrpSpPr>
          <p:cNvPr id="2" name="Group 1">
            <a:extLst>
              <a:ext uri="{FF2B5EF4-FFF2-40B4-BE49-F238E27FC236}">
                <a16:creationId xmlns:a16="http://schemas.microsoft.com/office/drawing/2014/main" id="{E4C989CE-27EF-4777-B8E0-8EFAAF59755F}"/>
              </a:ext>
            </a:extLst>
          </p:cNvPr>
          <p:cNvGrpSpPr/>
          <p:nvPr/>
        </p:nvGrpSpPr>
        <p:grpSpPr>
          <a:xfrm>
            <a:off x="-7989736"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8519580" y="-1"/>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ADR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XGR</a:t>
              </a:r>
            </a:p>
          </p:txBody>
        </p:sp>
      </p:grpSp>
      <p:sp>
        <p:nvSpPr>
          <p:cNvPr id="55" name="TextBox 54">
            <a:extLst>
              <a:ext uri="{FF2B5EF4-FFF2-40B4-BE49-F238E27FC236}">
                <a16:creationId xmlns:a16="http://schemas.microsoft.com/office/drawing/2014/main" id="{0B06219A-6AF8-4D89-90B5-7E8D6E056CCD}"/>
              </a:ext>
            </a:extLst>
          </p:cNvPr>
          <p:cNvSpPr txBox="1"/>
          <p:nvPr/>
        </p:nvSpPr>
        <p:spPr>
          <a:xfrm>
            <a:off x="6708140" y="3586371"/>
            <a:ext cx="3035300" cy="2123658"/>
          </a:xfrm>
          <a:prstGeom prst="rect">
            <a:avLst/>
          </a:prstGeom>
          <a:noFill/>
        </p:spPr>
        <p:txBody>
          <a:bodyPr wrap="square">
            <a:spAutoFit/>
          </a:bodyPr>
          <a:lstStyle/>
          <a:p>
            <a:pPr algn="ctr"/>
            <a:r>
              <a:rPr lang="en-US" sz="66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MODEL</a:t>
            </a:r>
            <a:r>
              <a:rPr lang="en-US" sz="2400" u="sng" dirty="0"/>
              <a:t> </a:t>
            </a:r>
            <a:r>
              <a:rPr lang="en-US" sz="66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BUILDING</a:t>
            </a:r>
          </a:p>
        </p:txBody>
      </p:sp>
      <p:grpSp>
        <p:nvGrpSpPr>
          <p:cNvPr id="66" name="Group 65">
            <a:extLst>
              <a:ext uri="{FF2B5EF4-FFF2-40B4-BE49-F238E27FC236}">
                <a16:creationId xmlns:a16="http://schemas.microsoft.com/office/drawing/2014/main" id="{E8D9A327-6E3F-44F6-8626-1DBB41A092BE}"/>
              </a:ext>
            </a:extLst>
          </p:cNvPr>
          <p:cNvGrpSpPr/>
          <p:nvPr/>
        </p:nvGrpSpPr>
        <p:grpSpPr>
          <a:xfrm>
            <a:off x="7426392" y="1497256"/>
            <a:ext cx="479990" cy="479990"/>
            <a:chOff x="5603164" y="1364050"/>
            <a:chExt cx="1103020" cy="1103020"/>
          </a:xfrm>
        </p:grpSpPr>
        <p:sp>
          <p:nvSpPr>
            <p:cNvPr id="67" name="Freeform: Shape 66">
              <a:extLst>
                <a:ext uri="{FF2B5EF4-FFF2-40B4-BE49-F238E27FC236}">
                  <a16:creationId xmlns:a16="http://schemas.microsoft.com/office/drawing/2014/main" id="{FBC8F334-8CBB-4A80-9E23-7089D5328E57}"/>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Oval 67">
              <a:extLst>
                <a:ext uri="{FF2B5EF4-FFF2-40B4-BE49-F238E27FC236}">
                  <a16:creationId xmlns:a16="http://schemas.microsoft.com/office/drawing/2014/main" id="{A4C1DED7-0489-43F9-8EE4-D4B9735EB109}"/>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E832CDC7-D697-494F-83CC-251B7F79CE52}"/>
              </a:ext>
            </a:extLst>
          </p:cNvPr>
          <p:cNvGrpSpPr/>
          <p:nvPr/>
        </p:nvGrpSpPr>
        <p:grpSpPr>
          <a:xfrm>
            <a:off x="7985795" y="1223405"/>
            <a:ext cx="479990" cy="479990"/>
            <a:chOff x="5603164" y="1364050"/>
            <a:chExt cx="1103020" cy="1103020"/>
          </a:xfrm>
        </p:grpSpPr>
        <p:sp>
          <p:nvSpPr>
            <p:cNvPr id="72" name="Freeform: Shape 71">
              <a:extLst>
                <a:ext uri="{FF2B5EF4-FFF2-40B4-BE49-F238E27FC236}">
                  <a16:creationId xmlns:a16="http://schemas.microsoft.com/office/drawing/2014/main" id="{93D7CDF1-8898-4772-8FB1-DB69BE5CC7E3}"/>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07EE92DA-26B7-4862-A52B-389C50BD543A}"/>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9FC61C42-10DC-403C-96B0-A776FABB5E48}"/>
              </a:ext>
            </a:extLst>
          </p:cNvPr>
          <p:cNvGrpSpPr/>
          <p:nvPr/>
        </p:nvGrpSpPr>
        <p:grpSpPr>
          <a:xfrm>
            <a:off x="8545198" y="1497256"/>
            <a:ext cx="479990" cy="479990"/>
            <a:chOff x="5603164" y="1364050"/>
            <a:chExt cx="1103020" cy="1103020"/>
          </a:xfrm>
        </p:grpSpPr>
        <p:sp>
          <p:nvSpPr>
            <p:cNvPr id="75" name="Freeform: Shape 74">
              <a:extLst>
                <a:ext uri="{FF2B5EF4-FFF2-40B4-BE49-F238E27FC236}">
                  <a16:creationId xmlns:a16="http://schemas.microsoft.com/office/drawing/2014/main" id="{41617BAD-E905-4911-8FCF-3A949A38BCBC}"/>
                </a:ext>
              </a:extLst>
            </p:cNvPr>
            <p:cNvSpPr/>
            <p:nvPr/>
          </p:nvSpPr>
          <p:spPr>
            <a:xfrm>
              <a:off x="5603164" y="1364050"/>
              <a:ext cx="1103020" cy="1103020"/>
            </a:xfrm>
            <a:custGeom>
              <a:avLst/>
              <a:gdLst>
                <a:gd name="connsiteX0" fmla="*/ 551510 w 1103020"/>
                <a:gd name="connsiteY0" fmla="*/ 0 h 1103020"/>
                <a:gd name="connsiteX1" fmla="*/ 603845 w 1103020"/>
                <a:gd name="connsiteY1" fmla="*/ 5276 h 1103020"/>
                <a:gd name="connsiteX2" fmla="*/ 637576 w 1103020"/>
                <a:gd name="connsiteY2" fmla="*/ 149254 h 1103020"/>
                <a:gd name="connsiteX3" fmla="*/ 711717 w 1103020"/>
                <a:gd name="connsiteY3" fmla="*/ 172269 h 1103020"/>
                <a:gd name="connsiteX4" fmla="*/ 778043 w 1103020"/>
                <a:gd name="connsiteY4" fmla="*/ 208269 h 1103020"/>
                <a:gd name="connsiteX5" fmla="*/ 904120 w 1103020"/>
                <a:gd name="connsiteY5" fmla="*/ 130703 h 1103020"/>
                <a:gd name="connsiteX6" fmla="*/ 941487 w 1103020"/>
                <a:gd name="connsiteY6" fmla="*/ 161534 h 1103020"/>
                <a:gd name="connsiteX7" fmla="*/ 978293 w 1103020"/>
                <a:gd name="connsiteY7" fmla="*/ 206143 h 1103020"/>
                <a:gd name="connsiteX8" fmla="*/ 898435 w 1103020"/>
                <a:gd name="connsiteY8" fmla="*/ 331766 h 1103020"/>
                <a:gd name="connsiteX9" fmla="*/ 930750 w 1103020"/>
                <a:gd name="connsiteY9" fmla="*/ 391302 h 1103020"/>
                <a:gd name="connsiteX10" fmla="*/ 953728 w 1103020"/>
                <a:gd name="connsiteY10" fmla="*/ 465326 h 1103020"/>
                <a:gd name="connsiteX11" fmla="*/ 1097621 w 1103020"/>
                <a:gd name="connsiteY11" fmla="*/ 497952 h 1103020"/>
                <a:gd name="connsiteX12" fmla="*/ 1103020 w 1103020"/>
                <a:gd name="connsiteY12" fmla="*/ 551510 h 1103020"/>
                <a:gd name="connsiteX13" fmla="*/ 1097621 w 1103020"/>
                <a:gd name="connsiteY13" fmla="*/ 605066 h 1103020"/>
                <a:gd name="connsiteX14" fmla="*/ 953728 w 1103020"/>
                <a:gd name="connsiteY14" fmla="*/ 637692 h 1103020"/>
                <a:gd name="connsiteX15" fmla="*/ 930750 w 1103020"/>
                <a:gd name="connsiteY15" fmla="*/ 711717 h 1103020"/>
                <a:gd name="connsiteX16" fmla="*/ 898434 w 1103020"/>
                <a:gd name="connsiteY16" fmla="*/ 771253 h 1103020"/>
                <a:gd name="connsiteX17" fmla="*/ 978293 w 1103020"/>
                <a:gd name="connsiteY17" fmla="*/ 896877 h 1103020"/>
                <a:gd name="connsiteX18" fmla="*/ 941487 w 1103020"/>
                <a:gd name="connsiteY18" fmla="*/ 941487 h 1103020"/>
                <a:gd name="connsiteX19" fmla="*/ 904121 w 1103020"/>
                <a:gd name="connsiteY19" fmla="*/ 972316 h 1103020"/>
                <a:gd name="connsiteX20" fmla="*/ 778043 w 1103020"/>
                <a:gd name="connsiteY20" fmla="*/ 894749 h 1103020"/>
                <a:gd name="connsiteX21" fmla="*/ 711717 w 1103020"/>
                <a:gd name="connsiteY21" fmla="*/ 930750 h 1103020"/>
                <a:gd name="connsiteX22" fmla="*/ 637576 w 1103020"/>
                <a:gd name="connsiteY22" fmla="*/ 953764 h 1103020"/>
                <a:gd name="connsiteX23" fmla="*/ 603844 w 1103020"/>
                <a:gd name="connsiteY23" fmla="*/ 1097744 h 1103020"/>
                <a:gd name="connsiteX24" fmla="*/ 551510 w 1103020"/>
                <a:gd name="connsiteY24" fmla="*/ 1103020 h 1103020"/>
                <a:gd name="connsiteX25" fmla="*/ 499174 w 1103020"/>
                <a:gd name="connsiteY25" fmla="*/ 1097744 h 1103020"/>
                <a:gd name="connsiteX26" fmla="*/ 465442 w 1103020"/>
                <a:gd name="connsiteY26" fmla="*/ 953764 h 1103020"/>
                <a:gd name="connsiteX27" fmla="*/ 391302 w 1103020"/>
                <a:gd name="connsiteY27" fmla="*/ 930750 h 1103020"/>
                <a:gd name="connsiteX28" fmla="*/ 324976 w 1103020"/>
                <a:gd name="connsiteY28" fmla="*/ 894749 h 1103020"/>
                <a:gd name="connsiteX29" fmla="*/ 198898 w 1103020"/>
                <a:gd name="connsiteY29" fmla="*/ 972315 h 1103020"/>
                <a:gd name="connsiteX30" fmla="*/ 161534 w 1103020"/>
                <a:gd name="connsiteY30" fmla="*/ 941487 h 1103020"/>
                <a:gd name="connsiteX31" fmla="*/ 124726 w 1103020"/>
                <a:gd name="connsiteY31" fmla="*/ 896876 h 1103020"/>
                <a:gd name="connsiteX32" fmla="*/ 204584 w 1103020"/>
                <a:gd name="connsiteY32" fmla="*/ 771253 h 1103020"/>
                <a:gd name="connsiteX33" fmla="*/ 172269 w 1103020"/>
                <a:gd name="connsiteY33" fmla="*/ 711717 h 1103020"/>
                <a:gd name="connsiteX34" fmla="*/ 149290 w 1103020"/>
                <a:gd name="connsiteY34" fmla="*/ 637693 h 1103020"/>
                <a:gd name="connsiteX35" fmla="*/ 5399 w 1103020"/>
                <a:gd name="connsiteY35" fmla="*/ 605067 h 1103020"/>
                <a:gd name="connsiteX36" fmla="*/ 0 w 1103020"/>
                <a:gd name="connsiteY36" fmla="*/ 551510 h 1103020"/>
                <a:gd name="connsiteX37" fmla="*/ 5399 w 1103020"/>
                <a:gd name="connsiteY37" fmla="*/ 497951 h 1103020"/>
                <a:gd name="connsiteX38" fmla="*/ 149290 w 1103020"/>
                <a:gd name="connsiteY38" fmla="*/ 465326 h 1103020"/>
                <a:gd name="connsiteX39" fmla="*/ 172269 w 1103020"/>
                <a:gd name="connsiteY39" fmla="*/ 391302 h 1103020"/>
                <a:gd name="connsiteX40" fmla="*/ 204584 w 1103020"/>
                <a:gd name="connsiteY40" fmla="*/ 331765 h 1103020"/>
                <a:gd name="connsiteX41" fmla="*/ 124727 w 1103020"/>
                <a:gd name="connsiteY41" fmla="*/ 206144 h 1103020"/>
                <a:gd name="connsiteX42" fmla="*/ 161534 w 1103020"/>
                <a:gd name="connsiteY42" fmla="*/ 161534 h 1103020"/>
                <a:gd name="connsiteX43" fmla="*/ 198900 w 1103020"/>
                <a:gd name="connsiteY43" fmla="*/ 130704 h 1103020"/>
                <a:gd name="connsiteX44" fmla="*/ 324976 w 1103020"/>
                <a:gd name="connsiteY44" fmla="*/ 208269 h 1103020"/>
                <a:gd name="connsiteX45" fmla="*/ 391302 w 1103020"/>
                <a:gd name="connsiteY45" fmla="*/ 172269 h 1103020"/>
                <a:gd name="connsiteX46" fmla="*/ 465443 w 1103020"/>
                <a:gd name="connsiteY46" fmla="*/ 149254 h 1103020"/>
                <a:gd name="connsiteX47" fmla="*/ 499174 w 1103020"/>
                <a:gd name="connsiteY47" fmla="*/ 5276 h 110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03020" h="1103020">
                  <a:moveTo>
                    <a:pt x="551510" y="0"/>
                  </a:moveTo>
                  <a:lnTo>
                    <a:pt x="603845" y="5276"/>
                  </a:lnTo>
                  <a:lnTo>
                    <a:pt x="637576" y="149254"/>
                  </a:lnTo>
                  <a:lnTo>
                    <a:pt x="711717" y="172269"/>
                  </a:lnTo>
                  <a:lnTo>
                    <a:pt x="778043" y="208269"/>
                  </a:lnTo>
                  <a:lnTo>
                    <a:pt x="904120" y="130703"/>
                  </a:lnTo>
                  <a:lnTo>
                    <a:pt x="941487" y="161534"/>
                  </a:lnTo>
                  <a:lnTo>
                    <a:pt x="978293" y="206143"/>
                  </a:lnTo>
                  <a:lnTo>
                    <a:pt x="898435" y="331766"/>
                  </a:lnTo>
                  <a:lnTo>
                    <a:pt x="930750" y="391302"/>
                  </a:lnTo>
                  <a:lnTo>
                    <a:pt x="953728" y="465326"/>
                  </a:lnTo>
                  <a:lnTo>
                    <a:pt x="1097621" y="497952"/>
                  </a:lnTo>
                  <a:lnTo>
                    <a:pt x="1103020" y="551510"/>
                  </a:lnTo>
                  <a:lnTo>
                    <a:pt x="1097621" y="605066"/>
                  </a:lnTo>
                  <a:lnTo>
                    <a:pt x="953728" y="637692"/>
                  </a:lnTo>
                  <a:lnTo>
                    <a:pt x="930750" y="711717"/>
                  </a:lnTo>
                  <a:lnTo>
                    <a:pt x="898434" y="771253"/>
                  </a:lnTo>
                  <a:lnTo>
                    <a:pt x="978293" y="896877"/>
                  </a:lnTo>
                  <a:lnTo>
                    <a:pt x="941487" y="941487"/>
                  </a:lnTo>
                  <a:lnTo>
                    <a:pt x="904121" y="972316"/>
                  </a:lnTo>
                  <a:lnTo>
                    <a:pt x="778043" y="894749"/>
                  </a:lnTo>
                  <a:lnTo>
                    <a:pt x="711717" y="930750"/>
                  </a:lnTo>
                  <a:lnTo>
                    <a:pt x="637576" y="953764"/>
                  </a:lnTo>
                  <a:lnTo>
                    <a:pt x="603844" y="1097744"/>
                  </a:lnTo>
                  <a:lnTo>
                    <a:pt x="551510" y="1103020"/>
                  </a:lnTo>
                  <a:lnTo>
                    <a:pt x="499174" y="1097744"/>
                  </a:lnTo>
                  <a:lnTo>
                    <a:pt x="465442" y="953764"/>
                  </a:lnTo>
                  <a:lnTo>
                    <a:pt x="391302" y="930750"/>
                  </a:lnTo>
                  <a:lnTo>
                    <a:pt x="324976" y="894749"/>
                  </a:lnTo>
                  <a:lnTo>
                    <a:pt x="198898" y="972315"/>
                  </a:lnTo>
                  <a:lnTo>
                    <a:pt x="161534" y="941487"/>
                  </a:lnTo>
                  <a:lnTo>
                    <a:pt x="124726" y="896876"/>
                  </a:lnTo>
                  <a:lnTo>
                    <a:pt x="204584" y="771253"/>
                  </a:lnTo>
                  <a:lnTo>
                    <a:pt x="172269" y="711717"/>
                  </a:lnTo>
                  <a:lnTo>
                    <a:pt x="149290" y="637693"/>
                  </a:lnTo>
                  <a:lnTo>
                    <a:pt x="5399" y="605067"/>
                  </a:lnTo>
                  <a:lnTo>
                    <a:pt x="0" y="551510"/>
                  </a:lnTo>
                  <a:lnTo>
                    <a:pt x="5399" y="497951"/>
                  </a:lnTo>
                  <a:lnTo>
                    <a:pt x="149290" y="465326"/>
                  </a:lnTo>
                  <a:lnTo>
                    <a:pt x="172269" y="391302"/>
                  </a:lnTo>
                  <a:lnTo>
                    <a:pt x="204584" y="331765"/>
                  </a:lnTo>
                  <a:lnTo>
                    <a:pt x="124727" y="206144"/>
                  </a:lnTo>
                  <a:lnTo>
                    <a:pt x="161534" y="161534"/>
                  </a:lnTo>
                  <a:lnTo>
                    <a:pt x="198900" y="130704"/>
                  </a:lnTo>
                  <a:lnTo>
                    <a:pt x="324976" y="208269"/>
                  </a:lnTo>
                  <a:lnTo>
                    <a:pt x="391302" y="172269"/>
                  </a:lnTo>
                  <a:lnTo>
                    <a:pt x="465443" y="149254"/>
                  </a:lnTo>
                  <a:lnTo>
                    <a:pt x="499174" y="5276"/>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Oval 75">
              <a:extLst>
                <a:ext uri="{FF2B5EF4-FFF2-40B4-BE49-F238E27FC236}">
                  <a16:creationId xmlns:a16="http://schemas.microsoft.com/office/drawing/2014/main" id="{F6CE627C-1F10-4AA6-A693-14E66D63926D}"/>
                </a:ext>
              </a:extLst>
            </p:cNvPr>
            <p:cNvSpPr/>
            <p:nvPr/>
          </p:nvSpPr>
          <p:spPr>
            <a:xfrm>
              <a:off x="5915062" y="1675948"/>
              <a:ext cx="479224" cy="4792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8" name="Picture 14" descr="Linear Regression Icons - Download Free Vector Icons | Noun Project">
            <a:extLst>
              <a:ext uri="{FF2B5EF4-FFF2-40B4-BE49-F238E27FC236}">
                <a16:creationId xmlns:a16="http://schemas.microsoft.com/office/drawing/2014/main" id="{BA29EA9B-CF40-4749-8480-2CC6D0B71F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110" y="2459035"/>
            <a:ext cx="1480820" cy="14808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andom Forest Icons - Download Free Vector Icons | Noun Project">
            <a:extLst>
              <a:ext uri="{FF2B5EF4-FFF2-40B4-BE49-F238E27FC236}">
                <a16:creationId xmlns:a16="http://schemas.microsoft.com/office/drawing/2014/main" id="{38FEA393-437D-495E-9B90-83C86B6F36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134" y="2348545"/>
            <a:ext cx="1690675" cy="1690675"/>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2D8D1472-9436-44D3-8203-E026B9E52589}"/>
              </a:ext>
            </a:extLst>
          </p:cNvPr>
          <p:cNvCxnSpPr/>
          <p:nvPr/>
        </p:nvCxnSpPr>
        <p:spPr>
          <a:xfrm>
            <a:off x="5403087" y="4114800"/>
            <a:ext cx="18212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B4B7366-3A3E-4D2E-9065-8A273F009D3E}"/>
              </a:ext>
            </a:extLst>
          </p:cNvPr>
          <p:cNvCxnSpPr/>
          <p:nvPr/>
        </p:nvCxnSpPr>
        <p:spPr>
          <a:xfrm>
            <a:off x="9267602" y="4114800"/>
            <a:ext cx="18212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61B362-A48E-47E9-868D-63DC5C36D8A1}"/>
              </a:ext>
            </a:extLst>
          </p:cNvPr>
          <p:cNvCxnSpPr>
            <a:cxnSpLocks/>
          </p:cNvCxnSpPr>
          <p:nvPr/>
        </p:nvCxnSpPr>
        <p:spPr>
          <a:xfrm>
            <a:off x="6943631" y="3230880"/>
            <a:ext cx="26372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36EDEA-4BDA-4B33-9AE2-F2DCA98A77FB}"/>
              </a:ext>
            </a:extLst>
          </p:cNvPr>
          <p:cNvCxnSpPr/>
          <p:nvPr/>
        </p:nvCxnSpPr>
        <p:spPr>
          <a:xfrm flipV="1">
            <a:off x="7101840" y="2702560"/>
            <a:ext cx="0" cy="1554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9D9684-1F0A-4F11-97ED-6FDC5636C419}"/>
              </a:ext>
            </a:extLst>
          </p:cNvPr>
          <p:cNvCxnSpPr/>
          <p:nvPr/>
        </p:nvCxnSpPr>
        <p:spPr>
          <a:xfrm flipV="1">
            <a:off x="9405559" y="2702560"/>
            <a:ext cx="0" cy="1554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FFFCBD75-CF5E-41DA-8C95-AEF82614E507}"/>
              </a:ext>
            </a:extLst>
          </p:cNvPr>
          <p:cNvSpPr/>
          <p:nvPr/>
        </p:nvSpPr>
        <p:spPr>
          <a:xfrm>
            <a:off x="5626608" y="3290815"/>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AE27A1DF-ACF3-440A-A990-318BC054B9A0}"/>
              </a:ext>
            </a:extLst>
          </p:cNvPr>
          <p:cNvSpPr/>
          <p:nvPr/>
        </p:nvSpPr>
        <p:spPr>
          <a:xfrm>
            <a:off x="5826924" y="3624692"/>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28621D3-C28D-453A-8973-EEDE43105106}"/>
              </a:ext>
            </a:extLst>
          </p:cNvPr>
          <p:cNvSpPr/>
          <p:nvPr/>
        </p:nvSpPr>
        <p:spPr>
          <a:xfrm>
            <a:off x="5826519" y="3023705"/>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6512CD8-FF76-4911-9AD9-F4557F29D580}"/>
              </a:ext>
            </a:extLst>
          </p:cNvPr>
          <p:cNvSpPr/>
          <p:nvPr/>
        </p:nvSpPr>
        <p:spPr>
          <a:xfrm>
            <a:off x="6230395" y="2690368"/>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245D143-3428-4791-9F9A-C304D21425F7}"/>
              </a:ext>
            </a:extLst>
          </p:cNvPr>
          <p:cNvSpPr/>
          <p:nvPr/>
        </p:nvSpPr>
        <p:spPr>
          <a:xfrm>
            <a:off x="6094537" y="3553572"/>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172AB26-79B0-403A-BF9D-17A49FDCC226}"/>
              </a:ext>
            </a:extLst>
          </p:cNvPr>
          <p:cNvSpPr/>
          <p:nvPr/>
        </p:nvSpPr>
        <p:spPr>
          <a:xfrm>
            <a:off x="6297435" y="3155274"/>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B928844-E9B8-4EEF-885C-70539B167655}"/>
              </a:ext>
            </a:extLst>
          </p:cNvPr>
          <p:cNvSpPr/>
          <p:nvPr/>
        </p:nvSpPr>
        <p:spPr>
          <a:xfrm>
            <a:off x="6497688" y="2956649"/>
            <a:ext cx="77216" cy="7721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D2D35C37-F2F4-467F-B230-F72CB1EF3A22}"/>
              </a:ext>
            </a:extLst>
          </p:cNvPr>
          <p:cNvSpPr/>
          <p:nvPr/>
        </p:nvSpPr>
        <p:spPr>
          <a:xfrm>
            <a:off x="9747230" y="3329422"/>
            <a:ext cx="85617" cy="8561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3587C98-47A6-4D7B-A96D-7722E2863D6F}"/>
              </a:ext>
            </a:extLst>
          </p:cNvPr>
          <p:cNvSpPr/>
          <p:nvPr/>
        </p:nvSpPr>
        <p:spPr>
          <a:xfrm>
            <a:off x="10102845" y="2970600"/>
            <a:ext cx="85617" cy="85617"/>
          </a:xfrm>
          <a:prstGeom prst="ellipse">
            <a:avLst/>
          </a:pr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22B161F-9F14-4C5F-94A2-B050B4294ACD}"/>
              </a:ext>
            </a:extLst>
          </p:cNvPr>
          <p:cNvSpPr/>
          <p:nvPr/>
        </p:nvSpPr>
        <p:spPr>
          <a:xfrm>
            <a:off x="10102845" y="3684368"/>
            <a:ext cx="85617" cy="85617"/>
          </a:xfrm>
          <a:prstGeom prst="ellipse">
            <a:avLst/>
          </a:pr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7A9AB8E9-FD60-4C16-BCFA-2F636E9AD51B}"/>
              </a:ext>
            </a:extLst>
          </p:cNvPr>
          <p:cNvSpPr/>
          <p:nvPr/>
        </p:nvSpPr>
        <p:spPr>
          <a:xfrm>
            <a:off x="10457855" y="2618866"/>
            <a:ext cx="85617" cy="856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9A0CEF9-E683-4D29-A67F-B9DDB7051296}"/>
              </a:ext>
            </a:extLst>
          </p:cNvPr>
          <p:cNvSpPr/>
          <p:nvPr/>
        </p:nvSpPr>
        <p:spPr>
          <a:xfrm>
            <a:off x="10814173" y="2970600"/>
            <a:ext cx="85617" cy="85617"/>
          </a:xfrm>
          <a:prstGeom prst="ellipse">
            <a:avLst/>
          </a:pr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D2B2F7E-0FC9-45D0-BFA7-FDC029DA989B}"/>
              </a:ext>
            </a:extLst>
          </p:cNvPr>
          <p:cNvSpPr/>
          <p:nvPr/>
        </p:nvSpPr>
        <p:spPr>
          <a:xfrm>
            <a:off x="10815935" y="3690068"/>
            <a:ext cx="85617" cy="85617"/>
          </a:xfrm>
          <a:prstGeom prst="ellipse">
            <a:avLst/>
          </a:pr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E0F0C9B-73B7-4683-B537-2F40282ADB74}"/>
              </a:ext>
            </a:extLst>
          </p:cNvPr>
          <p:cNvSpPr/>
          <p:nvPr/>
        </p:nvSpPr>
        <p:spPr>
          <a:xfrm>
            <a:off x="10454911" y="3329422"/>
            <a:ext cx="85617" cy="8561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228F7F8-74FC-4978-A237-D4D403BA1FDD}"/>
              </a:ext>
            </a:extLst>
          </p:cNvPr>
          <p:cNvSpPr>
            <a:spLocks noGrp="1"/>
          </p:cNvSpPr>
          <p:nvPr>
            <p:ph type="sldNum" sz="quarter" idx="12"/>
          </p:nvPr>
        </p:nvSpPr>
        <p:spPr/>
        <p:txBody>
          <a:bodyPr/>
          <a:lstStyle/>
          <a:p>
            <a:fld id="{C3DB2ADC-AF19-4574-8C10-79B5B04FCA27}" type="slidenum">
              <a:rPr lang="en-US" smtClean="0"/>
              <a:pPr/>
              <a:t>11</a:t>
            </a:fld>
            <a:r>
              <a:rPr lang="en-US"/>
              <a:t>/19</a:t>
            </a:r>
            <a:endParaRPr lang="en-US" dirty="0"/>
          </a:p>
        </p:txBody>
      </p:sp>
    </p:spTree>
    <p:extLst>
      <p:ext uri="{BB962C8B-B14F-4D97-AF65-F5344CB8AC3E}">
        <p14:creationId xmlns:p14="http://schemas.microsoft.com/office/powerpoint/2010/main" val="27392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nodeType="withEffect">
                                  <p:stCondLst>
                                    <p:cond delay="0"/>
                                  </p:stCondLst>
                                  <p:childTnLst>
                                    <p:animRot by="21600000">
                                      <p:cBhvr>
                                        <p:cTn id="6" dur="4500" fill="hold"/>
                                        <p:tgtEl>
                                          <p:spTgt spid="74"/>
                                        </p:tgtEl>
                                        <p:attrNameLst>
                                          <p:attrName>r</p:attrName>
                                        </p:attrNameLst>
                                      </p:cBhvr>
                                    </p:animRot>
                                  </p:childTnLst>
                                </p:cTn>
                              </p:par>
                              <p:par>
                                <p:cTn id="7" presetID="8" presetClass="emph" presetSubtype="0" repeatCount="indefinite" fill="remove" nodeType="withEffect">
                                  <p:stCondLst>
                                    <p:cond delay="0"/>
                                  </p:stCondLst>
                                  <p:childTnLst>
                                    <p:animRot by="-21600000">
                                      <p:cBhvr>
                                        <p:cTn id="8" dur="4500" fill="hold"/>
                                        <p:tgtEl>
                                          <p:spTgt spid="71"/>
                                        </p:tgtEl>
                                        <p:attrNameLst>
                                          <p:attrName>r</p:attrName>
                                        </p:attrNameLst>
                                      </p:cBhvr>
                                    </p:animRot>
                                  </p:childTnLst>
                                </p:cTn>
                              </p:par>
                              <p:par>
                                <p:cTn id="9" presetID="8" presetClass="emph" presetSubtype="0" repeatCount="indefinite" fill="remove" nodeType="withEffect">
                                  <p:stCondLst>
                                    <p:cond delay="0"/>
                                  </p:stCondLst>
                                  <p:childTnLst>
                                    <p:animRot by="21600000">
                                      <p:cBhvr>
                                        <p:cTn id="10" dur="4500" fill="hold"/>
                                        <p:tgtEl>
                                          <p:spTgt spid="66"/>
                                        </p:tgtEl>
                                        <p:attrNameLst>
                                          <p:attrName>r</p:attrName>
                                        </p:attrNameLst>
                                      </p:cBhvr>
                                    </p:animRo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25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125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grpId="0" nodeType="withEffect">
                                  <p:stCondLst>
                                    <p:cond delay="150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175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grpId="0" nodeType="withEffect">
                                  <p:stCondLst>
                                    <p:cond delay="225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250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275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300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325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94"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942" y="-9"/>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8519580" y="-1"/>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99984686-E199-4DFA-9116-07678B6E68AA}"/>
              </a:ext>
            </a:extLst>
          </p:cNvPr>
          <p:cNvSpPr txBox="1"/>
          <p:nvPr/>
        </p:nvSpPr>
        <p:spPr>
          <a:xfrm>
            <a:off x="3883566" y="167307"/>
            <a:ext cx="5830435" cy="769441"/>
          </a:xfrm>
          <a:prstGeom prst="rect">
            <a:avLst/>
          </a:prstGeom>
          <a:noFill/>
        </p:spPr>
        <p:txBody>
          <a:bodyPr wrap="square">
            <a:spAutoFit/>
          </a:bodyPr>
          <a:lstStyle/>
          <a:p>
            <a:r>
              <a:rPr lang="en-US" sz="44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LINEAR REGRESSOR</a:t>
            </a:r>
          </a:p>
        </p:txBody>
      </p:sp>
      <p:sp>
        <p:nvSpPr>
          <p:cNvPr id="6" name="Rectangle 5">
            <a:extLst>
              <a:ext uri="{FF2B5EF4-FFF2-40B4-BE49-F238E27FC236}">
                <a16:creationId xmlns:a16="http://schemas.microsoft.com/office/drawing/2014/main" id="{97B7D00E-5F29-41BE-B9B9-69F3E0D366DC}"/>
              </a:ext>
            </a:extLst>
          </p:cNvPr>
          <p:cNvSpPr/>
          <p:nvPr/>
        </p:nvSpPr>
        <p:spPr>
          <a:xfrm>
            <a:off x="4045866"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47C6C4A-D611-41ED-9240-B15A13FEB6D8}"/>
              </a:ext>
            </a:extLst>
          </p:cNvPr>
          <p:cNvSpPr>
            <a:spLocks noGrp="1"/>
          </p:cNvSpPr>
          <p:nvPr>
            <p:ph type="sldNum" sz="quarter" idx="12"/>
          </p:nvPr>
        </p:nvSpPr>
        <p:spPr/>
        <p:txBody>
          <a:bodyPr/>
          <a:lstStyle/>
          <a:p>
            <a:fld id="{C3DB2ADC-AF19-4574-8C10-79B5B04FCA27}" type="slidenum">
              <a:rPr lang="en-US" smtClean="0"/>
              <a:pPr/>
              <a:t>12</a:t>
            </a:fld>
            <a:r>
              <a:rPr lang="en-US"/>
              <a:t>/19</a:t>
            </a:r>
            <a:endParaRPr lang="en-US" dirty="0"/>
          </a:p>
        </p:txBody>
      </p:sp>
      <p:graphicFrame>
        <p:nvGraphicFramePr>
          <p:cNvPr id="52" name="Table 6">
            <a:extLst>
              <a:ext uri="{FF2B5EF4-FFF2-40B4-BE49-F238E27FC236}">
                <a16:creationId xmlns:a16="http://schemas.microsoft.com/office/drawing/2014/main" id="{41B350B9-7688-4CCA-880B-F7AA34F891D3}"/>
              </a:ext>
            </a:extLst>
          </p:cNvPr>
          <p:cNvGraphicFramePr>
            <a:graphicFrameLocks noGrp="1"/>
          </p:cNvGraphicFramePr>
          <p:nvPr>
            <p:extLst>
              <p:ext uri="{D42A27DB-BD31-4B8C-83A1-F6EECF244321}">
                <p14:modId xmlns:p14="http://schemas.microsoft.com/office/powerpoint/2010/main" val="3445047437"/>
              </p:ext>
            </p:extLst>
          </p:nvPr>
        </p:nvGraphicFramePr>
        <p:xfrm>
          <a:off x="4852330"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0.075</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21858.43</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0.073</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21827.53</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53" name="Table 6">
            <a:extLst>
              <a:ext uri="{FF2B5EF4-FFF2-40B4-BE49-F238E27FC236}">
                <a16:creationId xmlns:a16="http://schemas.microsoft.com/office/drawing/2014/main" id="{33D22E51-F651-40D1-BA41-D00DFE156972}"/>
              </a:ext>
            </a:extLst>
          </p:cNvPr>
          <p:cNvGraphicFramePr>
            <a:graphicFrameLocks noGrp="1"/>
          </p:cNvGraphicFramePr>
          <p:nvPr>
            <p:extLst>
              <p:ext uri="{D42A27DB-BD31-4B8C-83A1-F6EECF244321}">
                <p14:modId xmlns:p14="http://schemas.microsoft.com/office/powerpoint/2010/main" val="36662339"/>
              </p:ext>
            </p:extLst>
          </p:nvPr>
        </p:nvGraphicFramePr>
        <p:xfrm>
          <a:off x="4179537"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0.0769</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21908.26</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7C31"/>
                    </a:solidFill>
                  </a:tcPr>
                </a:tc>
                <a:tc>
                  <a:txBody>
                    <a:bodyPr/>
                    <a:lstStyle/>
                    <a:p>
                      <a:pPr algn="ctr"/>
                      <a:r>
                        <a:rPr lang="en-US" sz="1600" dirty="0"/>
                        <a:t>0.0745</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21699.08</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55" name="TextBox 54">
            <a:extLst>
              <a:ext uri="{FF2B5EF4-FFF2-40B4-BE49-F238E27FC236}">
                <a16:creationId xmlns:a16="http://schemas.microsoft.com/office/drawing/2014/main" id="{29FFF4F1-AB8C-423E-A5D2-4CE975E9F9CF}"/>
              </a:ext>
            </a:extLst>
          </p:cNvPr>
          <p:cNvSpPr txBox="1"/>
          <p:nvPr/>
        </p:nvSpPr>
        <p:spPr>
          <a:xfrm>
            <a:off x="8474188" y="1671730"/>
            <a:ext cx="923330" cy="1191954"/>
          </a:xfrm>
          <a:prstGeom prst="rect">
            <a:avLst/>
          </a:prstGeom>
          <a:noFill/>
        </p:spPr>
        <p:txBody>
          <a:bodyPr vert="vert270" wrap="square" rtlCol="0">
            <a:spAutoFit/>
          </a:bodyPr>
          <a:lstStyle/>
          <a:p>
            <a:pPr algn="ctr"/>
            <a:r>
              <a:rPr lang="en-US" sz="2400" b="1" dirty="0"/>
              <a:t>BASE </a:t>
            </a:r>
          </a:p>
        </p:txBody>
      </p:sp>
      <p:sp>
        <p:nvSpPr>
          <p:cNvPr id="56" name="TextBox 55">
            <a:extLst>
              <a:ext uri="{FF2B5EF4-FFF2-40B4-BE49-F238E27FC236}">
                <a16:creationId xmlns:a16="http://schemas.microsoft.com/office/drawing/2014/main" id="{1D2DD49C-E7FF-4B7E-A4A0-57DFDCC40F82}"/>
              </a:ext>
            </a:extLst>
          </p:cNvPr>
          <p:cNvSpPr txBox="1"/>
          <p:nvPr/>
        </p:nvSpPr>
        <p:spPr>
          <a:xfrm>
            <a:off x="4235723" y="3550513"/>
            <a:ext cx="553998" cy="2059175"/>
          </a:xfrm>
          <a:prstGeom prst="rect">
            <a:avLst/>
          </a:prstGeom>
          <a:noFill/>
        </p:spPr>
        <p:txBody>
          <a:bodyPr vert="vert270" wrap="square" rtlCol="0">
            <a:spAutoFit/>
          </a:bodyPr>
          <a:lstStyle/>
          <a:p>
            <a:pPr algn="ctr"/>
            <a:r>
              <a:rPr lang="en-US" sz="2400" b="1" dirty="0"/>
              <a:t>RFE MODEL</a:t>
            </a:r>
          </a:p>
        </p:txBody>
      </p:sp>
      <p:sp>
        <p:nvSpPr>
          <p:cNvPr id="9" name="Rectangle 8">
            <a:extLst>
              <a:ext uri="{FF2B5EF4-FFF2-40B4-BE49-F238E27FC236}">
                <a16:creationId xmlns:a16="http://schemas.microsoft.com/office/drawing/2014/main" id="{97260F00-FF30-4A0E-AEBF-5C070C0E74AB}"/>
              </a:ext>
            </a:extLst>
          </p:cNvPr>
          <p:cNvSpPr/>
          <p:nvPr/>
        </p:nvSpPr>
        <p:spPr>
          <a:xfrm>
            <a:off x="9282537"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UNDERRFIT</a:t>
            </a:r>
          </a:p>
        </p:txBody>
      </p:sp>
      <p:sp>
        <p:nvSpPr>
          <p:cNvPr id="60" name="Rectangle 59">
            <a:extLst>
              <a:ext uri="{FF2B5EF4-FFF2-40B4-BE49-F238E27FC236}">
                <a16:creationId xmlns:a16="http://schemas.microsoft.com/office/drawing/2014/main" id="{2C515254-A712-4227-A548-3C1697EFF8D1}"/>
              </a:ext>
            </a:extLst>
          </p:cNvPr>
          <p:cNvSpPr/>
          <p:nvPr/>
        </p:nvSpPr>
        <p:spPr>
          <a:xfrm>
            <a:off x="4045865" y="5868365"/>
            <a:ext cx="5005343" cy="671331"/>
          </a:xfrm>
          <a:prstGeom prst="rect">
            <a:avLst/>
          </a:prstGeom>
          <a:noFill/>
          <a:ln>
            <a:solidFill>
              <a:srgbClr val="EA7C31"/>
            </a:solidFill>
          </a:ln>
          <a:effectLst>
            <a:glow rad="101600">
              <a:srgbClr val="EA7C31">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have decided for non-linear model </a:t>
            </a:r>
          </a:p>
        </p:txBody>
      </p:sp>
    </p:spTree>
    <p:extLst>
      <p:ext uri="{BB962C8B-B14F-4D97-AF65-F5344CB8AC3E}">
        <p14:creationId xmlns:p14="http://schemas.microsoft.com/office/powerpoint/2010/main" val="3208487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43BB0790-81B3-44A5-A0C6-3D075E7F8593}"/>
              </a:ext>
            </a:extLst>
          </p:cNvPr>
          <p:cNvSpPr/>
          <p:nvPr/>
        </p:nvSpPr>
        <p:spPr>
          <a:xfrm>
            <a:off x="3756867" y="1202935"/>
            <a:ext cx="5148664" cy="4566727"/>
          </a:xfrm>
          <a:prstGeom prst="rect">
            <a:avLst/>
          </a:prstGeom>
          <a:solidFill>
            <a:srgbClr val="2F74B4"/>
          </a:solid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10624"/>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9059584" y="-2"/>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ETR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2" name="TextBox 51">
            <a:extLst>
              <a:ext uri="{FF2B5EF4-FFF2-40B4-BE49-F238E27FC236}">
                <a16:creationId xmlns:a16="http://schemas.microsoft.com/office/drawing/2014/main" id="{04AF689C-4C4E-4A2D-A363-EC6906AA9AB2}"/>
              </a:ext>
            </a:extLst>
          </p:cNvPr>
          <p:cNvSpPr txBox="1"/>
          <p:nvPr/>
        </p:nvSpPr>
        <p:spPr>
          <a:xfrm>
            <a:off x="3361637" y="151051"/>
            <a:ext cx="6048581"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Decision tree REGRESSOR</a:t>
            </a:r>
          </a:p>
        </p:txBody>
      </p:sp>
      <p:sp>
        <p:nvSpPr>
          <p:cNvPr id="5" name="Slide Number Placeholder 4">
            <a:extLst>
              <a:ext uri="{FF2B5EF4-FFF2-40B4-BE49-F238E27FC236}">
                <a16:creationId xmlns:a16="http://schemas.microsoft.com/office/drawing/2014/main" id="{6343052F-A43E-4733-9E65-45177CD8E6D8}"/>
              </a:ext>
            </a:extLst>
          </p:cNvPr>
          <p:cNvSpPr>
            <a:spLocks noGrp="1"/>
          </p:cNvSpPr>
          <p:nvPr>
            <p:ph type="sldNum" sz="quarter" idx="12"/>
          </p:nvPr>
        </p:nvSpPr>
        <p:spPr/>
        <p:txBody>
          <a:bodyPr/>
          <a:lstStyle/>
          <a:p>
            <a:fld id="{C3DB2ADC-AF19-4574-8C10-79B5B04FCA27}" type="slidenum">
              <a:rPr lang="en-US" smtClean="0"/>
              <a:pPr/>
              <a:t>13</a:t>
            </a:fld>
            <a:r>
              <a:rPr lang="en-US"/>
              <a:t>/19</a:t>
            </a:r>
            <a:endParaRPr lang="en-US" dirty="0"/>
          </a:p>
        </p:txBody>
      </p:sp>
      <p:sp>
        <p:nvSpPr>
          <p:cNvPr id="61" name="Rectangle 60">
            <a:extLst>
              <a:ext uri="{FF2B5EF4-FFF2-40B4-BE49-F238E27FC236}">
                <a16:creationId xmlns:a16="http://schemas.microsoft.com/office/drawing/2014/main" id="{61356379-F684-4770-B681-259EB21AFFA6}"/>
              </a:ext>
            </a:extLst>
          </p:cNvPr>
          <p:cNvSpPr/>
          <p:nvPr/>
        </p:nvSpPr>
        <p:spPr>
          <a:xfrm>
            <a:off x="3525000"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able 6">
            <a:extLst>
              <a:ext uri="{FF2B5EF4-FFF2-40B4-BE49-F238E27FC236}">
                <a16:creationId xmlns:a16="http://schemas.microsoft.com/office/drawing/2014/main" id="{AA9778E7-01D5-4CD5-BFF3-AD550CF10401}"/>
              </a:ext>
            </a:extLst>
          </p:cNvPr>
          <p:cNvGraphicFramePr>
            <a:graphicFrameLocks noGrp="1"/>
          </p:cNvGraphicFramePr>
          <p:nvPr>
            <p:extLst>
              <p:ext uri="{D42A27DB-BD31-4B8C-83A1-F6EECF244321}">
                <p14:modId xmlns:p14="http://schemas.microsoft.com/office/powerpoint/2010/main" val="2097377968"/>
              </p:ext>
            </p:extLst>
          </p:nvPr>
        </p:nvGraphicFramePr>
        <p:xfrm>
          <a:off x="4331464"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0.875</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8053.20</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0.873</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8028.49</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63" name="Table 6">
            <a:extLst>
              <a:ext uri="{FF2B5EF4-FFF2-40B4-BE49-F238E27FC236}">
                <a16:creationId xmlns:a16="http://schemas.microsoft.com/office/drawing/2014/main" id="{0B42DB1F-4DC5-4148-ABBA-BADF7BE47B1F}"/>
              </a:ext>
            </a:extLst>
          </p:cNvPr>
          <p:cNvGraphicFramePr>
            <a:graphicFrameLocks noGrp="1"/>
          </p:cNvGraphicFramePr>
          <p:nvPr>
            <p:extLst>
              <p:ext uri="{D42A27DB-BD31-4B8C-83A1-F6EECF244321}">
                <p14:modId xmlns:p14="http://schemas.microsoft.com/office/powerpoint/2010/main" val="386896976"/>
              </p:ext>
            </p:extLst>
          </p:nvPr>
        </p:nvGraphicFramePr>
        <p:xfrm>
          <a:off x="3658671"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1.00000</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8.37e-17</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600" dirty="0"/>
                        <a:t>0.955</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4.77e+03</a:t>
                      </a:r>
                    </a:p>
                  </a:txBody>
                  <a:tcPr marL="80747" marR="80747"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4" name="TextBox 63">
            <a:extLst>
              <a:ext uri="{FF2B5EF4-FFF2-40B4-BE49-F238E27FC236}">
                <a16:creationId xmlns:a16="http://schemas.microsoft.com/office/drawing/2014/main" id="{8A20E0B2-53D9-4219-94CB-B26F7D4AAA19}"/>
              </a:ext>
            </a:extLst>
          </p:cNvPr>
          <p:cNvSpPr txBox="1"/>
          <p:nvPr/>
        </p:nvSpPr>
        <p:spPr>
          <a:xfrm>
            <a:off x="7953322" y="1671730"/>
            <a:ext cx="923330" cy="1191954"/>
          </a:xfrm>
          <a:prstGeom prst="rect">
            <a:avLst/>
          </a:prstGeom>
          <a:noFill/>
        </p:spPr>
        <p:txBody>
          <a:bodyPr vert="vert270" wrap="square" rtlCol="0">
            <a:spAutoFit/>
          </a:bodyPr>
          <a:lstStyle/>
          <a:p>
            <a:pPr algn="ctr"/>
            <a:r>
              <a:rPr lang="en-US" sz="2400" b="1" dirty="0"/>
              <a:t>BASE </a:t>
            </a:r>
          </a:p>
        </p:txBody>
      </p:sp>
      <p:sp>
        <p:nvSpPr>
          <p:cNvPr id="65" name="TextBox 64">
            <a:extLst>
              <a:ext uri="{FF2B5EF4-FFF2-40B4-BE49-F238E27FC236}">
                <a16:creationId xmlns:a16="http://schemas.microsoft.com/office/drawing/2014/main" id="{B5D3D415-0885-45C9-B96E-7730D3FD7C3D}"/>
              </a:ext>
            </a:extLst>
          </p:cNvPr>
          <p:cNvSpPr txBox="1"/>
          <p:nvPr/>
        </p:nvSpPr>
        <p:spPr>
          <a:xfrm>
            <a:off x="3715859" y="4085863"/>
            <a:ext cx="553998" cy="1458959"/>
          </a:xfrm>
          <a:prstGeom prst="rect">
            <a:avLst/>
          </a:prstGeom>
          <a:noFill/>
        </p:spPr>
        <p:txBody>
          <a:bodyPr vert="vert270" wrap="square" rtlCol="0">
            <a:spAutoFit/>
          </a:bodyPr>
          <a:lstStyle/>
          <a:p>
            <a:pPr algn="ctr"/>
            <a:r>
              <a:rPr lang="en-US" sz="2400" b="1" dirty="0"/>
              <a:t>TUNED</a:t>
            </a:r>
          </a:p>
        </p:txBody>
      </p:sp>
      <p:sp>
        <p:nvSpPr>
          <p:cNvPr id="66" name="Rectangle 65">
            <a:extLst>
              <a:ext uri="{FF2B5EF4-FFF2-40B4-BE49-F238E27FC236}">
                <a16:creationId xmlns:a16="http://schemas.microsoft.com/office/drawing/2014/main" id="{A827323B-31D5-4853-97B3-C4BC1E9EB5B1}"/>
              </a:ext>
            </a:extLst>
          </p:cNvPr>
          <p:cNvSpPr/>
          <p:nvPr/>
        </p:nvSpPr>
        <p:spPr>
          <a:xfrm>
            <a:off x="8761671"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OVERFIT</a:t>
            </a:r>
          </a:p>
        </p:txBody>
      </p:sp>
      <p:sp>
        <p:nvSpPr>
          <p:cNvPr id="67" name="Flowchart: Card 66">
            <a:extLst>
              <a:ext uri="{FF2B5EF4-FFF2-40B4-BE49-F238E27FC236}">
                <a16:creationId xmlns:a16="http://schemas.microsoft.com/office/drawing/2014/main" id="{84940E0F-2E9A-43E3-A892-CD5288A09596}"/>
              </a:ext>
            </a:extLst>
          </p:cNvPr>
          <p:cNvSpPr/>
          <p:nvPr/>
        </p:nvSpPr>
        <p:spPr>
          <a:xfrm flipH="1">
            <a:off x="8773551" y="3810987"/>
            <a:ext cx="1872800" cy="2529190"/>
          </a:xfrm>
          <a:prstGeom prst="flowChartPunchedCard">
            <a:avLst/>
          </a:prstGeom>
          <a:noFill/>
          <a:ln>
            <a:solidFill>
              <a:srgbClr val="92D050"/>
            </a:solidFill>
          </a:ln>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rPr>
              <a:t>TUNED PARAMETERS</a:t>
            </a:r>
          </a:p>
          <a:p>
            <a:pPr marL="285750" indent="-285750">
              <a:buFont typeface="Arial" panose="020B0604020202020204" pitchFamily="34" charset="0"/>
              <a:buChar char="•"/>
            </a:pPr>
            <a:r>
              <a:rPr lang="en-US" sz="1400" dirty="0" err="1">
                <a:solidFill>
                  <a:srgbClr val="00B050"/>
                </a:solidFill>
              </a:rPr>
              <a:t>max_depth</a:t>
            </a:r>
            <a:r>
              <a:rPr lang="en-US" sz="1400" dirty="0">
                <a:solidFill>
                  <a:srgbClr val="00B050"/>
                </a:solidFill>
              </a:rPr>
              <a:t> : 10</a:t>
            </a:r>
          </a:p>
          <a:p>
            <a:pPr marL="285750" indent="-285750">
              <a:buFont typeface="Arial" panose="020B0604020202020204" pitchFamily="34" charset="0"/>
              <a:buChar char="•"/>
            </a:pPr>
            <a:r>
              <a:rPr lang="en-US" sz="1400" dirty="0" err="1">
                <a:solidFill>
                  <a:srgbClr val="00B050"/>
                </a:solidFill>
              </a:rPr>
              <a:t>min_samples_leaf</a:t>
            </a:r>
            <a:r>
              <a:rPr lang="en-US" sz="1400" dirty="0">
                <a:solidFill>
                  <a:srgbClr val="00B050"/>
                </a:solidFill>
              </a:rPr>
              <a:t> : 25</a:t>
            </a:r>
          </a:p>
          <a:p>
            <a:pPr marL="285750" indent="-285750">
              <a:buFont typeface="Arial" panose="020B0604020202020204" pitchFamily="34" charset="0"/>
              <a:buChar char="•"/>
            </a:pPr>
            <a:r>
              <a:rPr lang="en-US" sz="1400" dirty="0" err="1">
                <a:solidFill>
                  <a:srgbClr val="00B050"/>
                </a:solidFill>
              </a:rPr>
              <a:t>min_samples_split</a:t>
            </a:r>
            <a:r>
              <a:rPr lang="en-US" sz="1400" dirty="0">
                <a:solidFill>
                  <a:srgbClr val="00B050"/>
                </a:solidFill>
              </a:rPr>
              <a:t> : 8</a:t>
            </a:r>
          </a:p>
          <a:p>
            <a:endParaRPr lang="en-US" sz="1400" dirty="0">
              <a:solidFill>
                <a:srgbClr val="00B050"/>
              </a:solidFill>
            </a:endParaRPr>
          </a:p>
        </p:txBody>
      </p:sp>
      <p:sp>
        <p:nvSpPr>
          <p:cNvPr id="68" name="Rectangle 67">
            <a:extLst>
              <a:ext uri="{FF2B5EF4-FFF2-40B4-BE49-F238E27FC236}">
                <a16:creationId xmlns:a16="http://schemas.microsoft.com/office/drawing/2014/main" id="{5F9A420C-BBF8-4B46-9B26-20172AC22FD0}"/>
              </a:ext>
            </a:extLst>
          </p:cNvPr>
          <p:cNvSpPr/>
          <p:nvPr/>
        </p:nvSpPr>
        <p:spPr>
          <a:xfrm>
            <a:off x="3559730" y="5868365"/>
            <a:ext cx="5005343" cy="838584"/>
          </a:xfrm>
          <a:prstGeom prst="rect">
            <a:avLst/>
          </a:prstGeom>
          <a:noFill/>
          <a:ln>
            <a:solidFill>
              <a:srgbClr val="757070"/>
            </a:solidFill>
          </a:ln>
          <a:effectLst>
            <a:glow rad="101600">
              <a:srgbClr val="75707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base model is overfit, and tuned model has a better performance with similar train and test scores</a:t>
            </a:r>
          </a:p>
        </p:txBody>
      </p:sp>
    </p:spTree>
    <p:extLst>
      <p:ext uri="{BB962C8B-B14F-4D97-AF65-F5344CB8AC3E}">
        <p14:creationId xmlns:p14="http://schemas.microsoft.com/office/powerpoint/2010/main" val="4275714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p:tgtEl>
                                          <p:spTgt spid="67"/>
                                        </p:tgtEl>
                                        <p:attrNameLst>
                                          <p:attrName>ppt_x</p:attrName>
                                        </p:attrNameLst>
                                      </p:cBhvr>
                                      <p:tavLst>
                                        <p:tav tm="0">
                                          <p:val>
                                            <p:strVal val="#ppt_x-#ppt_w*1.125000"/>
                                          </p:val>
                                        </p:tav>
                                        <p:tav tm="100000">
                                          <p:val>
                                            <p:strVal val="#ppt_x"/>
                                          </p:val>
                                        </p:tav>
                                      </p:tavLst>
                                    </p:anim>
                                    <p:animEffect transition="in" filter="wipe(right)">
                                      <p:cBhvr>
                                        <p:cTn id="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a:ln>
              <a:noFill/>
            </a:ln>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a:ln>
              <a:noFill/>
            </a:ln>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9599588" y="-3"/>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25ECFFFF-4253-4962-B6D2-751C4FF72093}"/>
              </a:ext>
            </a:extLst>
          </p:cNvPr>
          <p:cNvSpPr txBox="1"/>
          <p:nvPr/>
        </p:nvSpPr>
        <p:spPr>
          <a:xfrm>
            <a:off x="2798944" y="151051"/>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RANDOM FOREST REGRESSOR</a:t>
            </a:r>
          </a:p>
        </p:txBody>
      </p:sp>
      <p:sp>
        <p:nvSpPr>
          <p:cNvPr id="5" name="Slide Number Placeholder 4">
            <a:extLst>
              <a:ext uri="{FF2B5EF4-FFF2-40B4-BE49-F238E27FC236}">
                <a16:creationId xmlns:a16="http://schemas.microsoft.com/office/drawing/2014/main" id="{8303CB60-1E93-4EEE-A687-F0242BDB61DB}"/>
              </a:ext>
            </a:extLst>
          </p:cNvPr>
          <p:cNvSpPr>
            <a:spLocks noGrp="1"/>
          </p:cNvSpPr>
          <p:nvPr>
            <p:ph type="sldNum" sz="quarter" idx="12"/>
          </p:nvPr>
        </p:nvSpPr>
        <p:spPr/>
        <p:txBody>
          <a:bodyPr/>
          <a:lstStyle/>
          <a:p>
            <a:fld id="{C3DB2ADC-AF19-4574-8C10-79B5B04FCA27}" type="slidenum">
              <a:rPr lang="en-US" smtClean="0"/>
              <a:pPr/>
              <a:t>14</a:t>
            </a:fld>
            <a:r>
              <a:rPr lang="en-US"/>
              <a:t>/19</a:t>
            </a:r>
            <a:endParaRPr lang="en-US" dirty="0"/>
          </a:p>
        </p:txBody>
      </p:sp>
      <p:sp>
        <p:nvSpPr>
          <p:cNvPr id="69" name="Rectangle 68">
            <a:extLst>
              <a:ext uri="{FF2B5EF4-FFF2-40B4-BE49-F238E27FC236}">
                <a16:creationId xmlns:a16="http://schemas.microsoft.com/office/drawing/2014/main" id="{A4814B9E-6F27-44BC-8781-70B4FEACB5FD}"/>
              </a:ext>
            </a:extLst>
          </p:cNvPr>
          <p:cNvSpPr/>
          <p:nvPr/>
        </p:nvSpPr>
        <p:spPr>
          <a:xfrm>
            <a:off x="3062017" y="1209040"/>
            <a:ext cx="5148664" cy="4566727"/>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6">
            <a:extLst>
              <a:ext uri="{FF2B5EF4-FFF2-40B4-BE49-F238E27FC236}">
                <a16:creationId xmlns:a16="http://schemas.microsoft.com/office/drawing/2014/main" id="{CB61A3B2-78FC-4F50-B93B-6574A63D245E}"/>
              </a:ext>
            </a:extLst>
          </p:cNvPr>
          <p:cNvGraphicFramePr>
            <a:graphicFrameLocks noGrp="1"/>
          </p:cNvGraphicFramePr>
          <p:nvPr>
            <p:extLst>
              <p:ext uri="{D42A27DB-BD31-4B8C-83A1-F6EECF244321}">
                <p14:modId xmlns:p14="http://schemas.microsoft.com/office/powerpoint/2010/main" val="41840275"/>
              </p:ext>
            </p:extLst>
          </p:nvPr>
        </p:nvGraphicFramePr>
        <p:xfrm>
          <a:off x="3868481" y="3488506"/>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4486.87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4793.83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71" name="Table 6">
            <a:extLst>
              <a:ext uri="{FF2B5EF4-FFF2-40B4-BE49-F238E27FC236}">
                <a16:creationId xmlns:a16="http://schemas.microsoft.com/office/drawing/2014/main" id="{26BD45D9-2215-4F44-8E18-8C676FBD15BB}"/>
              </a:ext>
            </a:extLst>
          </p:cNvPr>
          <p:cNvGraphicFramePr>
            <a:graphicFrameLocks noGrp="1"/>
          </p:cNvGraphicFramePr>
          <p:nvPr>
            <p:extLst>
              <p:ext uri="{D42A27DB-BD31-4B8C-83A1-F6EECF244321}">
                <p14:modId xmlns:p14="http://schemas.microsoft.com/office/powerpoint/2010/main" val="4054396524"/>
              </p:ext>
            </p:extLst>
          </p:nvPr>
        </p:nvGraphicFramePr>
        <p:xfrm>
          <a:off x="3195688" y="1282093"/>
          <a:ext cx="4198878" cy="2203554"/>
        </p:xfrm>
        <a:graphic>
          <a:graphicData uri="http://schemas.openxmlformats.org/drawingml/2006/table">
            <a:tbl>
              <a:tblPr firstRow="1" bandRow="1">
                <a:tableStyleId>{5C22544A-7EE6-4342-B048-85BDC9FD1C3A}</a:tableStyleId>
              </a:tblPr>
              <a:tblGrid>
                <a:gridCol w="1399626">
                  <a:extLst>
                    <a:ext uri="{9D8B030D-6E8A-4147-A177-3AD203B41FA5}">
                      <a16:colId xmlns:a16="http://schemas.microsoft.com/office/drawing/2014/main" val="3011403885"/>
                    </a:ext>
                  </a:extLst>
                </a:gridCol>
                <a:gridCol w="1399626">
                  <a:extLst>
                    <a:ext uri="{9D8B030D-6E8A-4147-A177-3AD203B41FA5}">
                      <a16:colId xmlns:a16="http://schemas.microsoft.com/office/drawing/2014/main" val="3116800298"/>
                    </a:ext>
                  </a:extLst>
                </a:gridCol>
                <a:gridCol w="1399626">
                  <a:extLst>
                    <a:ext uri="{9D8B030D-6E8A-4147-A177-3AD203B41FA5}">
                      <a16:colId xmlns:a16="http://schemas.microsoft.com/office/drawing/2014/main" val="1925194087"/>
                    </a:ext>
                  </a:extLst>
                </a:gridCol>
              </a:tblGrid>
              <a:tr h="734518">
                <a:tc>
                  <a:txBody>
                    <a:bodyPr/>
                    <a:lstStyle/>
                    <a:p>
                      <a:pPr algn="ctr"/>
                      <a:endParaRPr lang="en-US" sz="1600" dirty="0"/>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RMSE</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34518">
                <a:tc>
                  <a:txBody>
                    <a:bodyPr/>
                    <a:lstStyle/>
                    <a:p>
                      <a:pPr algn="ctr"/>
                      <a:r>
                        <a:rPr lang="en-US" sz="1600" b="1" kern="1200" dirty="0">
                          <a:solidFill>
                            <a:schemeClr val="lt1"/>
                          </a:solidFill>
                          <a:latin typeface="+mn-lt"/>
                          <a:ea typeface="+mn-ea"/>
                          <a:cs typeface="+mn-cs"/>
                        </a:rPr>
                        <a:t>Train</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.996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1403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4518">
                <a:tc>
                  <a:txBody>
                    <a:bodyPr/>
                    <a:lstStyle/>
                    <a:p>
                      <a:pPr algn="ctr"/>
                      <a:r>
                        <a:rPr lang="en-US" sz="1600" b="1" kern="1200" dirty="0">
                          <a:solidFill>
                            <a:schemeClr val="lt1"/>
                          </a:solidFill>
                          <a:latin typeface="+mn-lt"/>
                          <a:ea typeface="+mn-ea"/>
                          <a:cs typeface="+mn-cs"/>
                        </a:rPr>
                        <a:t>Test</a:t>
                      </a:r>
                    </a:p>
                  </a:txBody>
                  <a:tcPr marL="80748" marR="80748" marT="40374" marB="403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600" dirty="0"/>
                        <a:t>0.973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3638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72" name="TextBox 71">
            <a:extLst>
              <a:ext uri="{FF2B5EF4-FFF2-40B4-BE49-F238E27FC236}">
                <a16:creationId xmlns:a16="http://schemas.microsoft.com/office/drawing/2014/main" id="{7F2DF24C-8570-4B97-8568-CA8327F407ED}"/>
              </a:ext>
            </a:extLst>
          </p:cNvPr>
          <p:cNvSpPr txBox="1"/>
          <p:nvPr/>
        </p:nvSpPr>
        <p:spPr>
          <a:xfrm>
            <a:off x="7490339" y="1671730"/>
            <a:ext cx="923330" cy="1191954"/>
          </a:xfrm>
          <a:prstGeom prst="rect">
            <a:avLst/>
          </a:prstGeom>
          <a:noFill/>
        </p:spPr>
        <p:txBody>
          <a:bodyPr vert="vert270" wrap="square" rtlCol="0">
            <a:spAutoFit/>
          </a:bodyPr>
          <a:lstStyle/>
          <a:p>
            <a:pPr algn="ctr"/>
            <a:r>
              <a:rPr lang="en-US" sz="2400" b="1" dirty="0"/>
              <a:t>BASE </a:t>
            </a:r>
          </a:p>
        </p:txBody>
      </p:sp>
      <p:sp>
        <p:nvSpPr>
          <p:cNvPr id="73" name="TextBox 72">
            <a:extLst>
              <a:ext uri="{FF2B5EF4-FFF2-40B4-BE49-F238E27FC236}">
                <a16:creationId xmlns:a16="http://schemas.microsoft.com/office/drawing/2014/main" id="{43EA2B33-D904-4BD5-B31A-99AABD626CDB}"/>
              </a:ext>
            </a:extLst>
          </p:cNvPr>
          <p:cNvSpPr txBox="1"/>
          <p:nvPr/>
        </p:nvSpPr>
        <p:spPr>
          <a:xfrm>
            <a:off x="3252876" y="4085863"/>
            <a:ext cx="553998" cy="1458959"/>
          </a:xfrm>
          <a:prstGeom prst="rect">
            <a:avLst/>
          </a:prstGeom>
          <a:noFill/>
        </p:spPr>
        <p:txBody>
          <a:bodyPr vert="vert270" wrap="square" rtlCol="0">
            <a:spAutoFit/>
          </a:bodyPr>
          <a:lstStyle/>
          <a:p>
            <a:pPr algn="ctr"/>
            <a:r>
              <a:rPr lang="en-US" sz="2400" b="1" dirty="0"/>
              <a:t>TUNED</a:t>
            </a:r>
          </a:p>
        </p:txBody>
      </p:sp>
      <p:sp>
        <p:nvSpPr>
          <p:cNvPr id="74" name="Rectangle 73">
            <a:extLst>
              <a:ext uri="{FF2B5EF4-FFF2-40B4-BE49-F238E27FC236}">
                <a16:creationId xmlns:a16="http://schemas.microsoft.com/office/drawing/2014/main" id="{82B47172-2B9C-447C-835B-C6CECDFD85A3}"/>
              </a:ext>
            </a:extLst>
          </p:cNvPr>
          <p:cNvSpPr/>
          <p:nvPr/>
        </p:nvSpPr>
        <p:spPr>
          <a:xfrm>
            <a:off x="8298688" y="1356278"/>
            <a:ext cx="354887" cy="1895862"/>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rgbClr val="FF0000"/>
                </a:solidFill>
              </a:rPr>
              <a:t>OVERFIT</a:t>
            </a:r>
          </a:p>
        </p:txBody>
      </p:sp>
      <p:sp>
        <p:nvSpPr>
          <p:cNvPr id="75" name="Flowchart: Card 74">
            <a:extLst>
              <a:ext uri="{FF2B5EF4-FFF2-40B4-BE49-F238E27FC236}">
                <a16:creationId xmlns:a16="http://schemas.microsoft.com/office/drawing/2014/main" id="{B3EE3F0E-B269-476C-87B9-DFE8362D5293}"/>
              </a:ext>
            </a:extLst>
          </p:cNvPr>
          <p:cNvSpPr/>
          <p:nvPr/>
        </p:nvSpPr>
        <p:spPr>
          <a:xfrm flipH="1">
            <a:off x="8310562" y="3810987"/>
            <a:ext cx="1872800" cy="2529190"/>
          </a:xfrm>
          <a:prstGeom prst="flowChartPunchedCard">
            <a:avLst/>
          </a:prstGeom>
          <a:noFill/>
          <a:ln>
            <a:solidFill>
              <a:srgbClr val="92D050"/>
            </a:solidFill>
          </a:ln>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rPr>
              <a:t>TUNED PARAMETERS</a:t>
            </a:r>
          </a:p>
          <a:p>
            <a:pPr marL="285750" indent="-285750">
              <a:buFont typeface="Arial" panose="020B0604020202020204" pitchFamily="34" charset="0"/>
              <a:buChar char="•"/>
            </a:pPr>
            <a:r>
              <a:rPr lang="en-US" sz="1400" dirty="0" err="1">
                <a:solidFill>
                  <a:srgbClr val="00B050"/>
                </a:solidFill>
              </a:rPr>
              <a:t>max_depth</a:t>
            </a:r>
            <a:r>
              <a:rPr lang="en-US" sz="1400" dirty="0">
                <a:solidFill>
                  <a:srgbClr val="00B050"/>
                </a:solidFill>
              </a:rPr>
              <a:t> : 19</a:t>
            </a:r>
          </a:p>
          <a:p>
            <a:pPr marL="285750" indent="-285750">
              <a:buFont typeface="Arial" panose="020B0604020202020204" pitchFamily="34" charset="0"/>
              <a:buChar char="•"/>
            </a:pPr>
            <a:r>
              <a:rPr lang="en-US" sz="1400" dirty="0" err="1">
                <a:solidFill>
                  <a:srgbClr val="00B050"/>
                </a:solidFill>
              </a:rPr>
              <a:t>max_features</a:t>
            </a:r>
            <a:r>
              <a:rPr lang="en-US" sz="1400" dirty="0">
                <a:solidFill>
                  <a:srgbClr val="00B050"/>
                </a:solidFill>
              </a:rPr>
              <a:t> : 11</a:t>
            </a:r>
          </a:p>
          <a:p>
            <a:pPr marL="285750" indent="-285750">
              <a:buFont typeface="Arial" panose="020B0604020202020204" pitchFamily="34" charset="0"/>
              <a:buChar char="•"/>
            </a:pPr>
            <a:r>
              <a:rPr lang="en-US" sz="1400" dirty="0" err="1">
                <a:solidFill>
                  <a:srgbClr val="00B050"/>
                </a:solidFill>
              </a:rPr>
              <a:t>min_samples_leaf</a:t>
            </a:r>
            <a:r>
              <a:rPr lang="en-US" sz="1400" dirty="0">
                <a:solidFill>
                  <a:srgbClr val="00B050"/>
                </a:solidFill>
              </a:rPr>
              <a:t> : 13</a:t>
            </a:r>
          </a:p>
          <a:p>
            <a:pPr marL="285750" indent="-285750">
              <a:buFont typeface="Arial" panose="020B0604020202020204" pitchFamily="34" charset="0"/>
              <a:buChar char="•"/>
            </a:pPr>
            <a:r>
              <a:rPr lang="en-US" sz="1400" dirty="0" err="1">
                <a:solidFill>
                  <a:srgbClr val="00B050"/>
                </a:solidFill>
              </a:rPr>
              <a:t>min_samples_split</a:t>
            </a:r>
            <a:r>
              <a:rPr lang="en-US" sz="1400" dirty="0">
                <a:solidFill>
                  <a:srgbClr val="00B050"/>
                </a:solidFill>
              </a:rPr>
              <a:t> : 2</a:t>
            </a:r>
          </a:p>
          <a:p>
            <a:pPr marL="285750" indent="-285750">
              <a:buFont typeface="Arial" panose="020B0604020202020204" pitchFamily="34" charset="0"/>
              <a:buChar char="•"/>
            </a:pPr>
            <a:r>
              <a:rPr lang="en-US" sz="1400" dirty="0" err="1">
                <a:solidFill>
                  <a:srgbClr val="00B050"/>
                </a:solidFill>
              </a:rPr>
              <a:t>n_estimators</a:t>
            </a:r>
            <a:r>
              <a:rPr lang="en-US" sz="1400" dirty="0">
                <a:solidFill>
                  <a:srgbClr val="00B050"/>
                </a:solidFill>
              </a:rPr>
              <a:t> : 71</a:t>
            </a:r>
          </a:p>
          <a:p>
            <a:endParaRPr lang="en-US" sz="1400" dirty="0">
              <a:solidFill>
                <a:srgbClr val="00B050"/>
              </a:solidFill>
            </a:endParaRPr>
          </a:p>
        </p:txBody>
      </p:sp>
      <p:sp>
        <p:nvSpPr>
          <p:cNvPr id="76" name="Rectangle 75">
            <a:extLst>
              <a:ext uri="{FF2B5EF4-FFF2-40B4-BE49-F238E27FC236}">
                <a16:creationId xmlns:a16="http://schemas.microsoft.com/office/drawing/2014/main" id="{C95DBC28-0C61-4B0A-9D4E-47FBC783A7DB}"/>
              </a:ext>
            </a:extLst>
          </p:cNvPr>
          <p:cNvSpPr/>
          <p:nvPr/>
        </p:nvSpPr>
        <p:spPr>
          <a:xfrm>
            <a:off x="3091424" y="5891515"/>
            <a:ext cx="5005343" cy="838584"/>
          </a:xfrm>
          <a:prstGeom prst="rect">
            <a:avLst/>
          </a:prstGeom>
          <a:noFill/>
          <a:ln>
            <a:solidFill>
              <a:srgbClr val="D2CD10"/>
            </a:solidFill>
          </a:ln>
          <a:effectLst>
            <a:glow rad="101600">
              <a:srgbClr val="D2CD1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Random forest model has better performance than RF model, and it is one of the best models</a:t>
            </a:r>
          </a:p>
        </p:txBody>
      </p:sp>
    </p:spTree>
    <p:extLst>
      <p:ext uri="{BB962C8B-B14F-4D97-AF65-F5344CB8AC3E}">
        <p14:creationId xmlns:p14="http://schemas.microsoft.com/office/powerpoint/2010/main" val="1306222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p:tgtEl>
                                          <p:spTgt spid="74"/>
                                        </p:tgtEl>
                                        <p:attrNameLst>
                                          <p:attrName>ppt_x</p:attrName>
                                        </p:attrNameLst>
                                      </p:cBhvr>
                                      <p:tavLst>
                                        <p:tav tm="0">
                                          <p:val>
                                            <p:strVal val="#ppt_x-#ppt_w*1.125000"/>
                                          </p:val>
                                        </p:tav>
                                        <p:tav tm="100000">
                                          <p:val>
                                            <p:strVal val="#ppt_x"/>
                                          </p:val>
                                        </p:tav>
                                      </p:tavLst>
                                    </p:anim>
                                    <p:animEffect transition="in" filter="wipe(right)">
                                      <p:cBhvr>
                                        <p:cTn id="8" dur="500"/>
                                        <p:tgtEl>
                                          <p:spTgt spid="7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p:tgtEl>
                                          <p:spTgt spid="75"/>
                                        </p:tgtEl>
                                        <p:attrNameLst>
                                          <p:attrName>ppt_x</p:attrName>
                                        </p:attrNameLst>
                                      </p:cBhvr>
                                      <p:tavLst>
                                        <p:tav tm="0">
                                          <p:val>
                                            <p:strVal val="#ppt_x-#ppt_w*1.125000"/>
                                          </p:val>
                                        </p:tav>
                                        <p:tav tm="100000">
                                          <p:val>
                                            <p:strVal val="#ppt_x"/>
                                          </p:val>
                                        </p:tav>
                                      </p:tavLst>
                                    </p:anim>
                                    <p:animEffect transition="in" filter="wipe(right)">
                                      <p:cBhvr>
                                        <p:cTn id="1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ADR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10143836" y="-4"/>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2" name="TextBox 51">
            <a:extLst>
              <a:ext uri="{FF2B5EF4-FFF2-40B4-BE49-F238E27FC236}">
                <a16:creationId xmlns:a16="http://schemas.microsoft.com/office/drawing/2014/main" id="{A3778552-692C-4505-96D1-556FC550DC01}"/>
              </a:ext>
            </a:extLst>
          </p:cNvPr>
          <p:cNvSpPr txBox="1"/>
          <p:nvPr/>
        </p:nvSpPr>
        <p:spPr>
          <a:xfrm>
            <a:off x="23802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ADABOOST BOOST REGRESSOR</a:t>
            </a:r>
          </a:p>
        </p:txBody>
      </p:sp>
      <p:sp>
        <p:nvSpPr>
          <p:cNvPr id="5" name="Slide Number Placeholder 4">
            <a:extLst>
              <a:ext uri="{FF2B5EF4-FFF2-40B4-BE49-F238E27FC236}">
                <a16:creationId xmlns:a16="http://schemas.microsoft.com/office/drawing/2014/main" id="{3464735B-3809-43FF-9BE9-F1C9AA3662C6}"/>
              </a:ext>
            </a:extLst>
          </p:cNvPr>
          <p:cNvSpPr>
            <a:spLocks noGrp="1"/>
          </p:cNvSpPr>
          <p:nvPr>
            <p:ph type="sldNum" sz="quarter" idx="12"/>
          </p:nvPr>
        </p:nvSpPr>
        <p:spPr/>
        <p:txBody>
          <a:bodyPr/>
          <a:lstStyle/>
          <a:p>
            <a:fld id="{C3DB2ADC-AF19-4574-8C10-79B5B04FCA27}" type="slidenum">
              <a:rPr lang="en-US" smtClean="0"/>
              <a:pPr/>
              <a:t>15</a:t>
            </a:fld>
            <a:r>
              <a:rPr lang="en-US"/>
              <a:t>/19</a:t>
            </a:r>
            <a:endParaRPr lang="en-US" dirty="0"/>
          </a:p>
        </p:txBody>
      </p:sp>
      <p:sp>
        <p:nvSpPr>
          <p:cNvPr id="55" name="TextBox 54">
            <a:extLst>
              <a:ext uri="{FF2B5EF4-FFF2-40B4-BE49-F238E27FC236}">
                <a16:creationId xmlns:a16="http://schemas.microsoft.com/office/drawing/2014/main" id="{1BB68000-26A9-4E0C-86D2-EC89A70C7441}"/>
              </a:ext>
            </a:extLst>
          </p:cNvPr>
          <p:cNvSpPr txBox="1"/>
          <p:nvPr/>
        </p:nvSpPr>
        <p:spPr>
          <a:xfrm>
            <a:off x="2919329"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1" name="Table 6">
            <a:extLst>
              <a:ext uri="{FF2B5EF4-FFF2-40B4-BE49-F238E27FC236}">
                <a16:creationId xmlns:a16="http://schemas.microsoft.com/office/drawing/2014/main" id="{3777B052-B78A-4557-BA36-4A15ADE37896}"/>
              </a:ext>
            </a:extLst>
          </p:cNvPr>
          <p:cNvGraphicFramePr>
            <a:graphicFrameLocks noGrp="1"/>
          </p:cNvGraphicFramePr>
          <p:nvPr>
            <p:extLst>
              <p:ext uri="{D42A27DB-BD31-4B8C-83A1-F6EECF244321}">
                <p14:modId xmlns:p14="http://schemas.microsoft.com/office/powerpoint/2010/main" val="128142308"/>
              </p:ext>
            </p:extLst>
          </p:nvPr>
        </p:nvGraphicFramePr>
        <p:xfrm>
          <a:off x="3391510"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-0.05</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23462.21</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4B4"/>
                    </a:solidFill>
                  </a:tcPr>
                </a:tc>
                <a:tc>
                  <a:txBody>
                    <a:bodyPr/>
                    <a:lstStyle/>
                    <a:p>
                      <a:pPr algn="ctr"/>
                      <a:r>
                        <a:rPr lang="en-US" sz="1600" dirty="0"/>
                        <a:t>-0.07</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23372.51</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 name="Rectangle 5">
            <a:extLst>
              <a:ext uri="{FF2B5EF4-FFF2-40B4-BE49-F238E27FC236}">
                <a16:creationId xmlns:a16="http://schemas.microsoft.com/office/drawing/2014/main" id="{0384D8AF-CBFA-409C-91F0-BD400E7823AE}"/>
              </a:ext>
            </a:extLst>
          </p:cNvPr>
          <p:cNvSpPr/>
          <p:nvPr/>
        </p:nvSpPr>
        <p:spPr>
          <a:xfrm>
            <a:off x="3125165" y="5868365"/>
            <a:ext cx="5590572" cy="671331"/>
          </a:xfrm>
          <a:prstGeom prst="rect">
            <a:avLst/>
          </a:prstGeom>
          <a:noFill/>
          <a:ln>
            <a:solidFill>
              <a:srgbClr val="2F74B4"/>
            </a:solidFill>
          </a:ln>
          <a:effectLst>
            <a:glow rad="101600">
              <a:srgbClr val="2F74B4">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performance of ADABOOST Boosting Model is worse than other models</a:t>
            </a:r>
          </a:p>
        </p:txBody>
      </p:sp>
    </p:spTree>
    <p:extLst>
      <p:ext uri="{BB962C8B-B14F-4D97-AF65-F5344CB8AC3E}">
        <p14:creationId xmlns:p14="http://schemas.microsoft.com/office/powerpoint/2010/main" val="650853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ABR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2058578" y="0"/>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10694000" y="-5"/>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LGBMR</a:t>
              </a:r>
            </a:p>
          </p:txBody>
        </p:sp>
      </p:grpSp>
      <p:sp>
        <p:nvSpPr>
          <p:cNvPr id="51" name="TextBox 50">
            <a:extLst>
              <a:ext uri="{FF2B5EF4-FFF2-40B4-BE49-F238E27FC236}">
                <a16:creationId xmlns:a16="http://schemas.microsoft.com/office/drawing/2014/main" id="{CCD81F6D-5F26-408A-AE12-FB7FD0A53731}"/>
              </a:ext>
            </a:extLst>
          </p:cNvPr>
          <p:cNvSpPr txBox="1"/>
          <p:nvPr/>
        </p:nvSpPr>
        <p:spPr>
          <a:xfrm>
            <a:off x="18214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GRADIENT BOOST REGRESSOR</a:t>
            </a:r>
          </a:p>
        </p:txBody>
      </p:sp>
      <p:sp>
        <p:nvSpPr>
          <p:cNvPr id="5" name="Slide Number Placeholder 4">
            <a:extLst>
              <a:ext uri="{FF2B5EF4-FFF2-40B4-BE49-F238E27FC236}">
                <a16:creationId xmlns:a16="http://schemas.microsoft.com/office/drawing/2014/main" id="{A73ABDBE-3570-4FBD-AA22-41E156CF8315}"/>
              </a:ext>
            </a:extLst>
          </p:cNvPr>
          <p:cNvSpPr>
            <a:spLocks noGrp="1"/>
          </p:cNvSpPr>
          <p:nvPr>
            <p:ph type="sldNum" sz="quarter" idx="12"/>
          </p:nvPr>
        </p:nvSpPr>
        <p:spPr/>
        <p:txBody>
          <a:bodyPr/>
          <a:lstStyle/>
          <a:p>
            <a:fld id="{C3DB2ADC-AF19-4574-8C10-79B5B04FCA27}" type="slidenum">
              <a:rPr lang="en-US" smtClean="0"/>
              <a:pPr/>
              <a:t>16</a:t>
            </a:fld>
            <a:r>
              <a:rPr lang="en-US"/>
              <a:t>/19</a:t>
            </a:r>
            <a:endParaRPr lang="en-US" dirty="0"/>
          </a:p>
        </p:txBody>
      </p:sp>
      <p:sp>
        <p:nvSpPr>
          <p:cNvPr id="66" name="TextBox 65">
            <a:extLst>
              <a:ext uri="{FF2B5EF4-FFF2-40B4-BE49-F238E27FC236}">
                <a16:creationId xmlns:a16="http://schemas.microsoft.com/office/drawing/2014/main" id="{5FAF2572-CCDB-438A-8ECB-ED0E34B88181}"/>
              </a:ext>
            </a:extLst>
          </p:cNvPr>
          <p:cNvSpPr txBox="1"/>
          <p:nvPr/>
        </p:nvSpPr>
        <p:spPr>
          <a:xfrm>
            <a:off x="2294294"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7" name="Table 6">
            <a:extLst>
              <a:ext uri="{FF2B5EF4-FFF2-40B4-BE49-F238E27FC236}">
                <a16:creationId xmlns:a16="http://schemas.microsoft.com/office/drawing/2014/main" id="{113D05BC-02BF-43CB-9D35-DE8EA017CD67}"/>
              </a:ext>
            </a:extLst>
          </p:cNvPr>
          <p:cNvGraphicFramePr>
            <a:graphicFrameLocks noGrp="1"/>
          </p:cNvGraphicFramePr>
          <p:nvPr>
            <p:extLst>
              <p:ext uri="{D42A27DB-BD31-4B8C-83A1-F6EECF244321}">
                <p14:modId xmlns:p14="http://schemas.microsoft.com/office/powerpoint/2010/main" val="2071145932"/>
              </p:ext>
            </p:extLst>
          </p:nvPr>
        </p:nvGraphicFramePr>
        <p:xfrm>
          <a:off x="2766475"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0.742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11580.86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600" dirty="0"/>
                        <a:t>0.741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114693.05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8" name="Rectangle 67">
            <a:extLst>
              <a:ext uri="{FF2B5EF4-FFF2-40B4-BE49-F238E27FC236}">
                <a16:creationId xmlns:a16="http://schemas.microsoft.com/office/drawing/2014/main" id="{B0E3EA77-1B46-40B0-9F1F-48552EF28C87}"/>
              </a:ext>
            </a:extLst>
          </p:cNvPr>
          <p:cNvSpPr/>
          <p:nvPr/>
        </p:nvSpPr>
        <p:spPr>
          <a:xfrm>
            <a:off x="2407534" y="5868365"/>
            <a:ext cx="5590572" cy="671331"/>
          </a:xfrm>
          <a:prstGeom prst="rect">
            <a:avLst/>
          </a:prstGeom>
          <a:noFill/>
          <a:ln>
            <a:solidFill>
              <a:srgbClr val="F777E8"/>
            </a:solidFill>
          </a:ln>
          <a:effectLst>
            <a:glow rad="101600">
              <a:srgbClr val="F777E8">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GRADIENT Model has a better performance than Gradient Boost Model</a:t>
            </a:r>
          </a:p>
        </p:txBody>
      </p:sp>
    </p:spTree>
    <p:extLst>
      <p:ext uri="{BB962C8B-B14F-4D97-AF65-F5344CB8AC3E}">
        <p14:creationId xmlns:p14="http://schemas.microsoft.com/office/powerpoint/2010/main" val="22026444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C989CE-27EF-4777-B8E0-8EFAAF59755F}"/>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80793B6-7FD2-44EA-8B7B-D61F84AD6D31}"/>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D4F7AAB-C537-42E8-B631-B80AC4BB1C7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EA7C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80D904B3-FB51-4A23-8B51-CD8B29279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8" name="TextBox 7">
              <a:extLst>
                <a:ext uri="{FF2B5EF4-FFF2-40B4-BE49-F238E27FC236}">
                  <a16:creationId xmlns:a16="http://schemas.microsoft.com/office/drawing/2014/main" id="{3705CF74-0E8E-4F35-84D8-56EE259AE41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LR</a:t>
              </a:r>
            </a:p>
          </p:txBody>
        </p:sp>
      </p:grpSp>
      <p:grpSp>
        <p:nvGrpSpPr>
          <p:cNvPr id="26" name="Group 25">
            <a:extLst>
              <a:ext uri="{FF2B5EF4-FFF2-40B4-BE49-F238E27FC236}">
                <a16:creationId xmlns:a16="http://schemas.microsoft.com/office/drawing/2014/main" id="{D2958A7A-3816-4E3D-9639-952E0AFE2CCA}"/>
              </a:ext>
            </a:extLst>
          </p:cNvPr>
          <p:cNvGrpSpPr/>
          <p:nvPr/>
        </p:nvGrpSpPr>
        <p:grpSpPr>
          <a:xfrm>
            <a:off x="-530154" y="-9"/>
            <a:ext cx="12192000" cy="6858000"/>
            <a:chOff x="0" y="0"/>
            <a:chExt cx="12192000" cy="6858000"/>
          </a:xfrm>
        </p:grpSpPr>
        <p:sp>
          <p:nvSpPr>
            <p:cNvPr id="27" name="Rectangle 26">
              <a:extLst>
                <a:ext uri="{FF2B5EF4-FFF2-40B4-BE49-F238E27FC236}">
                  <a16:creationId xmlns:a16="http://schemas.microsoft.com/office/drawing/2014/main" id="{34FB583F-2B21-49E8-9A9D-B1BBF6D58BE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E1857AB-A2C2-43EC-8E49-70C1C55F45B1}"/>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850887A1-C6C2-4E84-9FFC-365763CA8067}"/>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DTR</a:t>
              </a:r>
            </a:p>
          </p:txBody>
        </p:sp>
        <p:pic>
          <p:nvPicPr>
            <p:cNvPr id="29" name="Picture 28">
              <a:extLst>
                <a:ext uri="{FF2B5EF4-FFF2-40B4-BE49-F238E27FC236}">
                  <a16:creationId xmlns:a16="http://schemas.microsoft.com/office/drawing/2014/main" id="{5EED2C72-BD6D-4F7D-AF26-E26B12A3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grpSp>
      <p:grpSp>
        <p:nvGrpSpPr>
          <p:cNvPr id="31" name="Group 30">
            <a:extLst>
              <a:ext uri="{FF2B5EF4-FFF2-40B4-BE49-F238E27FC236}">
                <a16:creationId xmlns:a16="http://schemas.microsoft.com/office/drawing/2014/main" id="{BF503A09-872E-4DC1-9F19-A336FE40E15C}"/>
              </a:ext>
            </a:extLst>
          </p:cNvPr>
          <p:cNvGrpSpPr/>
          <p:nvPr/>
        </p:nvGrpSpPr>
        <p:grpSpPr>
          <a:xfrm>
            <a:off x="-1060308" y="0"/>
            <a:ext cx="12233791" cy="6858000"/>
            <a:chOff x="0" y="0"/>
            <a:chExt cx="12233791" cy="6858000"/>
          </a:xfrm>
        </p:grpSpPr>
        <p:sp>
          <p:nvSpPr>
            <p:cNvPr id="32" name="Rectangle 31">
              <a:extLst>
                <a:ext uri="{FF2B5EF4-FFF2-40B4-BE49-F238E27FC236}">
                  <a16:creationId xmlns:a16="http://schemas.microsoft.com/office/drawing/2014/main" id="{6424F96C-D224-4757-8CD7-7B760AD7E0B6}"/>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9C5C3CD-BC5B-4382-B756-362D04361B3F}"/>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D2CD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E276E12A-912C-4B96-B97E-8ABA09E8C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35" name="TextBox 34">
              <a:extLst>
                <a:ext uri="{FF2B5EF4-FFF2-40B4-BE49-F238E27FC236}">
                  <a16:creationId xmlns:a16="http://schemas.microsoft.com/office/drawing/2014/main" id="{7887480C-BDA4-46EA-857E-D07FDB9743C7}"/>
                </a:ext>
              </a:extLst>
            </p:cNvPr>
            <p:cNvSpPr txBox="1"/>
            <p:nvPr/>
          </p:nvSpPr>
          <p:spPr>
            <a:xfrm rot="16200000">
              <a:off x="10646030" y="3105832"/>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RFR</a:t>
              </a:r>
            </a:p>
          </p:txBody>
        </p:sp>
      </p:grpSp>
      <p:grpSp>
        <p:nvGrpSpPr>
          <p:cNvPr id="36" name="Group 35">
            <a:extLst>
              <a:ext uri="{FF2B5EF4-FFF2-40B4-BE49-F238E27FC236}">
                <a16:creationId xmlns:a16="http://schemas.microsoft.com/office/drawing/2014/main" id="{62E220DD-939B-40FE-A39B-3A1640E7B51F}"/>
              </a:ext>
            </a:extLst>
          </p:cNvPr>
          <p:cNvGrpSpPr/>
          <p:nvPr/>
        </p:nvGrpSpPr>
        <p:grpSpPr>
          <a:xfrm>
            <a:off x="-1548670" y="-18"/>
            <a:ext cx="12233365" cy="6858000"/>
            <a:chOff x="0" y="0"/>
            <a:chExt cx="12233365" cy="6858000"/>
          </a:xfrm>
        </p:grpSpPr>
        <p:sp>
          <p:nvSpPr>
            <p:cNvPr id="37" name="Rectangle 36">
              <a:extLst>
                <a:ext uri="{FF2B5EF4-FFF2-40B4-BE49-F238E27FC236}">
                  <a16:creationId xmlns:a16="http://schemas.microsoft.com/office/drawing/2014/main" id="{85E106AD-048C-4703-9AA4-848990D546B7}"/>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C6DB330-2147-424C-A31E-FD2E43E78AD2}"/>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2F74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A06F733B-609E-41FF-93A6-75913E266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0" name="TextBox 39">
              <a:extLst>
                <a:ext uri="{FF2B5EF4-FFF2-40B4-BE49-F238E27FC236}">
                  <a16:creationId xmlns:a16="http://schemas.microsoft.com/office/drawing/2014/main" id="{1C83F2CD-E47C-4CC0-A613-421D9654231B}"/>
                </a:ext>
              </a:extLst>
            </p:cNvPr>
            <p:cNvSpPr txBox="1"/>
            <p:nvPr/>
          </p:nvSpPr>
          <p:spPr>
            <a:xfrm rot="16200000">
              <a:off x="10645604" y="3105829"/>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ABR</a:t>
              </a:r>
            </a:p>
          </p:txBody>
        </p:sp>
      </p:grpSp>
      <p:grpSp>
        <p:nvGrpSpPr>
          <p:cNvPr id="41" name="Group 40">
            <a:extLst>
              <a:ext uri="{FF2B5EF4-FFF2-40B4-BE49-F238E27FC236}">
                <a16:creationId xmlns:a16="http://schemas.microsoft.com/office/drawing/2014/main" id="{DC89FB27-8A27-484C-AC72-CDDD1B5F46A0}"/>
              </a:ext>
            </a:extLst>
          </p:cNvPr>
          <p:cNvGrpSpPr/>
          <p:nvPr/>
        </p:nvGrpSpPr>
        <p:grpSpPr>
          <a:xfrm>
            <a:off x="-2058578" y="0"/>
            <a:ext cx="12225217" cy="6858000"/>
            <a:chOff x="0" y="0"/>
            <a:chExt cx="12225217" cy="6858000"/>
          </a:xfrm>
        </p:grpSpPr>
        <p:sp>
          <p:nvSpPr>
            <p:cNvPr id="42" name="Rectangle 41">
              <a:extLst>
                <a:ext uri="{FF2B5EF4-FFF2-40B4-BE49-F238E27FC236}">
                  <a16:creationId xmlns:a16="http://schemas.microsoft.com/office/drawing/2014/main" id="{CCB683D1-DBF7-47C4-B5AF-D99DD6D5DF78}"/>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A945C23-FAD6-4EE6-A0B6-A17D9A1B9EDD}"/>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F777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4" name="Picture 43">
              <a:extLst>
                <a:ext uri="{FF2B5EF4-FFF2-40B4-BE49-F238E27FC236}">
                  <a16:creationId xmlns:a16="http://schemas.microsoft.com/office/drawing/2014/main" id="{36044B0B-2CD3-4567-AA18-38D01374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45" name="TextBox 44">
              <a:extLst>
                <a:ext uri="{FF2B5EF4-FFF2-40B4-BE49-F238E27FC236}">
                  <a16:creationId xmlns:a16="http://schemas.microsoft.com/office/drawing/2014/main" id="{01741A31-0BD0-4E22-AEFF-3398DFDB6C6B}"/>
                </a:ext>
              </a:extLst>
            </p:cNvPr>
            <p:cNvSpPr txBox="1"/>
            <p:nvPr/>
          </p:nvSpPr>
          <p:spPr>
            <a:xfrm rot="16200000">
              <a:off x="10637456" y="3105830"/>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GBR</a:t>
              </a:r>
            </a:p>
          </p:txBody>
        </p:sp>
      </p:grpSp>
      <p:grpSp>
        <p:nvGrpSpPr>
          <p:cNvPr id="46" name="Group 45">
            <a:extLst>
              <a:ext uri="{FF2B5EF4-FFF2-40B4-BE49-F238E27FC236}">
                <a16:creationId xmlns:a16="http://schemas.microsoft.com/office/drawing/2014/main" id="{57763379-6EA0-45E2-A823-1458E95D6687}"/>
              </a:ext>
            </a:extLst>
          </p:cNvPr>
          <p:cNvGrpSpPr/>
          <p:nvPr/>
        </p:nvGrpSpPr>
        <p:grpSpPr>
          <a:xfrm>
            <a:off x="-2555515" y="10238"/>
            <a:ext cx="12192000" cy="6858000"/>
            <a:chOff x="0" y="0"/>
            <a:chExt cx="12192000" cy="6858000"/>
          </a:xfrm>
        </p:grpSpPr>
        <p:sp>
          <p:nvSpPr>
            <p:cNvPr id="47" name="Rectangle 46">
              <a:extLst>
                <a:ext uri="{FF2B5EF4-FFF2-40B4-BE49-F238E27FC236}">
                  <a16:creationId xmlns:a16="http://schemas.microsoft.com/office/drawing/2014/main" id="{8CA8130C-55B7-47CE-A794-9BA0050D8949}"/>
                </a:ext>
              </a:extLst>
            </p:cNvPr>
            <p:cNvSpPr/>
            <p:nvPr/>
          </p:nvSpPr>
          <p:spPr>
            <a:xfrm>
              <a:off x="0" y="0"/>
              <a:ext cx="12191999" cy="6858000"/>
            </a:xfrm>
            <a:prstGeom prst="rect">
              <a:avLst/>
            </a:prstGeom>
            <a:solidFill>
              <a:srgbClr val="FFFFFF"/>
            </a:solidFill>
            <a:ln>
              <a:solidFill>
                <a:srgbClr val="2DAAE1"/>
              </a:solid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1769F65-55E6-4221-9E2E-0EE1AE8C4528}"/>
                </a:ext>
              </a:extLst>
            </p:cNvPr>
            <p:cNvSpPr/>
            <p:nvPr/>
          </p:nvSpPr>
          <p:spPr>
            <a:xfrm>
              <a:off x="11030712" y="2267712"/>
              <a:ext cx="1161288" cy="2322576"/>
            </a:xfrm>
            <a:custGeom>
              <a:avLst/>
              <a:gdLst>
                <a:gd name="connsiteX0" fmla="*/ 1161288 w 1161288"/>
                <a:gd name="connsiteY0" fmla="*/ 0 h 2322576"/>
                <a:gd name="connsiteX1" fmla="*/ 1161288 w 1161288"/>
                <a:gd name="connsiteY1" fmla="*/ 2322576 h 2322576"/>
                <a:gd name="connsiteX2" fmla="*/ 0 w 1161288"/>
                <a:gd name="connsiteY2" fmla="*/ 1161288 h 2322576"/>
                <a:gd name="connsiteX3" fmla="*/ 1161288 w 1161288"/>
                <a:gd name="connsiteY3" fmla="*/ 0 h 2322576"/>
              </a:gdLst>
              <a:ahLst/>
              <a:cxnLst>
                <a:cxn ang="0">
                  <a:pos x="connsiteX0" y="connsiteY0"/>
                </a:cxn>
                <a:cxn ang="0">
                  <a:pos x="connsiteX1" y="connsiteY1"/>
                </a:cxn>
                <a:cxn ang="0">
                  <a:pos x="connsiteX2" y="connsiteY2"/>
                </a:cxn>
                <a:cxn ang="0">
                  <a:pos x="connsiteX3" y="connsiteY3"/>
                </a:cxn>
              </a:cxnLst>
              <a:rect l="l" t="t" r="r" b="b"/>
              <a:pathLst>
                <a:path w="1161288" h="2322576">
                  <a:moveTo>
                    <a:pt x="1161288" y="0"/>
                  </a:moveTo>
                  <a:lnTo>
                    <a:pt x="1161288" y="2322576"/>
                  </a:lnTo>
                  <a:cubicBezTo>
                    <a:pt x="519926" y="2322576"/>
                    <a:pt x="0" y="1802650"/>
                    <a:pt x="0" y="1161288"/>
                  </a:cubicBezTo>
                  <a:cubicBezTo>
                    <a:pt x="0" y="519926"/>
                    <a:pt x="519926" y="0"/>
                    <a:pt x="1161288" y="0"/>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Picture 48">
              <a:extLst>
                <a:ext uri="{FF2B5EF4-FFF2-40B4-BE49-F238E27FC236}">
                  <a16:creationId xmlns:a16="http://schemas.microsoft.com/office/drawing/2014/main" id="{258679AA-EB62-4BC6-A230-1B33BE46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88832" y="3169972"/>
              <a:ext cx="427970" cy="518056"/>
            </a:xfrm>
            <a:prstGeom prst="rect">
              <a:avLst/>
            </a:prstGeom>
          </p:spPr>
        </p:pic>
        <p:sp>
          <p:nvSpPr>
            <p:cNvPr id="50" name="TextBox 49">
              <a:extLst>
                <a:ext uri="{FF2B5EF4-FFF2-40B4-BE49-F238E27FC236}">
                  <a16:creationId xmlns:a16="http://schemas.microsoft.com/office/drawing/2014/main" id="{6498B70F-929D-41C8-9B07-6A210DDCB662}"/>
                </a:ext>
              </a:extLst>
            </p:cNvPr>
            <p:cNvSpPr txBox="1"/>
            <p:nvPr/>
          </p:nvSpPr>
          <p:spPr>
            <a:xfrm rot="16200000">
              <a:off x="10604239" y="3105835"/>
              <a:ext cx="2529191" cy="646331"/>
            </a:xfrm>
            <a:prstGeom prst="rect">
              <a:avLst/>
            </a:prstGeom>
            <a:noFill/>
          </p:spPr>
          <p:txBody>
            <a:bodyPr wrap="square" rtlCol="0">
              <a:spAutoFit/>
            </a:bodyPr>
            <a:lstStyle/>
            <a:p>
              <a:pPr algn="ctr"/>
              <a:r>
                <a:rPr lang="en-US" sz="3600" b="1" dirty="0">
                  <a:solidFill>
                    <a:schemeClr val="bg1">
                      <a:lumMod val="95000"/>
                    </a:schemeClr>
                  </a:solidFill>
                  <a:effectLst>
                    <a:outerShdw blurRad="38100" dist="38100" dir="2700000" algn="tl">
                      <a:srgbClr val="000000">
                        <a:alpha val="43137"/>
                      </a:srgbClr>
                    </a:outerShdw>
                  </a:effectLst>
                  <a:latin typeface="Tw Cen MT" panose="020B0602020104020603" pitchFamily="34" charset="0"/>
                </a:rPr>
                <a:t>XGBR</a:t>
              </a:r>
            </a:p>
          </p:txBody>
        </p:sp>
      </p:grpSp>
      <p:sp>
        <p:nvSpPr>
          <p:cNvPr id="52" name="TextBox 51">
            <a:extLst>
              <a:ext uri="{FF2B5EF4-FFF2-40B4-BE49-F238E27FC236}">
                <a16:creationId xmlns:a16="http://schemas.microsoft.com/office/drawing/2014/main" id="{011C3061-FDFE-4B6F-8956-6D4F2D6F1F74}"/>
              </a:ext>
            </a:extLst>
          </p:cNvPr>
          <p:cNvSpPr txBox="1"/>
          <p:nvPr/>
        </p:nvSpPr>
        <p:spPr>
          <a:xfrm>
            <a:off x="754605" y="123945"/>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XG BOOST REGRESSOR</a:t>
            </a:r>
          </a:p>
        </p:txBody>
      </p:sp>
      <p:sp>
        <p:nvSpPr>
          <p:cNvPr id="5" name="Slide Number Placeholder 4">
            <a:extLst>
              <a:ext uri="{FF2B5EF4-FFF2-40B4-BE49-F238E27FC236}">
                <a16:creationId xmlns:a16="http://schemas.microsoft.com/office/drawing/2014/main" id="{366ABD62-017C-4649-95BF-F5D3348EB765}"/>
              </a:ext>
            </a:extLst>
          </p:cNvPr>
          <p:cNvSpPr>
            <a:spLocks noGrp="1"/>
          </p:cNvSpPr>
          <p:nvPr>
            <p:ph type="sldNum" sz="quarter" idx="12"/>
          </p:nvPr>
        </p:nvSpPr>
        <p:spPr/>
        <p:txBody>
          <a:bodyPr/>
          <a:lstStyle/>
          <a:p>
            <a:fld id="{C3DB2ADC-AF19-4574-8C10-79B5B04FCA27}" type="slidenum">
              <a:rPr lang="en-US" smtClean="0"/>
              <a:pPr/>
              <a:t>17</a:t>
            </a:fld>
            <a:r>
              <a:rPr lang="en-US"/>
              <a:t>/19</a:t>
            </a:r>
            <a:endParaRPr lang="en-US" dirty="0"/>
          </a:p>
        </p:txBody>
      </p:sp>
      <p:sp>
        <p:nvSpPr>
          <p:cNvPr id="58" name="TextBox 57">
            <a:extLst>
              <a:ext uri="{FF2B5EF4-FFF2-40B4-BE49-F238E27FC236}">
                <a16:creationId xmlns:a16="http://schemas.microsoft.com/office/drawing/2014/main" id="{786D9DF9-ED41-47E7-A9AB-405E95E52578}"/>
              </a:ext>
            </a:extLst>
          </p:cNvPr>
          <p:cNvSpPr txBox="1"/>
          <p:nvPr/>
        </p:nvSpPr>
        <p:spPr>
          <a:xfrm>
            <a:off x="1622961" y="1165678"/>
            <a:ext cx="5119253" cy="4540641"/>
          </a:xfrm>
          <a:prstGeom prst="rect">
            <a:avLst/>
          </a:prstGeom>
          <a:noFill/>
          <a:ln w="28575">
            <a:solidFill>
              <a:schemeClr val="tx1"/>
            </a:solidFill>
            <a:prstDash val="lgDashDotDot"/>
          </a:ln>
        </p:spPr>
        <p:txBody>
          <a:bodyPr wrap="square" rtlCol="0">
            <a:spAutoFit/>
          </a:bodyPr>
          <a:lstStyle/>
          <a:p>
            <a:endParaRPr lang="en-US" dirty="0"/>
          </a:p>
        </p:txBody>
      </p:sp>
      <p:graphicFrame>
        <p:nvGraphicFramePr>
          <p:cNvPr id="60" name="Table 6">
            <a:extLst>
              <a:ext uri="{FF2B5EF4-FFF2-40B4-BE49-F238E27FC236}">
                <a16:creationId xmlns:a16="http://schemas.microsoft.com/office/drawing/2014/main" id="{C48E9C8A-E590-4BDA-A21A-970EB4217ED8}"/>
              </a:ext>
            </a:extLst>
          </p:cNvPr>
          <p:cNvGraphicFramePr>
            <a:graphicFrameLocks noGrp="1"/>
          </p:cNvGraphicFramePr>
          <p:nvPr>
            <p:extLst>
              <p:ext uri="{D42A27DB-BD31-4B8C-83A1-F6EECF244321}">
                <p14:modId xmlns:p14="http://schemas.microsoft.com/office/powerpoint/2010/main" val="85117320"/>
              </p:ext>
            </p:extLst>
          </p:nvPr>
        </p:nvGraphicFramePr>
        <p:xfrm>
          <a:off x="2095142" y="2340514"/>
          <a:ext cx="4174890" cy="2190969"/>
        </p:xfrm>
        <a:graphic>
          <a:graphicData uri="http://schemas.openxmlformats.org/drawingml/2006/table">
            <a:tbl>
              <a:tblPr firstRow="1" bandRow="1">
                <a:tableStyleId>{5C22544A-7EE6-4342-B048-85BDC9FD1C3A}</a:tableStyleId>
              </a:tblPr>
              <a:tblGrid>
                <a:gridCol w="1391630">
                  <a:extLst>
                    <a:ext uri="{9D8B030D-6E8A-4147-A177-3AD203B41FA5}">
                      <a16:colId xmlns:a16="http://schemas.microsoft.com/office/drawing/2014/main" val="3011403885"/>
                    </a:ext>
                  </a:extLst>
                </a:gridCol>
                <a:gridCol w="1391630">
                  <a:extLst>
                    <a:ext uri="{9D8B030D-6E8A-4147-A177-3AD203B41FA5}">
                      <a16:colId xmlns:a16="http://schemas.microsoft.com/office/drawing/2014/main" val="3116800298"/>
                    </a:ext>
                  </a:extLst>
                </a:gridCol>
                <a:gridCol w="1391630">
                  <a:extLst>
                    <a:ext uri="{9D8B030D-6E8A-4147-A177-3AD203B41FA5}">
                      <a16:colId xmlns:a16="http://schemas.microsoft.com/office/drawing/2014/main" val="1925194087"/>
                    </a:ext>
                  </a:extLst>
                </a:gridCol>
              </a:tblGrid>
              <a:tr h="730323">
                <a:tc>
                  <a:txBody>
                    <a:bodyPr/>
                    <a:lstStyle/>
                    <a:p>
                      <a:pPr algn="ctr"/>
                      <a:endParaRPr lang="en-US" sz="1600" dirty="0"/>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a:t>
                      </a:r>
                      <a:r>
                        <a:rPr lang="en-US" sz="1600" b="1" kern="1200" baseline="30000" dirty="0">
                          <a:solidFill>
                            <a:schemeClr val="lt1"/>
                          </a:solidFill>
                          <a:effectLst/>
                          <a:latin typeface="+mn-lt"/>
                          <a:ea typeface="+mn-ea"/>
                          <a:cs typeface="+mn-cs"/>
                        </a:rPr>
                        <a:t>2</a:t>
                      </a:r>
                      <a:endParaRPr lang="en-US" sz="1600" b="1" kern="1200" dirty="0">
                        <a:solidFill>
                          <a:schemeClr val="lt1"/>
                        </a:solidFill>
                        <a:effectLst/>
                        <a:latin typeface="+mn-lt"/>
                        <a:ea typeface="+mn-ea"/>
                        <a:cs typeface="+mn-cs"/>
                      </a:endParaRP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RMSE</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extLst>
                  <a:ext uri="{0D108BD9-81ED-4DB2-BD59-A6C34878D82A}">
                    <a16:rowId xmlns:a16="http://schemas.microsoft.com/office/drawing/2014/main" val="1522773827"/>
                  </a:ext>
                </a:extLst>
              </a:tr>
              <a:tr h="730323">
                <a:tc>
                  <a:txBody>
                    <a:bodyPr/>
                    <a:lstStyle/>
                    <a:p>
                      <a:pPr algn="ctr"/>
                      <a:r>
                        <a:rPr lang="en-US" sz="1600" b="1" kern="1200" dirty="0">
                          <a:solidFill>
                            <a:schemeClr val="lt1"/>
                          </a:solidFill>
                          <a:latin typeface="+mn-lt"/>
                          <a:ea typeface="+mn-ea"/>
                          <a:cs typeface="+mn-cs"/>
                        </a:rPr>
                        <a:t>Train</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0.946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5269.90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30323">
                <a:tc>
                  <a:txBody>
                    <a:bodyPr/>
                    <a:lstStyle/>
                    <a:p>
                      <a:pPr algn="ctr"/>
                      <a:r>
                        <a:rPr lang="en-US" sz="1600" b="1" kern="1200" dirty="0">
                          <a:solidFill>
                            <a:schemeClr val="lt1"/>
                          </a:solidFill>
                          <a:latin typeface="+mn-lt"/>
                          <a:ea typeface="+mn-ea"/>
                          <a:cs typeface="+mn-cs"/>
                        </a:rPr>
                        <a:t>Test</a:t>
                      </a:r>
                    </a:p>
                  </a:txBody>
                  <a:tcPr marL="80287" marR="80287" marT="40143" marB="401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600" dirty="0"/>
                        <a:t>0.940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5493.03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61" name="Rectangle 60">
            <a:extLst>
              <a:ext uri="{FF2B5EF4-FFF2-40B4-BE49-F238E27FC236}">
                <a16:creationId xmlns:a16="http://schemas.microsoft.com/office/drawing/2014/main" id="{95C25BD2-7F73-48AB-B782-6A14F3265804}"/>
              </a:ext>
            </a:extLst>
          </p:cNvPr>
          <p:cNvSpPr/>
          <p:nvPr/>
        </p:nvSpPr>
        <p:spPr>
          <a:xfrm>
            <a:off x="1828799" y="5868365"/>
            <a:ext cx="5903090" cy="671331"/>
          </a:xfrm>
          <a:prstGeom prst="rect">
            <a:avLst/>
          </a:prstGeom>
          <a:noFill/>
          <a:ln>
            <a:solidFill>
              <a:srgbClr val="548235"/>
            </a:solidFill>
          </a:ln>
          <a:effectLst>
            <a:glow rad="101600">
              <a:srgbClr val="54823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XG BOOST is the best among the boosting models. Tuned model performed worse than the base model.</a:t>
            </a:r>
          </a:p>
        </p:txBody>
      </p:sp>
    </p:spTree>
    <p:extLst>
      <p:ext uri="{BB962C8B-B14F-4D97-AF65-F5344CB8AC3E}">
        <p14:creationId xmlns:p14="http://schemas.microsoft.com/office/powerpoint/2010/main" val="119920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B0FAF-43DC-43A7-A346-03EBEABD2901}"/>
              </a:ext>
            </a:extLst>
          </p:cNvPr>
          <p:cNvSpPr>
            <a:spLocks noGrp="1"/>
          </p:cNvSpPr>
          <p:nvPr>
            <p:ph type="sldNum" sz="quarter" idx="12"/>
          </p:nvPr>
        </p:nvSpPr>
        <p:spPr/>
        <p:txBody>
          <a:bodyPr/>
          <a:lstStyle/>
          <a:p>
            <a:fld id="{C3DB2ADC-AF19-4574-8C10-79B5B04FCA27}" type="slidenum">
              <a:rPr lang="en-US" smtClean="0"/>
              <a:pPr/>
              <a:t>18</a:t>
            </a:fld>
            <a:r>
              <a:rPr lang="en-US"/>
              <a:t>/19</a:t>
            </a:r>
            <a:endParaRPr lang="en-US" dirty="0"/>
          </a:p>
        </p:txBody>
      </p:sp>
      <p:graphicFrame>
        <p:nvGraphicFramePr>
          <p:cNvPr id="11" name="Table 6">
            <a:extLst>
              <a:ext uri="{FF2B5EF4-FFF2-40B4-BE49-F238E27FC236}">
                <a16:creationId xmlns:a16="http://schemas.microsoft.com/office/drawing/2014/main" id="{C75DC5B5-8E5F-48FA-8440-04E58496A2E9}"/>
              </a:ext>
            </a:extLst>
          </p:cNvPr>
          <p:cNvGraphicFramePr>
            <a:graphicFrameLocks noGrp="1"/>
          </p:cNvGraphicFramePr>
          <p:nvPr>
            <p:extLst>
              <p:ext uri="{D42A27DB-BD31-4B8C-83A1-F6EECF244321}">
                <p14:modId xmlns:p14="http://schemas.microsoft.com/office/powerpoint/2010/main" val="3277821695"/>
              </p:ext>
            </p:extLst>
          </p:nvPr>
        </p:nvGraphicFramePr>
        <p:xfrm>
          <a:off x="959922" y="1616873"/>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757070"/>
                          </a:solidFill>
                        </a:rPr>
                        <a:t>RF</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0.996</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1403</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7070"/>
                    </a:solidFill>
                  </a:tcPr>
                </a:tc>
                <a:tc>
                  <a:txBody>
                    <a:bodyPr/>
                    <a:lstStyle/>
                    <a:p>
                      <a:pPr algn="ctr"/>
                      <a:r>
                        <a:rPr lang="en-US" sz="1700" dirty="0"/>
                        <a:t>0.973</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3638</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2" name="Table 6">
            <a:extLst>
              <a:ext uri="{FF2B5EF4-FFF2-40B4-BE49-F238E27FC236}">
                <a16:creationId xmlns:a16="http://schemas.microsoft.com/office/drawing/2014/main" id="{6F625695-E204-4EDE-89C5-41BDD66B7F1A}"/>
              </a:ext>
            </a:extLst>
          </p:cNvPr>
          <p:cNvGraphicFramePr>
            <a:graphicFrameLocks noGrp="1"/>
          </p:cNvGraphicFramePr>
          <p:nvPr>
            <p:extLst>
              <p:ext uri="{D42A27DB-BD31-4B8C-83A1-F6EECF244321}">
                <p14:modId xmlns:p14="http://schemas.microsoft.com/office/powerpoint/2010/main" val="2489873630"/>
              </p:ext>
            </p:extLst>
          </p:nvPr>
        </p:nvGraphicFramePr>
        <p:xfrm>
          <a:off x="6763472" y="1616872"/>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548235"/>
                          </a:solidFill>
                        </a:rPr>
                        <a:t>RF TUNED</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0.961</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4486.87</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pPr algn="ctr"/>
                      <a:r>
                        <a:rPr lang="en-US" sz="1700" dirty="0"/>
                        <a:t>0.954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4793.83</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3" name="Table 6">
            <a:extLst>
              <a:ext uri="{FF2B5EF4-FFF2-40B4-BE49-F238E27FC236}">
                <a16:creationId xmlns:a16="http://schemas.microsoft.com/office/drawing/2014/main" id="{7D7EB85B-FB14-45BD-A21E-183E077870A1}"/>
              </a:ext>
            </a:extLst>
          </p:cNvPr>
          <p:cNvGraphicFramePr>
            <a:graphicFrameLocks noGrp="1"/>
          </p:cNvGraphicFramePr>
          <p:nvPr>
            <p:extLst>
              <p:ext uri="{D42A27DB-BD31-4B8C-83A1-F6EECF244321}">
                <p14:modId xmlns:p14="http://schemas.microsoft.com/office/powerpoint/2010/main" val="1275570712"/>
              </p:ext>
            </p:extLst>
          </p:nvPr>
        </p:nvGraphicFramePr>
        <p:xfrm>
          <a:off x="959922" y="4262451"/>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D2CD10"/>
                          </a:solidFill>
                        </a:rPr>
                        <a:t>GB</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0.74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11580</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CD10"/>
                    </a:solidFill>
                  </a:tcPr>
                </a:tc>
                <a:tc>
                  <a:txBody>
                    <a:bodyPr/>
                    <a:lstStyle/>
                    <a:p>
                      <a:pPr algn="ctr"/>
                      <a:r>
                        <a:rPr lang="en-US" sz="1700" dirty="0"/>
                        <a:t>0.74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11496</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4" name="Table 6">
            <a:extLst>
              <a:ext uri="{FF2B5EF4-FFF2-40B4-BE49-F238E27FC236}">
                <a16:creationId xmlns:a16="http://schemas.microsoft.com/office/drawing/2014/main" id="{08774636-0028-40EA-AB8B-48D1E198C722}"/>
              </a:ext>
            </a:extLst>
          </p:cNvPr>
          <p:cNvGraphicFramePr>
            <a:graphicFrameLocks noGrp="1"/>
          </p:cNvGraphicFramePr>
          <p:nvPr>
            <p:extLst>
              <p:ext uri="{D42A27DB-BD31-4B8C-83A1-F6EECF244321}">
                <p14:modId xmlns:p14="http://schemas.microsoft.com/office/powerpoint/2010/main" val="1592387472"/>
              </p:ext>
            </p:extLst>
          </p:nvPr>
        </p:nvGraphicFramePr>
        <p:xfrm>
          <a:off x="6763472" y="4262445"/>
          <a:ext cx="4468605" cy="2345106"/>
        </p:xfrm>
        <a:graphic>
          <a:graphicData uri="http://schemas.openxmlformats.org/drawingml/2006/table">
            <a:tbl>
              <a:tblPr firstRow="1" bandRow="1">
                <a:tableStyleId>{5C22544A-7EE6-4342-B048-85BDC9FD1C3A}</a:tableStyleId>
              </a:tblPr>
              <a:tblGrid>
                <a:gridCol w="1489535">
                  <a:extLst>
                    <a:ext uri="{9D8B030D-6E8A-4147-A177-3AD203B41FA5}">
                      <a16:colId xmlns:a16="http://schemas.microsoft.com/office/drawing/2014/main" val="3011403885"/>
                    </a:ext>
                  </a:extLst>
                </a:gridCol>
                <a:gridCol w="1489535">
                  <a:extLst>
                    <a:ext uri="{9D8B030D-6E8A-4147-A177-3AD203B41FA5}">
                      <a16:colId xmlns:a16="http://schemas.microsoft.com/office/drawing/2014/main" val="3116800298"/>
                    </a:ext>
                  </a:extLst>
                </a:gridCol>
                <a:gridCol w="1489535">
                  <a:extLst>
                    <a:ext uri="{9D8B030D-6E8A-4147-A177-3AD203B41FA5}">
                      <a16:colId xmlns:a16="http://schemas.microsoft.com/office/drawing/2014/main" val="1925194087"/>
                    </a:ext>
                  </a:extLst>
                </a:gridCol>
              </a:tblGrid>
              <a:tr h="781702">
                <a:tc>
                  <a:txBody>
                    <a:bodyPr/>
                    <a:lstStyle/>
                    <a:p>
                      <a:pPr algn="ctr"/>
                      <a:r>
                        <a:rPr lang="en-US" sz="1700" dirty="0">
                          <a:solidFill>
                            <a:srgbClr val="F777E8"/>
                          </a:solidFill>
                        </a:rPr>
                        <a:t>XGB</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R</a:t>
                      </a:r>
                      <a:r>
                        <a:rPr lang="en-US" sz="1700" b="1" kern="1200" baseline="30000" dirty="0">
                          <a:solidFill>
                            <a:schemeClr val="lt1"/>
                          </a:solidFill>
                          <a:effectLst/>
                          <a:latin typeface="+mn-lt"/>
                          <a:ea typeface="+mn-ea"/>
                          <a:cs typeface="+mn-cs"/>
                        </a:rPr>
                        <a:t>2</a:t>
                      </a:r>
                      <a:endParaRPr lang="en-US" sz="1700" b="1" kern="1200" dirty="0">
                        <a:solidFill>
                          <a:schemeClr val="lt1"/>
                        </a:solidFill>
                        <a:effectLst/>
                        <a:latin typeface="+mn-lt"/>
                        <a:ea typeface="+mn-ea"/>
                        <a:cs typeface="+mn-cs"/>
                      </a:endParaRP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RMSE</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extLst>
                  <a:ext uri="{0D108BD9-81ED-4DB2-BD59-A6C34878D82A}">
                    <a16:rowId xmlns:a16="http://schemas.microsoft.com/office/drawing/2014/main" val="1522773827"/>
                  </a:ext>
                </a:extLst>
              </a:tr>
              <a:tr h="781702">
                <a:tc>
                  <a:txBody>
                    <a:bodyPr/>
                    <a:lstStyle/>
                    <a:p>
                      <a:pPr algn="ctr"/>
                      <a:r>
                        <a:rPr lang="en-US" sz="1700" b="1" kern="1200" dirty="0">
                          <a:solidFill>
                            <a:schemeClr val="lt1"/>
                          </a:solidFill>
                          <a:latin typeface="+mn-lt"/>
                          <a:ea typeface="+mn-ea"/>
                          <a:cs typeface="+mn-cs"/>
                        </a:rPr>
                        <a:t>Train</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0.94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5269.9</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781702">
                <a:tc>
                  <a:txBody>
                    <a:bodyPr/>
                    <a:lstStyle/>
                    <a:p>
                      <a:pPr algn="ctr"/>
                      <a:r>
                        <a:rPr lang="en-US" sz="1700" b="1" kern="1200" dirty="0">
                          <a:solidFill>
                            <a:schemeClr val="lt1"/>
                          </a:solidFill>
                          <a:latin typeface="+mn-lt"/>
                          <a:ea typeface="+mn-ea"/>
                          <a:cs typeface="+mn-cs"/>
                        </a:rPr>
                        <a:t>Test</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77E8"/>
                    </a:solidFill>
                  </a:tcPr>
                </a:tc>
                <a:tc>
                  <a:txBody>
                    <a:bodyPr/>
                    <a:lstStyle/>
                    <a:p>
                      <a:pPr algn="ctr"/>
                      <a:r>
                        <a:rPr lang="en-US" sz="1700" dirty="0"/>
                        <a:t>0.94</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t>5493.0</a:t>
                      </a:r>
                    </a:p>
                  </a:txBody>
                  <a:tcPr marL="85935" marR="85935" marT="42967" marB="42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graphicFrame>
        <p:nvGraphicFramePr>
          <p:cNvPr id="15" name="Table 6">
            <a:extLst>
              <a:ext uri="{FF2B5EF4-FFF2-40B4-BE49-F238E27FC236}">
                <a16:creationId xmlns:a16="http://schemas.microsoft.com/office/drawing/2014/main" id="{F757CE43-C6D8-4132-8D8A-6D52A1929887}"/>
              </a:ext>
            </a:extLst>
          </p:cNvPr>
          <p:cNvGraphicFramePr>
            <a:graphicFrameLocks noGrp="1"/>
          </p:cNvGraphicFramePr>
          <p:nvPr>
            <p:extLst>
              <p:ext uri="{D42A27DB-BD31-4B8C-83A1-F6EECF244321}">
                <p14:modId xmlns:p14="http://schemas.microsoft.com/office/powerpoint/2010/main" val="2115453511"/>
              </p:ext>
            </p:extLst>
          </p:nvPr>
        </p:nvGraphicFramePr>
        <p:xfrm>
          <a:off x="3896588" y="2849224"/>
          <a:ext cx="4754880" cy="2495343"/>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3011403885"/>
                    </a:ext>
                  </a:extLst>
                </a:gridCol>
                <a:gridCol w="1584960">
                  <a:extLst>
                    <a:ext uri="{9D8B030D-6E8A-4147-A177-3AD203B41FA5}">
                      <a16:colId xmlns:a16="http://schemas.microsoft.com/office/drawing/2014/main" val="3116800298"/>
                    </a:ext>
                  </a:extLst>
                </a:gridCol>
                <a:gridCol w="1584960">
                  <a:extLst>
                    <a:ext uri="{9D8B030D-6E8A-4147-A177-3AD203B41FA5}">
                      <a16:colId xmlns:a16="http://schemas.microsoft.com/office/drawing/2014/main" val="1925194087"/>
                    </a:ext>
                  </a:extLst>
                </a:gridCol>
              </a:tblGrid>
              <a:tr h="831781">
                <a:tc>
                  <a:txBody>
                    <a:bodyPr/>
                    <a:lstStyle/>
                    <a:p>
                      <a:pPr algn="ctr"/>
                      <a:r>
                        <a:rPr lang="en-US" dirty="0">
                          <a:solidFill>
                            <a:schemeClr val="accent2">
                              <a:lumMod val="60000"/>
                              <a:lumOff val="40000"/>
                            </a:schemeClr>
                          </a:solidFill>
                        </a:rPr>
                        <a:t>RANDOM</a:t>
                      </a:r>
                    </a:p>
                    <a:p>
                      <a:pPr algn="ctr"/>
                      <a:r>
                        <a:rPr lang="en-US" dirty="0">
                          <a:solidFill>
                            <a:schemeClr val="accent2">
                              <a:lumMod val="60000"/>
                              <a:lumOff val="40000"/>
                            </a:schemeClr>
                          </a:solidFill>
                        </a:rPr>
                        <a:t>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R</a:t>
                      </a:r>
                      <a:r>
                        <a:rPr lang="en-US" sz="1800" b="1" kern="1200" baseline="30000" dirty="0">
                          <a:solidFill>
                            <a:schemeClr val="lt1"/>
                          </a:solidFill>
                          <a:effectLst/>
                          <a:latin typeface="+mn-lt"/>
                          <a:ea typeface="+mn-ea"/>
                          <a:cs typeface="+mn-cs"/>
                        </a:rPr>
                        <a:t>2</a:t>
                      </a:r>
                      <a:endParaRPr lang="en-US" sz="1800" b="1" kern="1200" dirty="0">
                        <a:solidFill>
                          <a:schemeClr val="lt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22773827"/>
                  </a:ext>
                </a:extLst>
              </a:tr>
              <a:tr h="831781">
                <a:tc>
                  <a:txBody>
                    <a:bodyPr/>
                    <a:lstStyle/>
                    <a:p>
                      <a:pPr algn="ctr"/>
                      <a:r>
                        <a:rPr lang="en-US" sz="1800" b="1" kern="1200" dirty="0">
                          <a:solidFill>
                            <a:schemeClr val="lt1"/>
                          </a:solidFill>
                          <a:latin typeface="+mn-lt"/>
                          <a:ea typeface="+mn-ea"/>
                          <a:cs typeface="+mn-cs"/>
                        </a:rPr>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0.961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4486.87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524173"/>
                  </a:ext>
                </a:extLst>
              </a:tr>
              <a:tr h="831781">
                <a:tc>
                  <a:txBody>
                    <a:bodyPr/>
                    <a:lstStyle/>
                    <a:p>
                      <a:pPr algn="ctr"/>
                      <a:r>
                        <a:rPr lang="en-US" sz="1800" b="1" kern="1200" dirty="0">
                          <a:solidFill>
                            <a:schemeClr val="lt1"/>
                          </a:solidFill>
                          <a:latin typeface="+mn-lt"/>
                          <a:ea typeface="+mn-ea"/>
                          <a:cs typeface="+mn-cs"/>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0.954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4793.83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057099"/>
                  </a:ext>
                </a:extLst>
              </a:tr>
            </a:tbl>
          </a:graphicData>
        </a:graphic>
      </p:graphicFrame>
      <p:sp>
        <p:nvSpPr>
          <p:cNvPr id="9" name="Rectangle 8">
            <a:extLst>
              <a:ext uri="{FF2B5EF4-FFF2-40B4-BE49-F238E27FC236}">
                <a16:creationId xmlns:a16="http://schemas.microsoft.com/office/drawing/2014/main" id="{DEA7A930-F655-4FDF-AD04-B7F54E7209D5}"/>
              </a:ext>
            </a:extLst>
          </p:cNvPr>
          <p:cNvSpPr/>
          <p:nvPr/>
        </p:nvSpPr>
        <p:spPr>
          <a:xfrm>
            <a:off x="971818" y="-1193"/>
            <a:ext cx="8453386" cy="1076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B47C01-92C2-434D-8FC8-184CF8FDC86D}"/>
              </a:ext>
            </a:extLst>
          </p:cNvPr>
          <p:cNvSpPr txBox="1"/>
          <p:nvPr/>
        </p:nvSpPr>
        <p:spPr>
          <a:xfrm>
            <a:off x="959922" y="530619"/>
            <a:ext cx="5697950" cy="769441"/>
          </a:xfrm>
          <a:prstGeom prst="rect">
            <a:avLst/>
          </a:prstGeom>
          <a:noFill/>
        </p:spPr>
        <p:txBody>
          <a:bodyPr wrap="square">
            <a:spAutoFit/>
          </a:bodyPr>
          <a:lstStyle/>
          <a:p>
            <a:r>
              <a:rPr lang="en-US" sz="4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BEST model</a:t>
            </a:r>
          </a:p>
        </p:txBody>
      </p:sp>
    </p:spTree>
    <p:extLst>
      <p:ext uri="{BB962C8B-B14F-4D97-AF65-F5344CB8AC3E}">
        <p14:creationId xmlns:p14="http://schemas.microsoft.com/office/powerpoint/2010/main" val="3130050481"/>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2.96296E-6 L 0.2263 0.18195 " pathEditMode="relative" rAng="0" ptsTypes="AA">
                                      <p:cBhvr>
                                        <p:cTn id="6" dur="1500" fill="hold"/>
                                        <p:tgtEl>
                                          <p:spTgt spid="11"/>
                                        </p:tgtEl>
                                        <p:attrNameLst>
                                          <p:attrName>ppt_x</p:attrName>
                                          <p:attrName>ppt_y</p:attrName>
                                        </p:attrNameLst>
                                      </p:cBhvr>
                                      <p:rCtr x="11315" y="9097"/>
                                    </p:animMotion>
                                  </p:childTnLst>
                                </p:cTn>
                              </p:par>
                              <p:par>
                                <p:cTn id="7" presetID="42" presetClass="path" presetSubtype="0" accel="50000" decel="50000" fill="hold" nodeType="withEffect">
                                  <p:stCondLst>
                                    <p:cond delay="0"/>
                                  </p:stCondLst>
                                  <p:childTnLst>
                                    <p:animMotion origin="layout" path="M -6.25E-7 -2.96296E-6 L -0.22617 0.18195 " pathEditMode="relative" rAng="0" ptsTypes="AA">
                                      <p:cBhvr>
                                        <p:cTn id="8" dur="1500" fill="hold"/>
                                        <p:tgtEl>
                                          <p:spTgt spid="12"/>
                                        </p:tgtEl>
                                        <p:attrNameLst>
                                          <p:attrName>ppt_x</p:attrName>
                                          <p:attrName>ppt_y</p:attrName>
                                        </p:attrNameLst>
                                      </p:cBhvr>
                                      <p:rCtr x="-11315" y="9097"/>
                                    </p:animMotion>
                                  </p:childTnLst>
                                </p:cTn>
                              </p:par>
                              <p:par>
                                <p:cTn id="9" presetID="42" presetClass="path" presetSubtype="0" accel="50000" decel="50000" fill="hold" nodeType="withEffect">
                                  <p:stCondLst>
                                    <p:cond delay="0"/>
                                  </p:stCondLst>
                                  <p:childTnLst>
                                    <p:animMotion origin="layout" path="M 8.33333E-7 -1.11111E-6 L 0.2263 -0.18194 " pathEditMode="relative" rAng="0" ptsTypes="AA">
                                      <p:cBhvr>
                                        <p:cTn id="10" dur="1500" fill="hold"/>
                                        <p:tgtEl>
                                          <p:spTgt spid="13"/>
                                        </p:tgtEl>
                                        <p:attrNameLst>
                                          <p:attrName>ppt_x</p:attrName>
                                          <p:attrName>ppt_y</p:attrName>
                                        </p:attrNameLst>
                                      </p:cBhvr>
                                      <p:rCtr x="11315" y="-9097"/>
                                    </p:animMotion>
                                  </p:childTnLst>
                                </p:cTn>
                              </p:par>
                              <p:par>
                                <p:cTn id="11" presetID="42" presetClass="path" presetSubtype="0" accel="50000" decel="50000" fill="hold" nodeType="withEffect">
                                  <p:stCondLst>
                                    <p:cond delay="0"/>
                                  </p:stCondLst>
                                  <p:childTnLst>
                                    <p:animMotion origin="layout" path="M -6.25E-7 -1.11111E-6 L -0.22617 -0.18194 " pathEditMode="relative" rAng="0" ptsTypes="AA">
                                      <p:cBhvr>
                                        <p:cTn id="12" dur="1500" fill="hold"/>
                                        <p:tgtEl>
                                          <p:spTgt spid="14"/>
                                        </p:tgtEl>
                                        <p:attrNameLst>
                                          <p:attrName>ppt_x</p:attrName>
                                          <p:attrName>ppt_y</p:attrName>
                                        </p:attrNameLst>
                                      </p:cBhvr>
                                      <p:rCtr x="-11315" y="-9097"/>
                                    </p:animMotion>
                                  </p:childTnLst>
                                </p:cTn>
                              </p:par>
                              <p:par>
                                <p:cTn id="13" presetID="9" presetClass="exit" presetSubtype="0" fill="hold" nodeType="withEffect">
                                  <p:stCondLst>
                                    <p:cond delay="150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nodeType="withEffect">
                                  <p:stCondLst>
                                    <p:cond delay="150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9" presetClass="exit" presetSubtype="0" fill="hold" nodeType="withEffect">
                                  <p:stCondLst>
                                    <p:cond delay="1500"/>
                                  </p:stCondLst>
                                  <p:childTnLst>
                                    <p:animEffect transition="out" filter="dissolv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9" presetClass="exit" presetSubtype="0" fill="hold" nodeType="withEffect">
                                  <p:stCondLst>
                                    <p:cond delay="150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ntr" presetSubtype="0" fill="hold" nodeType="withEffect">
                                  <p:stCondLst>
                                    <p:cond delay="125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B02A-8FE6-492D-972B-E5809C6619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4E81D-3263-4066-8C6F-146C825565F6}"/>
              </a:ext>
            </a:extLst>
          </p:cNvPr>
          <p:cNvSpPr>
            <a:spLocks noGrp="1"/>
          </p:cNvSpPr>
          <p:nvPr>
            <p:ph idx="1"/>
          </p:nvPr>
        </p:nvSpPr>
        <p:spPr>
          <a:xfrm>
            <a:off x="1069848" y="2121407"/>
            <a:ext cx="10058400" cy="4516501"/>
          </a:xfrm>
        </p:spPr>
        <p:txBody>
          <a:bodyPr>
            <a:normAutofit fontScale="77500" lnSpcReduction="20000"/>
          </a:bodyPr>
          <a:lstStyle/>
          <a:p>
            <a:pPr>
              <a:lnSpc>
                <a:spcPct val="150000"/>
              </a:lnSpc>
            </a:pPr>
            <a:r>
              <a:rPr lang="en-US" dirty="0"/>
              <a:t>Type A stores have the highest weekly sales</a:t>
            </a:r>
          </a:p>
          <a:p>
            <a:pPr>
              <a:lnSpc>
                <a:spcPct val="150000"/>
              </a:lnSpc>
            </a:pPr>
            <a:r>
              <a:rPr lang="en-US" dirty="0"/>
              <a:t>Size of the store has a positive correlation with the sales</a:t>
            </a:r>
          </a:p>
          <a:p>
            <a:pPr>
              <a:lnSpc>
                <a:spcPct val="150000"/>
              </a:lnSpc>
            </a:pPr>
            <a:r>
              <a:rPr lang="en-US" dirty="0"/>
              <a:t>Weekly sales on Holidays are higher than other days</a:t>
            </a:r>
          </a:p>
          <a:p>
            <a:pPr>
              <a:lnSpc>
                <a:spcPct val="150000"/>
              </a:lnSpc>
            </a:pPr>
            <a:r>
              <a:rPr lang="en-US" dirty="0"/>
              <a:t>Markdown has a significant positive impact on the weekly sales</a:t>
            </a:r>
          </a:p>
          <a:p>
            <a:pPr>
              <a:lnSpc>
                <a:spcPct val="150000"/>
              </a:lnSpc>
            </a:pPr>
            <a:r>
              <a:rPr lang="en-US" dirty="0"/>
              <a:t>Type A and B stores record higher sales during the Black Friday and Christmas, whereas Type C stores record lowest sales in December. </a:t>
            </a:r>
          </a:p>
          <a:p>
            <a:pPr>
              <a:lnSpc>
                <a:spcPct val="150000"/>
              </a:lnSpc>
            </a:pPr>
            <a:r>
              <a:rPr lang="en-US"/>
              <a:t>On the contrary</a:t>
            </a:r>
            <a:r>
              <a:rPr lang="en-US" dirty="0"/>
              <a:t>, Type A and B stores record lowest sales in January, whereas Type C stores record the highest sales in January. </a:t>
            </a:r>
          </a:p>
          <a:p>
            <a:pPr>
              <a:lnSpc>
                <a:spcPct val="150000"/>
              </a:lnSpc>
            </a:pPr>
            <a:r>
              <a:rPr lang="en-US" dirty="0"/>
              <a:t>Department #65 is among top 5 in terms of average weekly sales, but it is available in very few stores, whereas departments with no sales, 39 &amp; 43, are available in 5 stores, and departments 45,47,51,78 are available in 20+ stores.</a:t>
            </a:r>
          </a:p>
        </p:txBody>
      </p:sp>
      <p:pic>
        <p:nvPicPr>
          <p:cNvPr id="1026" name="Picture 2" descr="Statistical Inference Icon of Line style - Available in SVG, PNG, EPS, AI &amp;  Icon fonts">
            <a:extLst>
              <a:ext uri="{FF2B5EF4-FFF2-40B4-BE49-F238E27FC236}">
                <a16:creationId xmlns:a16="http://schemas.microsoft.com/office/drawing/2014/main" id="{92E1598E-DE74-4DFD-B2A2-B1E91C1F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921" y="1186850"/>
            <a:ext cx="2022231" cy="2022231"/>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967D925-633F-46D8-85FD-D6B23D82AF84}"/>
              </a:ext>
            </a:extLst>
          </p:cNvPr>
          <p:cNvSpPr>
            <a:spLocks noGrp="1"/>
          </p:cNvSpPr>
          <p:nvPr>
            <p:ph type="sldNum" sz="quarter" idx="12"/>
          </p:nvPr>
        </p:nvSpPr>
        <p:spPr/>
        <p:txBody>
          <a:bodyPr/>
          <a:lstStyle/>
          <a:p>
            <a:fld id="{AD5BF96E-F460-4764-A89F-105615302444}" type="slidenum">
              <a:rPr lang="en-US" smtClean="0"/>
              <a:pPr/>
              <a:t>19</a:t>
            </a:fld>
            <a:r>
              <a:rPr lang="en-US"/>
              <a:t>/19</a:t>
            </a:r>
            <a:endParaRPr lang="en-US" dirty="0"/>
          </a:p>
        </p:txBody>
      </p:sp>
    </p:spTree>
    <p:extLst>
      <p:ext uri="{BB962C8B-B14F-4D97-AF65-F5344CB8AC3E}">
        <p14:creationId xmlns:p14="http://schemas.microsoft.com/office/powerpoint/2010/main" val="211914737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750"/>
                                        <p:tgtEl>
                                          <p:spTgt spid="1026"/>
                                        </p:tgtEl>
                                        <p:attrNameLst>
                                          <p:attrName>ppt_y</p:attrName>
                                        </p:attrNameLst>
                                      </p:cBhvr>
                                      <p:tavLst>
                                        <p:tav tm="0">
                                          <p:val>
                                            <p:strVal val="#ppt_y+#ppt_h*1.125000"/>
                                          </p:val>
                                        </p:tav>
                                        <p:tav tm="100000">
                                          <p:val>
                                            <p:strVal val="#ppt_y"/>
                                          </p:val>
                                        </p:tav>
                                      </p:tavLst>
                                    </p:anim>
                                    <p:animEffect transition="in" filter="wipe(up)">
                                      <p:cBhvr>
                                        <p:cTn id="8" dur="750"/>
                                        <p:tgtEl>
                                          <p:spTgt spid="1026"/>
                                        </p:tgtEl>
                                      </p:cBhvr>
                                    </p:animEffect>
                                  </p:childTnLst>
                                </p:cTn>
                              </p:par>
                              <p:par>
                                <p:cTn id="9" presetID="42" presetClass="entr" presetSubtype="0" fill="hold" grpId="0" nodeType="with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0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66501-DEAC-42C1-B217-A792539C779D}"/>
              </a:ext>
            </a:extLst>
          </p:cNvPr>
          <p:cNvSpPr>
            <a:spLocks noGrp="1"/>
          </p:cNvSpPr>
          <p:nvPr>
            <p:ph idx="1"/>
          </p:nvPr>
        </p:nvSpPr>
        <p:spPr>
          <a:xfrm>
            <a:off x="1099461" y="1215002"/>
            <a:ext cx="10058400" cy="1745917"/>
          </a:xfrm>
        </p:spPr>
        <p:txBody>
          <a:bodyPr>
            <a:normAutofit/>
          </a:bodyPr>
          <a:lstStyle/>
          <a:p>
            <a:r>
              <a:rPr lang="en-US" sz="1800" dirty="0"/>
              <a:t>Walmart Inc is an American multinational retail corporation that operates a chain of </a:t>
            </a:r>
          </a:p>
          <a:p>
            <a:pPr lvl="1"/>
            <a:r>
              <a:rPr lang="en-US" sz="1600" dirty="0"/>
              <a:t>hypermarkets</a:t>
            </a:r>
          </a:p>
          <a:p>
            <a:pPr lvl="1"/>
            <a:r>
              <a:rPr lang="en-US" sz="1600" dirty="0"/>
              <a:t>discount department stores</a:t>
            </a:r>
          </a:p>
          <a:p>
            <a:pPr lvl="1"/>
            <a:r>
              <a:rPr lang="en-US" sz="1600" dirty="0"/>
              <a:t>grocery stores</a:t>
            </a:r>
          </a:p>
          <a:p>
            <a:r>
              <a:rPr lang="en-US" sz="1800" dirty="0"/>
              <a:t>Headquarters - Bentonville, Arkansas. </a:t>
            </a:r>
          </a:p>
          <a:p>
            <a:endParaRPr lang="en-US" sz="1800" dirty="0"/>
          </a:p>
        </p:txBody>
      </p:sp>
      <p:pic>
        <p:nvPicPr>
          <p:cNvPr id="9" name="Picture 8">
            <a:extLst>
              <a:ext uri="{FF2B5EF4-FFF2-40B4-BE49-F238E27FC236}">
                <a16:creationId xmlns:a16="http://schemas.microsoft.com/office/drawing/2014/main" id="{453A2B71-CAE8-4F4D-9039-75742D083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11" y="1651524"/>
            <a:ext cx="4407417" cy="1716027"/>
          </a:xfrm>
          <a:prstGeom prst="rect">
            <a:avLst/>
          </a:prstGeom>
        </p:spPr>
      </p:pic>
      <p:sp>
        <p:nvSpPr>
          <p:cNvPr id="2" name="Title 1">
            <a:extLst>
              <a:ext uri="{FF2B5EF4-FFF2-40B4-BE49-F238E27FC236}">
                <a16:creationId xmlns:a16="http://schemas.microsoft.com/office/drawing/2014/main" id="{8A32579D-BE92-448D-A5D5-AA57E2E7F649}"/>
              </a:ext>
            </a:extLst>
          </p:cNvPr>
          <p:cNvSpPr>
            <a:spLocks noGrp="1"/>
          </p:cNvSpPr>
          <p:nvPr>
            <p:ph type="title"/>
          </p:nvPr>
        </p:nvSpPr>
        <p:spPr>
          <a:xfrm>
            <a:off x="1069848" y="484632"/>
            <a:ext cx="10058400" cy="756939"/>
          </a:xfrm>
        </p:spPr>
        <p:txBody>
          <a:bodyPr>
            <a:normAutofit/>
          </a:bodyPr>
          <a:lstStyle/>
          <a:p>
            <a:r>
              <a:rPr lang="en-US" sz="4800" dirty="0"/>
              <a:t>Introduction</a:t>
            </a:r>
          </a:p>
        </p:txBody>
      </p:sp>
      <p:sp>
        <p:nvSpPr>
          <p:cNvPr id="4" name="Title 1">
            <a:extLst>
              <a:ext uri="{FF2B5EF4-FFF2-40B4-BE49-F238E27FC236}">
                <a16:creationId xmlns:a16="http://schemas.microsoft.com/office/drawing/2014/main" id="{9BA688B2-AEE0-4CE7-830F-F3D5F9757A3B}"/>
              </a:ext>
            </a:extLst>
          </p:cNvPr>
          <p:cNvSpPr txBox="1">
            <a:spLocks/>
          </p:cNvSpPr>
          <p:nvPr/>
        </p:nvSpPr>
        <p:spPr>
          <a:xfrm>
            <a:off x="1040235" y="3042139"/>
            <a:ext cx="10058400" cy="7569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dirty="0"/>
              <a:t>ABOUT THE DATASET</a:t>
            </a:r>
          </a:p>
        </p:txBody>
      </p:sp>
      <p:sp>
        <p:nvSpPr>
          <p:cNvPr id="5" name="Content Placeholder 2">
            <a:extLst>
              <a:ext uri="{FF2B5EF4-FFF2-40B4-BE49-F238E27FC236}">
                <a16:creationId xmlns:a16="http://schemas.microsoft.com/office/drawing/2014/main" id="{10630862-1369-4917-94BF-E57969D2CE5B}"/>
              </a:ext>
            </a:extLst>
          </p:cNvPr>
          <p:cNvSpPr txBox="1">
            <a:spLocks/>
          </p:cNvSpPr>
          <p:nvPr/>
        </p:nvSpPr>
        <p:spPr>
          <a:xfrm>
            <a:off x="1069848" y="3921976"/>
            <a:ext cx="10058400" cy="27777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t>Dataset –Historical Weekly Sales Data of 45 stores located in various regions.</a:t>
            </a:r>
          </a:p>
          <a:p>
            <a:r>
              <a:rPr lang="en-US" sz="1800" dirty="0"/>
              <a:t>Shape – (421570, 16) | 13 Continuous, 2 Categorical, 1 Date Features</a:t>
            </a:r>
          </a:p>
          <a:p>
            <a:r>
              <a:rPr lang="en-US" sz="1800" dirty="0"/>
              <a:t>Features – </a:t>
            </a:r>
          </a:p>
          <a:p>
            <a:endParaRPr lang="en-US" sz="1800" dirty="0"/>
          </a:p>
          <a:p>
            <a:endParaRPr lang="en-US" sz="1800" dirty="0"/>
          </a:p>
          <a:p>
            <a:r>
              <a:rPr lang="en-US" sz="1800" dirty="0"/>
              <a:t>The categorical columns have been dummy encoded</a:t>
            </a:r>
          </a:p>
        </p:txBody>
      </p:sp>
      <p:graphicFrame>
        <p:nvGraphicFramePr>
          <p:cNvPr id="6" name="Table 6">
            <a:extLst>
              <a:ext uri="{FF2B5EF4-FFF2-40B4-BE49-F238E27FC236}">
                <a16:creationId xmlns:a16="http://schemas.microsoft.com/office/drawing/2014/main" id="{FB38BD1D-9D12-43B2-BFD2-1B4ABA06AF6E}"/>
              </a:ext>
            </a:extLst>
          </p:cNvPr>
          <p:cNvGraphicFramePr>
            <a:graphicFrameLocks noGrp="1"/>
          </p:cNvGraphicFramePr>
          <p:nvPr>
            <p:extLst>
              <p:ext uri="{D42A27DB-BD31-4B8C-83A1-F6EECF244321}">
                <p14:modId xmlns:p14="http://schemas.microsoft.com/office/powerpoint/2010/main" val="2956995498"/>
              </p:ext>
            </p:extLst>
          </p:nvPr>
        </p:nvGraphicFramePr>
        <p:xfrm>
          <a:off x="2647466" y="4674966"/>
          <a:ext cx="6223972" cy="1206568"/>
        </p:xfrm>
        <a:graphic>
          <a:graphicData uri="http://schemas.openxmlformats.org/drawingml/2006/table">
            <a:tbl>
              <a:tblPr firstRow="1" bandRow="1">
                <a:tableStyleId>{5940675A-B579-460E-94D1-54222C63F5DA}</a:tableStyleId>
              </a:tblPr>
              <a:tblGrid>
                <a:gridCol w="1555993">
                  <a:extLst>
                    <a:ext uri="{9D8B030D-6E8A-4147-A177-3AD203B41FA5}">
                      <a16:colId xmlns:a16="http://schemas.microsoft.com/office/drawing/2014/main" val="26509489"/>
                    </a:ext>
                  </a:extLst>
                </a:gridCol>
                <a:gridCol w="1555993">
                  <a:extLst>
                    <a:ext uri="{9D8B030D-6E8A-4147-A177-3AD203B41FA5}">
                      <a16:colId xmlns:a16="http://schemas.microsoft.com/office/drawing/2014/main" val="2189814592"/>
                    </a:ext>
                  </a:extLst>
                </a:gridCol>
                <a:gridCol w="1555993">
                  <a:extLst>
                    <a:ext uri="{9D8B030D-6E8A-4147-A177-3AD203B41FA5}">
                      <a16:colId xmlns:a16="http://schemas.microsoft.com/office/drawing/2014/main" val="3745275732"/>
                    </a:ext>
                  </a:extLst>
                </a:gridCol>
                <a:gridCol w="1555993">
                  <a:extLst>
                    <a:ext uri="{9D8B030D-6E8A-4147-A177-3AD203B41FA5}">
                      <a16:colId xmlns:a16="http://schemas.microsoft.com/office/drawing/2014/main" val="3560950630"/>
                    </a:ext>
                  </a:extLst>
                </a:gridCol>
              </a:tblGrid>
              <a:tr h="301642">
                <a:tc>
                  <a:txBody>
                    <a:bodyPr/>
                    <a:lstStyle/>
                    <a:p>
                      <a:r>
                        <a:rPr lang="en-US" sz="1300" dirty="0"/>
                        <a:t>Store</a:t>
                      </a:r>
                    </a:p>
                  </a:txBody>
                  <a:tcPr marL="84620" marR="84620" marT="42310" marB="42310"/>
                </a:tc>
                <a:tc>
                  <a:txBody>
                    <a:bodyPr/>
                    <a:lstStyle/>
                    <a:p>
                      <a:r>
                        <a:rPr lang="en-US" sz="1300" dirty="0"/>
                        <a:t>Dept</a:t>
                      </a:r>
                    </a:p>
                  </a:txBody>
                  <a:tcPr marL="84620" marR="84620" marT="42310" marB="42310"/>
                </a:tc>
                <a:tc>
                  <a:txBody>
                    <a:bodyPr/>
                    <a:lstStyle/>
                    <a:p>
                      <a:r>
                        <a:rPr lang="en-US" sz="1300" dirty="0"/>
                        <a:t>Date</a:t>
                      </a:r>
                    </a:p>
                  </a:txBody>
                  <a:tcPr marL="84620" marR="84620" marT="42310" marB="42310">
                    <a:solidFill>
                      <a:srgbClr val="49A3F5"/>
                    </a:solidFill>
                  </a:tcPr>
                </a:tc>
                <a:tc>
                  <a:txBody>
                    <a:bodyPr/>
                    <a:lstStyle/>
                    <a:p>
                      <a:r>
                        <a:rPr lang="en-US" sz="1300" b="1" dirty="0"/>
                        <a:t>Weekly_Sales</a:t>
                      </a:r>
                    </a:p>
                  </a:txBody>
                  <a:tcPr marL="84620" marR="84620" marT="42310" marB="42310">
                    <a:solidFill>
                      <a:srgbClr val="92D050"/>
                    </a:solidFill>
                  </a:tcPr>
                </a:tc>
                <a:extLst>
                  <a:ext uri="{0D108BD9-81ED-4DB2-BD59-A6C34878D82A}">
                    <a16:rowId xmlns:a16="http://schemas.microsoft.com/office/drawing/2014/main" val="1972436060"/>
                  </a:ext>
                </a:extLst>
              </a:tr>
              <a:tr h="301642">
                <a:tc>
                  <a:txBody>
                    <a:bodyPr/>
                    <a:lstStyle/>
                    <a:p>
                      <a:r>
                        <a:rPr lang="en-US" sz="1300" dirty="0"/>
                        <a:t>IsHoliday</a:t>
                      </a:r>
                    </a:p>
                  </a:txBody>
                  <a:tcPr marL="84620" marR="84620" marT="42310" marB="42310">
                    <a:solidFill>
                      <a:srgbClr val="FFFF00"/>
                    </a:solidFill>
                  </a:tcPr>
                </a:tc>
                <a:tc>
                  <a:txBody>
                    <a:bodyPr/>
                    <a:lstStyle/>
                    <a:p>
                      <a:r>
                        <a:rPr lang="en-US" sz="1300" dirty="0"/>
                        <a:t>Type</a:t>
                      </a:r>
                    </a:p>
                  </a:txBody>
                  <a:tcPr marL="84620" marR="84620" marT="42310" marB="42310">
                    <a:solidFill>
                      <a:srgbClr val="FFFF00"/>
                    </a:solidFill>
                  </a:tcPr>
                </a:tc>
                <a:tc>
                  <a:txBody>
                    <a:bodyPr/>
                    <a:lstStyle/>
                    <a:p>
                      <a:r>
                        <a:rPr lang="en-US" sz="1300" dirty="0"/>
                        <a:t>Size</a:t>
                      </a:r>
                    </a:p>
                  </a:txBody>
                  <a:tcPr marL="84620" marR="84620" marT="42310" marB="42310"/>
                </a:tc>
                <a:tc>
                  <a:txBody>
                    <a:bodyPr/>
                    <a:lstStyle/>
                    <a:p>
                      <a:r>
                        <a:rPr lang="en-US" sz="1300" dirty="0"/>
                        <a:t>Temperature</a:t>
                      </a:r>
                    </a:p>
                  </a:txBody>
                  <a:tcPr marL="84620" marR="84620" marT="42310" marB="42310"/>
                </a:tc>
                <a:extLst>
                  <a:ext uri="{0D108BD9-81ED-4DB2-BD59-A6C34878D82A}">
                    <a16:rowId xmlns:a16="http://schemas.microsoft.com/office/drawing/2014/main" val="560667113"/>
                  </a:ext>
                </a:extLst>
              </a:tr>
              <a:tr h="301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Fuel_Price</a:t>
                      </a:r>
                    </a:p>
                  </a:txBody>
                  <a:tcPr marL="84620" marR="84620" marT="42310" marB="42310"/>
                </a:tc>
                <a:tc>
                  <a:txBody>
                    <a:bodyPr/>
                    <a:lstStyle/>
                    <a:p>
                      <a:r>
                        <a:rPr lang="en-US" sz="1300" dirty="0"/>
                        <a:t>MarkDown1</a:t>
                      </a:r>
                    </a:p>
                  </a:txBody>
                  <a:tcPr marL="84620" marR="84620" marT="42310" marB="42310"/>
                </a:tc>
                <a:tc>
                  <a:txBody>
                    <a:bodyPr/>
                    <a:lstStyle/>
                    <a:p>
                      <a:r>
                        <a:rPr lang="en-US" sz="1300" dirty="0"/>
                        <a:t>MarkDown2</a:t>
                      </a:r>
                    </a:p>
                  </a:txBody>
                  <a:tcPr marL="84620" marR="84620" marT="42310" marB="42310"/>
                </a:tc>
                <a:tc>
                  <a:txBody>
                    <a:bodyPr/>
                    <a:lstStyle/>
                    <a:p>
                      <a:r>
                        <a:rPr lang="en-US" sz="1300" dirty="0"/>
                        <a:t>MarkDown3</a:t>
                      </a:r>
                    </a:p>
                  </a:txBody>
                  <a:tcPr marL="84620" marR="84620" marT="42310" marB="42310"/>
                </a:tc>
                <a:extLst>
                  <a:ext uri="{0D108BD9-81ED-4DB2-BD59-A6C34878D82A}">
                    <a16:rowId xmlns:a16="http://schemas.microsoft.com/office/drawing/2014/main" val="3807318179"/>
                  </a:ext>
                </a:extLst>
              </a:tr>
              <a:tr h="301642">
                <a:tc>
                  <a:txBody>
                    <a:bodyPr/>
                    <a:lstStyle/>
                    <a:p>
                      <a:r>
                        <a:rPr lang="en-US" sz="1300" dirty="0"/>
                        <a:t>MarkDown4</a:t>
                      </a:r>
                    </a:p>
                  </a:txBody>
                  <a:tcPr marL="84620" marR="84620" marT="42310" marB="42310"/>
                </a:tc>
                <a:tc>
                  <a:txBody>
                    <a:bodyPr/>
                    <a:lstStyle/>
                    <a:p>
                      <a:r>
                        <a:rPr lang="en-US" sz="1300" dirty="0"/>
                        <a:t>MarkDown5</a:t>
                      </a:r>
                    </a:p>
                  </a:txBody>
                  <a:tcPr marL="84620" marR="84620" marT="42310" marB="42310"/>
                </a:tc>
                <a:tc>
                  <a:txBody>
                    <a:bodyPr/>
                    <a:lstStyle/>
                    <a:p>
                      <a:r>
                        <a:rPr lang="en-US" sz="1300" dirty="0"/>
                        <a:t>CPI</a:t>
                      </a:r>
                    </a:p>
                  </a:txBody>
                  <a:tcPr marL="84620" marR="84620" marT="42310" marB="42310"/>
                </a:tc>
                <a:tc>
                  <a:txBody>
                    <a:bodyPr/>
                    <a:lstStyle/>
                    <a:p>
                      <a:r>
                        <a:rPr lang="en-US" sz="1300" dirty="0"/>
                        <a:t>Unemployment</a:t>
                      </a:r>
                    </a:p>
                  </a:txBody>
                  <a:tcPr marL="84620" marR="84620" marT="42310" marB="42310"/>
                </a:tc>
                <a:extLst>
                  <a:ext uri="{0D108BD9-81ED-4DB2-BD59-A6C34878D82A}">
                    <a16:rowId xmlns:a16="http://schemas.microsoft.com/office/drawing/2014/main" val="1291293839"/>
                  </a:ext>
                </a:extLst>
              </a:tr>
            </a:tbl>
          </a:graphicData>
        </a:graphic>
      </p:graphicFrame>
      <p:sp>
        <p:nvSpPr>
          <p:cNvPr id="10" name="Slide Number Placeholder 9">
            <a:extLst>
              <a:ext uri="{FF2B5EF4-FFF2-40B4-BE49-F238E27FC236}">
                <a16:creationId xmlns:a16="http://schemas.microsoft.com/office/drawing/2014/main" id="{FBA87C0F-3FB0-424E-9033-02D996F9344D}"/>
              </a:ext>
            </a:extLst>
          </p:cNvPr>
          <p:cNvSpPr>
            <a:spLocks noGrp="1"/>
          </p:cNvSpPr>
          <p:nvPr>
            <p:ph type="sldNum" sz="quarter" idx="12"/>
          </p:nvPr>
        </p:nvSpPr>
        <p:spPr/>
        <p:txBody>
          <a:bodyPr/>
          <a:lstStyle/>
          <a:p>
            <a:fld id="{AD5BF96E-F460-4764-A89F-105615302444}" type="slidenum">
              <a:rPr lang="en-US" smtClean="0"/>
              <a:pPr/>
              <a:t>2</a:t>
            </a:fld>
            <a:r>
              <a:rPr lang="en-US"/>
              <a:t>/19</a:t>
            </a:r>
            <a:endParaRPr lang="en-US" dirty="0"/>
          </a:p>
        </p:txBody>
      </p:sp>
    </p:spTree>
    <p:extLst>
      <p:ext uri="{BB962C8B-B14F-4D97-AF65-F5344CB8AC3E}">
        <p14:creationId xmlns:p14="http://schemas.microsoft.com/office/powerpoint/2010/main" val="3370702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04038-77F4-488E-B830-EB214ECDC6D4}"/>
              </a:ext>
            </a:extLst>
          </p:cNvPr>
          <p:cNvSpPr>
            <a:spLocks noGrp="1"/>
          </p:cNvSpPr>
          <p:nvPr>
            <p:ph type="title"/>
          </p:nvPr>
        </p:nvSpPr>
        <p:spPr>
          <a:xfrm>
            <a:off x="1066800" y="2096008"/>
            <a:ext cx="10058400" cy="1609344"/>
          </a:xfrm>
        </p:spPr>
        <p:txBody>
          <a:bodyPr>
            <a:normAutofit fontScale="90000"/>
          </a:bodyPr>
          <a:lstStyle/>
          <a:p>
            <a:pPr algn="ctr"/>
            <a:r>
              <a:rPr lang="en-US" sz="12500" dirty="0">
                <a:solidFill>
                  <a:srgbClr val="0F70B7"/>
                </a:solidFill>
              </a:rPr>
              <a:t>Thank you!</a:t>
            </a:r>
          </a:p>
        </p:txBody>
      </p:sp>
      <p:sp>
        <p:nvSpPr>
          <p:cNvPr id="6" name="Title 4">
            <a:extLst>
              <a:ext uri="{FF2B5EF4-FFF2-40B4-BE49-F238E27FC236}">
                <a16:creationId xmlns:a16="http://schemas.microsoft.com/office/drawing/2014/main" id="{C6438AFD-6BB3-4A4B-9B9E-6E4D8F5C12D7}"/>
              </a:ext>
            </a:extLst>
          </p:cNvPr>
          <p:cNvSpPr txBox="1">
            <a:spLocks/>
          </p:cNvSpPr>
          <p:nvPr/>
        </p:nvSpPr>
        <p:spPr>
          <a:xfrm>
            <a:off x="1066800" y="3345688"/>
            <a:ext cx="10058400" cy="160934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8000" dirty="0">
                <a:solidFill>
                  <a:srgbClr val="2DAAE1"/>
                </a:solidFill>
              </a:rPr>
              <a:t>Any questions?</a:t>
            </a:r>
          </a:p>
        </p:txBody>
      </p:sp>
    </p:spTree>
    <p:extLst>
      <p:ext uri="{BB962C8B-B14F-4D97-AF65-F5344CB8AC3E}">
        <p14:creationId xmlns:p14="http://schemas.microsoft.com/office/powerpoint/2010/main" val="50770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 calcmode="lin" valueType="num">
                                      <p:cBhvr>
                                        <p:cTn id="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gtEl>
                                      </p:cBhvr>
                                    </p:animEffect>
                                  </p:childTnLst>
                                </p:cTn>
                              </p:par>
                              <p:par>
                                <p:cTn id="12" presetID="41" presetClass="entr" presetSubtype="0" fill="hold" grpId="0" nodeType="withEffect">
                                  <p:stCondLst>
                                    <p:cond delay="750"/>
                                  </p:stCondLst>
                                  <p:iterate type="lt">
                                    <p:tmPct val="10000"/>
                                  </p:iterate>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49D9-B082-4A17-92E4-1F0DCF99AC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D6D262-E7E0-4AB5-8CC8-CFB9CDD29F94}"/>
              </a:ext>
            </a:extLst>
          </p:cNvPr>
          <p:cNvSpPr>
            <a:spLocks noGrp="1"/>
          </p:cNvSpPr>
          <p:nvPr>
            <p:ph idx="1"/>
          </p:nvPr>
        </p:nvSpPr>
        <p:spPr/>
        <p:txBody>
          <a:bodyPr/>
          <a:lstStyle/>
          <a:p>
            <a:r>
              <a:rPr lang="en-US" u="sng" dirty="0"/>
              <a:t>1.Analyzing the effect of Markdowns, Temperature, CPI, Unemployment and Size of the store on the sales</a:t>
            </a:r>
          </a:p>
          <a:p>
            <a:pPr lvl="1"/>
            <a:r>
              <a:rPr lang="en-US" i="1" dirty="0"/>
              <a:t>How does the various factors such as markdowns(discounts), temperature(weather), CPI (Consumer Price Index), unemployment and the store size affect the increase or decrease of sales in various stores? Which departments are more affected with these factors, and which departments never fail to perform? </a:t>
            </a:r>
          </a:p>
          <a:p>
            <a:pPr lvl="1"/>
            <a:endParaRPr lang="en-US" i="1" dirty="0"/>
          </a:p>
          <a:p>
            <a:r>
              <a:rPr lang="en-US" u="sng" dirty="0"/>
              <a:t>2.Weekly Sales prediction</a:t>
            </a:r>
          </a:p>
          <a:p>
            <a:pPr lvl="1"/>
            <a:r>
              <a:rPr lang="en-US" i="1" dirty="0"/>
              <a:t>Predicting the weekly sales across various stores, and finding out which factors are more significant in the prediction of the sales. </a:t>
            </a:r>
            <a:endParaRPr lang="en-US" dirty="0"/>
          </a:p>
        </p:txBody>
      </p:sp>
      <p:sp>
        <p:nvSpPr>
          <p:cNvPr id="6" name="Slide Number Placeholder 5">
            <a:extLst>
              <a:ext uri="{FF2B5EF4-FFF2-40B4-BE49-F238E27FC236}">
                <a16:creationId xmlns:a16="http://schemas.microsoft.com/office/drawing/2014/main" id="{ECD21F81-72FA-44CB-A708-D15C11EBD708}"/>
              </a:ext>
            </a:extLst>
          </p:cNvPr>
          <p:cNvSpPr>
            <a:spLocks noGrp="1"/>
          </p:cNvSpPr>
          <p:nvPr>
            <p:ph type="sldNum" sz="quarter" idx="12"/>
          </p:nvPr>
        </p:nvSpPr>
        <p:spPr/>
        <p:txBody>
          <a:bodyPr/>
          <a:lstStyle/>
          <a:p>
            <a:fld id="{AD5BF96E-F460-4764-A89F-105615302444}" type="slidenum">
              <a:rPr lang="en-US" smtClean="0"/>
              <a:pPr/>
              <a:t>3</a:t>
            </a:fld>
            <a:r>
              <a:rPr lang="en-US"/>
              <a:t>/19</a:t>
            </a:r>
            <a:endParaRPr lang="en-US" dirty="0"/>
          </a:p>
        </p:txBody>
      </p:sp>
    </p:spTree>
    <p:extLst>
      <p:ext uri="{BB962C8B-B14F-4D97-AF65-F5344CB8AC3E}">
        <p14:creationId xmlns:p14="http://schemas.microsoft.com/office/powerpoint/2010/main" val="320345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F0815860-67D8-4201-98E8-B1E3B157D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00" r="8978"/>
          <a:stretch/>
        </p:blipFill>
        <p:spPr bwMode="auto">
          <a:xfrm>
            <a:off x="519463" y="2883280"/>
            <a:ext cx="7013852" cy="40065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8EB3E6-7ADE-4691-A37F-12E51BAEE96C}"/>
              </a:ext>
            </a:extLst>
          </p:cNvPr>
          <p:cNvSpPr txBox="1"/>
          <p:nvPr/>
        </p:nvSpPr>
        <p:spPr>
          <a:xfrm>
            <a:off x="7162521" y="4779880"/>
            <a:ext cx="399315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Markdown 4 &amp; Markdown 1 have high correlation of 0.84. Other independent features have moderate to low correlation among them</a:t>
            </a:r>
          </a:p>
        </p:txBody>
      </p:sp>
      <p:sp>
        <p:nvSpPr>
          <p:cNvPr id="4" name="TextBox 3">
            <a:extLst>
              <a:ext uri="{FF2B5EF4-FFF2-40B4-BE49-F238E27FC236}">
                <a16:creationId xmlns:a16="http://schemas.microsoft.com/office/drawing/2014/main" id="{1588489B-5652-4A26-A1B3-3A8B610792A5}"/>
              </a:ext>
            </a:extLst>
          </p:cNvPr>
          <p:cNvSpPr txBox="1"/>
          <p:nvPr/>
        </p:nvSpPr>
        <p:spPr>
          <a:xfrm>
            <a:off x="1496014" y="1474209"/>
            <a:ext cx="3993159"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There are missing values in Markdown (1-5), which indicates no discounts on those weeks. The missing values have been imputed with 0.</a:t>
            </a:r>
          </a:p>
        </p:txBody>
      </p:sp>
      <p:sp>
        <p:nvSpPr>
          <p:cNvPr id="8" name="TextBox 7">
            <a:extLst>
              <a:ext uri="{FF2B5EF4-FFF2-40B4-BE49-F238E27FC236}">
                <a16:creationId xmlns:a16="http://schemas.microsoft.com/office/drawing/2014/main" id="{40C2D3B1-2667-4BB1-8EE2-259E9B83383F}"/>
              </a:ext>
            </a:extLst>
          </p:cNvPr>
          <p:cNvSpPr txBox="1"/>
          <p:nvPr/>
        </p:nvSpPr>
        <p:spPr>
          <a:xfrm>
            <a:off x="6350446" y="519857"/>
            <a:ext cx="3607104" cy="261610"/>
          </a:xfrm>
          <a:prstGeom prst="rect">
            <a:avLst/>
          </a:prstGeom>
          <a:noFill/>
          <a:ln>
            <a:noFill/>
          </a:ln>
        </p:spPr>
        <p:txBody>
          <a:bodyPr wrap="square" rtlCol="0">
            <a:spAutoFit/>
          </a:bodyPr>
          <a:lstStyle/>
          <a:p>
            <a:pPr algn="ctr"/>
            <a:r>
              <a:rPr lang="en-US" sz="1050" b="1" dirty="0"/>
              <a:t>Missing Values</a:t>
            </a:r>
          </a:p>
        </p:txBody>
      </p:sp>
      <p:sp>
        <p:nvSpPr>
          <p:cNvPr id="9" name="TextBox 8">
            <a:extLst>
              <a:ext uri="{FF2B5EF4-FFF2-40B4-BE49-F238E27FC236}">
                <a16:creationId xmlns:a16="http://schemas.microsoft.com/office/drawing/2014/main" id="{9E184B8E-67B7-43A2-BB82-57651169B2BB}"/>
              </a:ext>
            </a:extLst>
          </p:cNvPr>
          <p:cNvSpPr txBox="1"/>
          <p:nvPr/>
        </p:nvSpPr>
        <p:spPr>
          <a:xfrm>
            <a:off x="1200767" y="2621670"/>
            <a:ext cx="3607104" cy="261610"/>
          </a:xfrm>
          <a:prstGeom prst="rect">
            <a:avLst/>
          </a:prstGeom>
          <a:noFill/>
          <a:ln>
            <a:noFill/>
          </a:ln>
        </p:spPr>
        <p:txBody>
          <a:bodyPr wrap="square" rtlCol="0">
            <a:spAutoFit/>
          </a:bodyPr>
          <a:lstStyle/>
          <a:p>
            <a:pPr algn="ctr"/>
            <a:r>
              <a:rPr lang="en-US" sz="1050" b="1" dirty="0"/>
              <a:t>Correlation Matrix</a:t>
            </a:r>
          </a:p>
        </p:txBody>
      </p:sp>
      <p:pic>
        <p:nvPicPr>
          <p:cNvPr id="4098" name="Picture 2">
            <a:extLst>
              <a:ext uri="{FF2B5EF4-FFF2-40B4-BE49-F238E27FC236}">
                <a16:creationId xmlns:a16="http://schemas.microsoft.com/office/drawing/2014/main" id="{020AA2E4-9462-4C22-8E29-58A80001ED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34"/>
          <a:stretch/>
        </p:blipFill>
        <p:spPr bwMode="auto">
          <a:xfrm>
            <a:off x="5489173" y="741510"/>
            <a:ext cx="6107863" cy="37603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BD1672-E5F1-4709-AE86-CD80D7EFC2DA}"/>
              </a:ext>
            </a:extLst>
          </p:cNvPr>
          <p:cNvSpPr>
            <a:spLocks noGrp="1"/>
          </p:cNvSpPr>
          <p:nvPr>
            <p:ph type="title"/>
          </p:nvPr>
        </p:nvSpPr>
        <p:spPr>
          <a:xfrm>
            <a:off x="594964" y="217914"/>
            <a:ext cx="6466515" cy="1034642"/>
          </a:xfrm>
        </p:spPr>
        <p:txBody>
          <a:bodyPr>
            <a:noAutofit/>
          </a:bodyPr>
          <a:lstStyle/>
          <a:p>
            <a:r>
              <a:rPr lang="en-US" sz="2800" u="sng" dirty="0"/>
              <a:t>Exploratory data analysis</a:t>
            </a:r>
          </a:p>
        </p:txBody>
      </p:sp>
      <p:sp>
        <p:nvSpPr>
          <p:cNvPr id="6" name="Slide Number Placeholder 5">
            <a:extLst>
              <a:ext uri="{FF2B5EF4-FFF2-40B4-BE49-F238E27FC236}">
                <a16:creationId xmlns:a16="http://schemas.microsoft.com/office/drawing/2014/main" id="{2277B07E-D476-4D98-870E-1EE8DD9DEA6A}"/>
              </a:ext>
            </a:extLst>
          </p:cNvPr>
          <p:cNvSpPr>
            <a:spLocks noGrp="1"/>
          </p:cNvSpPr>
          <p:nvPr>
            <p:ph type="sldNum" sz="quarter" idx="12"/>
          </p:nvPr>
        </p:nvSpPr>
        <p:spPr/>
        <p:txBody>
          <a:bodyPr/>
          <a:lstStyle/>
          <a:p>
            <a:fld id="{AD5BF96E-F460-4764-A89F-105615302444}" type="slidenum">
              <a:rPr lang="en-US" smtClean="0"/>
              <a:pPr/>
              <a:t>4</a:t>
            </a:fld>
            <a:r>
              <a:rPr lang="en-US"/>
              <a:t>/19</a:t>
            </a:r>
            <a:endParaRPr lang="en-US" dirty="0"/>
          </a:p>
        </p:txBody>
      </p:sp>
    </p:spTree>
    <p:extLst>
      <p:ext uri="{BB962C8B-B14F-4D97-AF65-F5344CB8AC3E}">
        <p14:creationId xmlns:p14="http://schemas.microsoft.com/office/powerpoint/2010/main" val="324754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EF45D9C-6BE6-498A-942C-5E2492668B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9"/>
          <a:stretch/>
        </p:blipFill>
        <p:spPr bwMode="auto">
          <a:xfrm>
            <a:off x="874659" y="1008750"/>
            <a:ext cx="10436469" cy="5629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D21A1A-F0D3-4ACF-B076-9C4E89FF041B}"/>
              </a:ext>
            </a:extLst>
          </p:cNvPr>
          <p:cNvSpPr txBox="1"/>
          <p:nvPr/>
        </p:nvSpPr>
        <p:spPr>
          <a:xfrm>
            <a:off x="4292448" y="603671"/>
            <a:ext cx="3607104" cy="261610"/>
          </a:xfrm>
          <a:prstGeom prst="rect">
            <a:avLst/>
          </a:prstGeom>
          <a:noFill/>
          <a:ln>
            <a:noFill/>
          </a:ln>
        </p:spPr>
        <p:txBody>
          <a:bodyPr wrap="square" rtlCol="0">
            <a:spAutoFit/>
          </a:bodyPr>
          <a:lstStyle/>
          <a:p>
            <a:pPr algn="ctr"/>
            <a:r>
              <a:rPr lang="en-US" sz="1050" b="1" dirty="0">
                <a:solidFill>
                  <a:srgbClr val="666666"/>
                </a:solidFill>
              </a:rPr>
              <a:t>Outliers in the Numerical Features</a:t>
            </a:r>
          </a:p>
        </p:txBody>
      </p:sp>
      <p:sp>
        <p:nvSpPr>
          <p:cNvPr id="6" name="Title 1">
            <a:extLst>
              <a:ext uri="{FF2B5EF4-FFF2-40B4-BE49-F238E27FC236}">
                <a16:creationId xmlns:a16="http://schemas.microsoft.com/office/drawing/2014/main" id="{E0E79C29-470F-4A48-AAF2-0CCC6879893A}"/>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a:t>Exploratory data analysis</a:t>
            </a:r>
            <a:endParaRPr lang="en-US" sz="2800" u="sng" dirty="0"/>
          </a:p>
        </p:txBody>
      </p:sp>
      <p:sp>
        <p:nvSpPr>
          <p:cNvPr id="5" name="Slide Number Placeholder 4">
            <a:extLst>
              <a:ext uri="{FF2B5EF4-FFF2-40B4-BE49-F238E27FC236}">
                <a16:creationId xmlns:a16="http://schemas.microsoft.com/office/drawing/2014/main" id="{F275B2C1-A112-46EB-A1FA-0321BABD41C0}"/>
              </a:ext>
            </a:extLst>
          </p:cNvPr>
          <p:cNvSpPr>
            <a:spLocks noGrp="1"/>
          </p:cNvSpPr>
          <p:nvPr>
            <p:ph type="sldNum" sz="quarter" idx="12"/>
          </p:nvPr>
        </p:nvSpPr>
        <p:spPr/>
        <p:txBody>
          <a:bodyPr/>
          <a:lstStyle/>
          <a:p>
            <a:fld id="{C3DB2ADC-AF19-4574-8C10-79B5B04FCA27}" type="slidenum">
              <a:rPr lang="en-US" smtClean="0"/>
              <a:pPr/>
              <a:t>5</a:t>
            </a:fld>
            <a:r>
              <a:rPr lang="en-US"/>
              <a:t>/19</a:t>
            </a:r>
            <a:endParaRPr lang="en-US" dirty="0"/>
          </a:p>
        </p:txBody>
      </p:sp>
    </p:spTree>
    <p:extLst>
      <p:ext uri="{BB962C8B-B14F-4D97-AF65-F5344CB8AC3E}">
        <p14:creationId xmlns:p14="http://schemas.microsoft.com/office/powerpoint/2010/main" val="262839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C9533DB-3E1F-46B5-8639-E940FDE75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21"/>
          <a:stretch/>
        </p:blipFill>
        <p:spPr bwMode="auto">
          <a:xfrm>
            <a:off x="1116623" y="1052374"/>
            <a:ext cx="8538870" cy="5402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1BA8A1-3549-46C2-833E-9A7B199D80D1}"/>
              </a:ext>
            </a:extLst>
          </p:cNvPr>
          <p:cNvSpPr txBox="1"/>
          <p:nvPr/>
        </p:nvSpPr>
        <p:spPr>
          <a:xfrm>
            <a:off x="3582506" y="790764"/>
            <a:ext cx="3607104" cy="261610"/>
          </a:xfrm>
          <a:prstGeom prst="rect">
            <a:avLst/>
          </a:prstGeom>
          <a:noFill/>
          <a:ln>
            <a:noFill/>
          </a:ln>
        </p:spPr>
        <p:txBody>
          <a:bodyPr wrap="square" rtlCol="0">
            <a:spAutoFit/>
          </a:bodyPr>
          <a:lstStyle/>
          <a:p>
            <a:pPr algn="ctr"/>
            <a:r>
              <a:rPr lang="en-US" sz="1050" b="1" dirty="0"/>
              <a:t>Effect of Various Factors on Weekly Sales</a:t>
            </a:r>
          </a:p>
        </p:txBody>
      </p:sp>
      <p:sp>
        <p:nvSpPr>
          <p:cNvPr id="4" name="TextBox 3">
            <a:extLst>
              <a:ext uri="{FF2B5EF4-FFF2-40B4-BE49-F238E27FC236}">
                <a16:creationId xmlns:a16="http://schemas.microsoft.com/office/drawing/2014/main" id="{C5347610-D652-40E6-B409-20B5B042C7CA}"/>
              </a:ext>
            </a:extLst>
          </p:cNvPr>
          <p:cNvSpPr txBox="1"/>
          <p:nvPr/>
        </p:nvSpPr>
        <p:spPr>
          <a:xfrm>
            <a:off x="9763462" y="1592498"/>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The Sales are higher on Holidays</a:t>
            </a:r>
          </a:p>
        </p:txBody>
      </p:sp>
      <p:sp>
        <p:nvSpPr>
          <p:cNvPr id="5" name="TextBox 4">
            <a:extLst>
              <a:ext uri="{FF2B5EF4-FFF2-40B4-BE49-F238E27FC236}">
                <a16:creationId xmlns:a16="http://schemas.microsoft.com/office/drawing/2014/main" id="{8AAC2134-B35C-4651-816D-C34E535B37F0}"/>
              </a:ext>
            </a:extLst>
          </p:cNvPr>
          <p:cNvSpPr txBox="1"/>
          <p:nvPr/>
        </p:nvSpPr>
        <p:spPr>
          <a:xfrm>
            <a:off x="9763463" y="3817986"/>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When CPI increases, the Sales go down</a:t>
            </a:r>
          </a:p>
        </p:txBody>
      </p:sp>
      <p:sp>
        <p:nvSpPr>
          <p:cNvPr id="6" name="TextBox 5">
            <a:extLst>
              <a:ext uri="{FF2B5EF4-FFF2-40B4-BE49-F238E27FC236}">
                <a16:creationId xmlns:a16="http://schemas.microsoft.com/office/drawing/2014/main" id="{A5E898E1-625D-4385-8802-7BD88CF35CCB}"/>
              </a:ext>
            </a:extLst>
          </p:cNvPr>
          <p:cNvSpPr txBox="1"/>
          <p:nvPr/>
        </p:nvSpPr>
        <p:spPr>
          <a:xfrm>
            <a:off x="9763462" y="2878271"/>
            <a:ext cx="2187745" cy="523220"/>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Larger sized stores have higher average sales</a:t>
            </a:r>
          </a:p>
        </p:txBody>
      </p:sp>
      <p:sp>
        <p:nvSpPr>
          <p:cNvPr id="7" name="TextBox 6">
            <a:extLst>
              <a:ext uri="{FF2B5EF4-FFF2-40B4-BE49-F238E27FC236}">
                <a16:creationId xmlns:a16="http://schemas.microsoft.com/office/drawing/2014/main" id="{5A410E1F-7F84-4298-96EF-7A299D77EB1B}"/>
              </a:ext>
            </a:extLst>
          </p:cNvPr>
          <p:cNvSpPr txBox="1"/>
          <p:nvPr/>
        </p:nvSpPr>
        <p:spPr>
          <a:xfrm>
            <a:off x="9769789" y="4526838"/>
            <a:ext cx="2187745" cy="738664"/>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When the temperature goes extreme, the Sales go down</a:t>
            </a:r>
          </a:p>
        </p:txBody>
      </p:sp>
      <p:sp>
        <p:nvSpPr>
          <p:cNvPr id="8" name="TextBox 7">
            <a:extLst>
              <a:ext uri="{FF2B5EF4-FFF2-40B4-BE49-F238E27FC236}">
                <a16:creationId xmlns:a16="http://schemas.microsoft.com/office/drawing/2014/main" id="{9E80835C-B5F3-4461-A61C-A193C42A63CD}"/>
              </a:ext>
            </a:extLst>
          </p:cNvPr>
          <p:cNvSpPr txBox="1"/>
          <p:nvPr/>
        </p:nvSpPr>
        <p:spPr>
          <a:xfrm>
            <a:off x="9769789" y="5422977"/>
            <a:ext cx="2187745" cy="738664"/>
          </a:xfrm>
          <a:prstGeom prst="rect">
            <a:avLst/>
          </a:prstGeom>
          <a:solidFill>
            <a:srgbClr val="FFFF8F"/>
          </a:solidFill>
          <a:scene3d>
            <a:camera prst="perspectiveLeft"/>
            <a:lightRig rig="threePt" dir="t"/>
          </a:scene3d>
          <a:sp3d>
            <a:bevelT/>
          </a:sp3d>
        </p:spPr>
        <p:txBody>
          <a:bodyPr wrap="square" rtlCol="0">
            <a:spAutoFit/>
          </a:bodyPr>
          <a:lstStyle/>
          <a:p>
            <a:r>
              <a:rPr lang="en-US" sz="1400" dirty="0"/>
              <a:t>The average sale reduces with increase in fuel price</a:t>
            </a:r>
          </a:p>
        </p:txBody>
      </p:sp>
      <p:sp>
        <p:nvSpPr>
          <p:cNvPr id="10" name="Title 1">
            <a:extLst>
              <a:ext uri="{FF2B5EF4-FFF2-40B4-BE49-F238E27FC236}">
                <a16:creationId xmlns:a16="http://schemas.microsoft.com/office/drawing/2014/main" id="{C21D022B-B861-4F4A-A551-B754CBD08734}"/>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12" name="Slide Number Placeholder 11">
            <a:extLst>
              <a:ext uri="{FF2B5EF4-FFF2-40B4-BE49-F238E27FC236}">
                <a16:creationId xmlns:a16="http://schemas.microsoft.com/office/drawing/2014/main" id="{E136B497-2D6D-4012-ACA9-0195821A580B}"/>
              </a:ext>
            </a:extLst>
          </p:cNvPr>
          <p:cNvSpPr>
            <a:spLocks noGrp="1"/>
          </p:cNvSpPr>
          <p:nvPr>
            <p:ph type="sldNum" sz="quarter" idx="12"/>
          </p:nvPr>
        </p:nvSpPr>
        <p:spPr/>
        <p:txBody>
          <a:bodyPr/>
          <a:lstStyle/>
          <a:p>
            <a:fld id="{C3DB2ADC-AF19-4574-8C10-79B5B04FCA27}" type="slidenum">
              <a:rPr lang="en-US" smtClean="0"/>
              <a:pPr/>
              <a:t>6</a:t>
            </a:fld>
            <a:r>
              <a:rPr lang="en-US"/>
              <a:t>/19</a:t>
            </a:r>
            <a:endParaRPr lang="en-US" dirty="0"/>
          </a:p>
        </p:txBody>
      </p:sp>
    </p:spTree>
    <p:extLst>
      <p:ext uri="{BB962C8B-B14F-4D97-AF65-F5344CB8AC3E}">
        <p14:creationId xmlns:p14="http://schemas.microsoft.com/office/powerpoint/2010/main" val="413597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515693A6-48EA-45B1-90CB-8BA18810F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099" y="3799909"/>
            <a:ext cx="6349838" cy="28199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25DC795-137B-44E9-A52D-991F56CEC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7" y="1073576"/>
            <a:ext cx="6230984" cy="2694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C21FFE-7F99-4ECF-B345-EE8DFDB62979}"/>
              </a:ext>
            </a:extLst>
          </p:cNvPr>
          <p:cNvSpPr txBox="1"/>
          <p:nvPr/>
        </p:nvSpPr>
        <p:spPr>
          <a:xfrm>
            <a:off x="3047301" y="3246431"/>
            <a:ext cx="6094602" cy="369332"/>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id="{C8988E7A-5CC1-45D1-B9A7-0D1AA27D9F59}"/>
              </a:ext>
            </a:extLst>
          </p:cNvPr>
          <p:cNvSpPr txBox="1"/>
          <p:nvPr/>
        </p:nvSpPr>
        <p:spPr>
          <a:xfrm>
            <a:off x="2024669" y="806803"/>
            <a:ext cx="3607104" cy="261610"/>
          </a:xfrm>
          <a:prstGeom prst="rect">
            <a:avLst/>
          </a:prstGeom>
          <a:noFill/>
          <a:ln>
            <a:noFill/>
          </a:ln>
        </p:spPr>
        <p:txBody>
          <a:bodyPr wrap="square" rtlCol="0">
            <a:spAutoFit/>
          </a:bodyPr>
          <a:lstStyle/>
          <a:p>
            <a:pPr algn="ctr"/>
            <a:r>
              <a:rPr lang="en-US" sz="1050" b="1" dirty="0"/>
              <a:t>Size of the Store with respect to Type</a:t>
            </a:r>
          </a:p>
        </p:txBody>
      </p:sp>
      <p:sp>
        <p:nvSpPr>
          <p:cNvPr id="6" name="TextBox 5">
            <a:extLst>
              <a:ext uri="{FF2B5EF4-FFF2-40B4-BE49-F238E27FC236}">
                <a16:creationId xmlns:a16="http://schemas.microsoft.com/office/drawing/2014/main" id="{83599B75-C743-4F65-9EBD-9DBA440EEAE2}"/>
              </a:ext>
            </a:extLst>
          </p:cNvPr>
          <p:cNvSpPr txBox="1"/>
          <p:nvPr/>
        </p:nvSpPr>
        <p:spPr>
          <a:xfrm>
            <a:off x="6332466" y="3527972"/>
            <a:ext cx="3607104" cy="261610"/>
          </a:xfrm>
          <a:prstGeom prst="rect">
            <a:avLst/>
          </a:prstGeom>
          <a:noFill/>
          <a:ln>
            <a:noFill/>
          </a:ln>
        </p:spPr>
        <p:txBody>
          <a:bodyPr wrap="square" rtlCol="0">
            <a:spAutoFit/>
          </a:bodyPr>
          <a:lstStyle/>
          <a:p>
            <a:pPr algn="ctr"/>
            <a:r>
              <a:rPr lang="en-US" sz="1050" b="1" dirty="0"/>
              <a:t>Type Wise Weekly Sales</a:t>
            </a:r>
          </a:p>
        </p:txBody>
      </p:sp>
      <p:sp>
        <p:nvSpPr>
          <p:cNvPr id="7" name="TextBox 6">
            <a:extLst>
              <a:ext uri="{FF2B5EF4-FFF2-40B4-BE49-F238E27FC236}">
                <a16:creationId xmlns:a16="http://schemas.microsoft.com/office/drawing/2014/main" id="{1F955848-46B5-4B1D-BB77-D7B6CFBF85E4}"/>
              </a:ext>
            </a:extLst>
          </p:cNvPr>
          <p:cNvSpPr txBox="1"/>
          <p:nvPr/>
        </p:nvSpPr>
        <p:spPr>
          <a:xfrm>
            <a:off x="7250833" y="1614936"/>
            <a:ext cx="3782139" cy="1077218"/>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Size of the Stores</a:t>
            </a:r>
          </a:p>
          <a:p>
            <a:r>
              <a:rPr lang="en-US" sz="1600" dirty="0"/>
              <a:t>Type A – 202505</a:t>
            </a:r>
          </a:p>
          <a:p>
            <a:r>
              <a:rPr lang="en-US" sz="1600" dirty="0"/>
              <a:t>Type B – 114533</a:t>
            </a:r>
          </a:p>
          <a:p>
            <a:r>
              <a:rPr lang="en-US" sz="1600" dirty="0"/>
              <a:t>Type C -   39910</a:t>
            </a:r>
          </a:p>
        </p:txBody>
      </p:sp>
      <p:sp>
        <p:nvSpPr>
          <p:cNvPr id="10" name="TextBox 9">
            <a:extLst>
              <a:ext uri="{FF2B5EF4-FFF2-40B4-BE49-F238E27FC236}">
                <a16:creationId xmlns:a16="http://schemas.microsoft.com/office/drawing/2014/main" id="{AC7E7E9C-0D75-4E4F-95BE-DEAE98D70226}"/>
              </a:ext>
            </a:extLst>
          </p:cNvPr>
          <p:cNvSpPr txBox="1"/>
          <p:nvPr/>
        </p:nvSpPr>
        <p:spPr>
          <a:xfrm>
            <a:off x="1863969" y="4541358"/>
            <a:ext cx="2956048" cy="1077218"/>
          </a:xfrm>
          <a:prstGeom prst="rect">
            <a:avLst/>
          </a:prstGeom>
          <a:solidFill>
            <a:srgbClr val="FFFF8F"/>
          </a:solidFill>
          <a:scene3d>
            <a:camera prst="perspectiveRight"/>
            <a:lightRig rig="threePt" dir="t"/>
          </a:scene3d>
          <a:sp3d>
            <a:bevelT/>
          </a:sp3d>
        </p:spPr>
        <p:txBody>
          <a:bodyPr wrap="square" rtlCol="0">
            <a:spAutoFit/>
          </a:bodyPr>
          <a:lstStyle/>
          <a:p>
            <a:pPr algn="r"/>
            <a:r>
              <a:rPr lang="en-US" sz="1600" dirty="0"/>
              <a:t>Median Weekly Sales </a:t>
            </a:r>
          </a:p>
          <a:p>
            <a:pPr algn="r"/>
            <a:r>
              <a:rPr lang="en-US" sz="1600" dirty="0"/>
              <a:t>Type A -10105 </a:t>
            </a:r>
          </a:p>
          <a:p>
            <a:pPr algn="r"/>
            <a:r>
              <a:rPr lang="en-US" sz="1600" dirty="0"/>
              <a:t>Type B - 6188</a:t>
            </a:r>
          </a:p>
          <a:p>
            <a:pPr algn="r"/>
            <a:r>
              <a:rPr lang="en-US" sz="1600" dirty="0"/>
              <a:t>Type C - 1150</a:t>
            </a:r>
          </a:p>
        </p:txBody>
      </p:sp>
      <p:sp>
        <p:nvSpPr>
          <p:cNvPr id="11" name="Title 1">
            <a:extLst>
              <a:ext uri="{FF2B5EF4-FFF2-40B4-BE49-F238E27FC236}">
                <a16:creationId xmlns:a16="http://schemas.microsoft.com/office/drawing/2014/main" id="{E6D0A20E-39F5-4642-B12B-803165BDEC64}"/>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E0BF8936-3165-46BD-8150-61C05542E1BC}"/>
              </a:ext>
            </a:extLst>
          </p:cNvPr>
          <p:cNvSpPr>
            <a:spLocks noGrp="1"/>
          </p:cNvSpPr>
          <p:nvPr>
            <p:ph type="sldNum" sz="quarter" idx="12"/>
          </p:nvPr>
        </p:nvSpPr>
        <p:spPr/>
        <p:txBody>
          <a:bodyPr/>
          <a:lstStyle/>
          <a:p>
            <a:fld id="{C3DB2ADC-AF19-4574-8C10-79B5B04FCA27}" type="slidenum">
              <a:rPr lang="en-US" smtClean="0"/>
              <a:pPr/>
              <a:t>7</a:t>
            </a:fld>
            <a:r>
              <a:rPr lang="en-US"/>
              <a:t>/19</a:t>
            </a:r>
            <a:endParaRPr lang="en-US" dirty="0"/>
          </a:p>
        </p:txBody>
      </p:sp>
    </p:spTree>
    <p:extLst>
      <p:ext uri="{BB962C8B-B14F-4D97-AF65-F5344CB8AC3E}">
        <p14:creationId xmlns:p14="http://schemas.microsoft.com/office/powerpoint/2010/main" val="422018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7943EB1-4877-41FF-A684-EC065249FA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96"/>
          <a:stretch/>
        </p:blipFill>
        <p:spPr bwMode="auto">
          <a:xfrm>
            <a:off x="5753139" y="834947"/>
            <a:ext cx="6019125" cy="2990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73CFB48-7437-489C-8F61-06C057B3D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83" y="3741732"/>
            <a:ext cx="7029450" cy="3019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99612B-A5A2-416B-BB57-5D481E2C7A73}"/>
              </a:ext>
            </a:extLst>
          </p:cNvPr>
          <p:cNvSpPr txBox="1"/>
          <p:nvPr/>
        </p:nvSpPr>
        <p:spPr>
          <a:xfrm>
            <a:off x="1235379" y="1591915"/>
            <a:ext cx="4369777" cy="830997"/>
          </a:xfrm>
          <a:prstGeom prst="rect">
            <a:avLst/>
          </a:prstGeom>
          <a:solidFill>
            <a:srgbClr val="FFFF8F"/>
          </a:solidFill>
          <a:scene3d>
            <a:camera prst="perspectiveRight"/>
            <a:lightRig rig="threePt" dir="t"/>
          </a:scene3d>
          <a:sp3d>
            <a:bevelT/>
          </a:sp3d>
        </p:spPr>
        <p:txBody>
          <a:bodyPr wrap="square" rtlCol="0">
            <a:spAutoFit/>
          </a:bodyPr>
          <a:lstStyle/>
          <a:p>
            <a:r>
              <a:rPr lang="en-US" sz="1600" dirty="0"/>
              <a:t>Store 20 has the highest average weekly sales, and Store 5 has the lowest weekly sales</a:t>
            </a:r>
          </a:p>
        </p:txBody>
      </p:sp>
      <p:sp>
        <p:nvSpPr>
          <p:cNvPr id="8" name="TextBox 7">
            <a:extLst>
              <a:ext uri="{FF2B5EF4-FFF2-40B4-BE49-F238E27FC236}">
                <a16:creationId xmlns:a16="http://schemas.microsoft.com/office/drawing/2014/main" id="{9179956A-4AE8-4703-BBF5-5ED6F21AC01E}"/>
              </a:ext>
            </a:extLst>
          </p:cNvPr>
          <p:cNvSpPr txBox="1"/>
          <p:nvPr/>
        </p:nvSpPr>
        <p:spPr>
          <a:xfrm>
            <a:off x="7713436" y="4712835"/>
            <a:ext cx="3782139" cy="830997"/>
          </a:xfrm>
          <a:prstGeom prst="rect">
            <a:avLst/>
          </a:prstGeom>
          <a:solidFill>
            <a:srgbClr val="FFFF8F"/>
          </a:solidFill>
          <a:scene3d>
            <a:camera prst="perspectiveLeft"/>
            <a:lightRig rig="threePt" dir="t"/>
          </a:scene3d>
          <a:sp3d>
            <a:bevelT/>
          </a:sp3d>
        </p:spPr>
        <p:txBody>
          <a:bodyPr wrap="square" rtlCol="0">
            <a:spAutoFit/>
          </a:bodyPr>
          <a:lstStyle/>
          <a:p>
            <a:r>
              <a:rPr lang="en-US" sz="1600" dirty="0"/>
              <a:t>Department 92 has the highest average sales, where as Departments 39,43,45,47,51,78 have almost no sales</a:t>
            </a:r>
          </a:p>
        </p:txBody>
      </p:sp>
      <p:sp>
        <p:nvSpPr>
          <p:cNvPr id="9" name="TextBox 8">
            <a:extLst>
              <a:ext uri="{FF2B5EF4-FFF2-40B4-BE49-F238E27FC236}">
                <a16:creationId xmlns:a16="http://schemas.microsoft.com/office/drawing/2014/main" id="{65474A15-0B8D-4C58-9F5B-2ACB20B936A8}"/>
              </a:ext>
            </a:extLst>
          </p:cNvPr>
          <p:cNvSpPr txBox="1"/>
          <p:nvPr/>
        </p:nvSpPr>
        <p:spPr>
          <a:xfrm>
            <a:off x="6959149" y="581031"/>
            <a:ext cx="3607104" cy="253916"/>
          </a:xfrm>
          <a:prstGeom prst="rect">
            <a:avLst/>
          </a:prstGeom>
          <a:noFill/>
          <a:ln>
            <a:noFill/>
          </a:ln>
        </p:spPr>
        <p:txBody>
          <a:bodyPr wrap="square" rtlCol="0">
            <a:spAutoFit/>
          </a:bodyPr>
          <a:lstStyle/>
          <a:p>
            <a:pPr algn="ctr"/>
            <a:r>
              <a:rPr lang="en-US" sz="1050" b="1" dirty="0"/>
              <a:t>Store wise Average Sales</a:t>
            </a:r>
          </a:p>
        </p:txBody>
      </p:sp>
      <p:sp>
        <p:nvSpPr>
          <p:cNvPr id="10" name="TextBox 9">
            <a:extLst>
              <a:ext uri="{FF2B5EF4-FFF2-40B4-BE49-F238E27FC236}">
                <a16:creationId xmlns:a16="http://schemas.microsoft.com/office/drawing/2014/main" id="{21D2AE54-B478-4797-AA51-B4C3F9BC8046}"/>
              </a:ext>
            </a:extLst>
          </p:cNvPr>
          <p:cNvSpPr txBox="1"/>
          <p:nvPr/>
        </p:nvSpPr>
        <p:spPr>
          <a:xfrm>
            <a:off x="2226256" y="3487816"/>
            <a:ext cx="3607104" cy="253916"/>
          </a:xfrm>
          <a:prstGeom prst="rect">
            <a:avLst/>
          </a:prstGeom>
          <a:noFill/>
          <a:ln>
            <a:noFill/>
          </a:ln>
        </p:spPr>
        <p:txBody>
          <a:bodyPr wrap="square" rtlCol="0">
            <a:spAutoFit/>
          </a:bodyPr>
          <a:lstStyle/>
          <a:p>
            <a:pPr algn="ctr"/>
            <a:r>
              <a:rPr lang="en-US" sz="1050" b="1" dirty="0"/>
              <a:t>Department wise Average Sales</a:t>
            </a:r>
          </a:p>
        </p:txBody>
      </p:sp>
      <p:sp>
        <p:nvSpPr>
          <p:cNvPr id="11" name="Title 1">
            <a:extLst>
              <a:ext uri="{FF2B5EF4-FFF2-40B4-BE49-F238E27FC236}">
                <a16:creationId xmlns:a16="http://schemas.microsoft.com/office/drawing/2014/main" id="{E93C852E-E606-4A1E-B926-6AD467509957}"/>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4" name="Slide Number Placeholder 3">
            <a:extLst>
              <a:ext uri="{FF2B5EF4-FFF2-40B4-BE49-F238E27FC236}">
                <a16:creationId xmlns:a16="http://schemas.microsoft.com/office/drawing/2014/main" id="{161DA7AF-3C83-4A62-9AB3-3A7BA1C6E0B6}"/>
              </a:ext>
            </a:extLst>
          </p:cNvPr>
          <p:cNvSpPr>
            <a:spLocks noGrp="1"/>
          </p:cNvSpPr>
          <p:nvPr>
            <p:ph type="sldNum" sz="quarter" idx="12"/>
          </p:nvPr>
        </p:nvSpPr>
        <p:spPr/>
        <p:txBody>
          <a:bodyPr/>
          <a:lstStyle/>
          <a:p>
            <a:fld id="{C3DB2ADC-AF19-4574-8C10-79B5B04FCA27}" type="slidenum">
              <a:rPr lang="en-US" smtClean="0"/>
              <a:pPr/>
              <a:t>8</a:t>
            </a:fld>
            <a:r>
              <a:rPr lang="en-US"/>
              <a:t>/19</a:t>
            </a:r>
            <a:endParaRPr lang="en-US" dirty="0"/>
          </a:p>
        </p:txBody>
      </p:sp>
    </p:spTree>
    <p:extLst>
      <p:ext uri="{BB962C8B-B14F-4D97-AF65-F5344CB8AC3E}">
        <p14:creationId xmlns:p14="http://schemas.microsoft.com/office/powerpoint/2010/main" val="7457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8F50677-F142-4C28-98F5-ECB45A973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66" b="1"/>
          <a:stretch/>
        </p:blipFill>
        <p:spPr bwMode="auto">
          <a:xfrm>
            <a:off x="1071562" y="1088289"/>
            <a:ext cx="10048875" cy="4527550"/>
          </a:xfrm>
          <a:prstGeom prst="rect">
            <a:avLst/>
          </a:prstGeom>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AD99F8-EFD1-4614-BEB6-6C41CB66ABD5}"/>
              </a:ext>
            </a:extLst>
          </p:cNvPr>
          <p:cNvSpPr txBox="1"/>
          <p:nvPr/>
        </p:nvSpPr>
        <p:spPr>
          <a:xfrm>
            <a:off x="4292447" y="754509"/>
            <a:ext cx="3607104" cy="261610"/>
          </a:xfrm>
          <a:prstGeom prst="rect">
            <a:avLst/>
          </a:prstGeom>
          <a:noFill/>
          <a:ln>
            <a:noFill/>
          </a:ln>
        </p:spPr>
        <p:txBody>
          <a:bodyPr wrap="square" rtlCol="0">
            <a:spAutoFit/>
          </a:bodyPr>
          <a:lstStyle/>
          <a:p>
            <a:pPr algn="ctr"/>
            <a:r>
              <a:rPr lang="en-US" sz="1050" b="1" dirty="0"/>
              <a:t>Weekly Sales over the Years</a:t>
            </a:r>
          </a:p>
        </p:txBody>
      </p:sp>
      <p:sp>
        <p:nvSpPr>
          <p:cNvPr id="4" name="TextBox 3">
            <a:extLst>
              <a:ext uri="{FF2B5EF4-FFF2-40B4-BE49-F238E27FC236}">
                <a16:creationId xmlns:a16="http://schemas.microsoft.com/office/drawing/2014/main" id="{20AAB728-D9F5-47CB-985B-E0D5F158F411}"/>
              </a:ext>
            </a:extLst>
          </p:cNvPr>
          <p:cNvSpPr txBox="1"/>
          <p:nvPr/>
        </p:nvSpPr>
        <p:spPr>
          <a:xfrm>
            <a:off x="2886807" y="5688009"/>
            <a:ext cx="6418385" cy="584775"/>
          </a:xfrm>
          <a:prstGeom prst="rect">
            <a:avLst/>
          </a:prstGeom>
          <a:solidFill>
            <a:srgbClr val="FFFF8F"/>
          </a:solidFill>
          <a:scene3d>
            <a:camera prst="orthographicFront"/>
            <a:lightRig rig="threePt" dir="t"/>
          </a:scene3d>
          <a:sp3d>
            <a:bevelT/>
          </a:sp3d>
        </p:spPr>
        <p:txBody>
          <a:bodyPr wrap="square" rtlCol="0">
            <a:spAutoFit/>
          </a:bodyPr>
          <a:lstStyle/>
          <a:p>
            <a:pPr algn="ctr"/>
            <a:r>
              <a:rPr lang="en-US" sz="1600" dirty="0"/>
              <a:t>The Weekly Sales peak during the 47</a:t>
            </a:r>
            <a:r>
              <a:rPr lang="en-US" sz="1600" baseline="30000" dirty="0"/>
              <a:t>th</a:t>
            </a:r>
            <a:r>
              <a:rPr lang="en-US" sz="1600" dirty="0"/>
              <a:t> Week (Black Friday) and </a:t>
            </a:r>
          </a:p>
          <a:p>
            <a:pPr algn="ctr"/>
            <a:r>
              <a:rPr lang="en-US" sz="1600" dirty="0"/>
              <a:t>51</a:t>
            </a:r>
            <a:r>
              <a:rPr lang="en-US" sz="1600" baseline="30000" dirty="0"/>
              <a:t>st</a:t>
            </a:r>
            <a:r>
              <a:rPr lang="en-US" sz="1600" dirty="0"/>
              <a:t> Week(Christmas)</a:t>
            </a:r>
          </a:p>
        </p:txBody>
      </p:sp>
      <p:sp>
        <p:nvSpPr>
          <p:cNvPr id="7" name="Title 1">
            <a:extLst>
              <a:ext uri="{FF2B5EF4-FFF2-40B4-BE49-F238E27FC236}">
                <a16:creationId xmlns:a16="http://schemas.microsoft.com/office/drawing/2014/main" id="{C22C4095-9C79-4813-8599-E235EB931040}"/>
              </a:ext>
            </a:extLst>
          </p:cNvPr>
          <p:cNvSpPr txBox="1">
            <a:spLocks/>
          </p:cNvSpPr>
          <p:nvPr/>
        </p:nvSpPr>
        <p:spPr>
          <a:xfrm>
            <a:off x="594964" y="217914"/>
            <a:ext cx="6466515" cy="1034642"/>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u="sng" dirty="0"/>
              <a:t>Exploratory data analysis</a:t>
            </a:r>
          </a:p>
        </p:txBody>
      </p:sp>
      <p:sp>
        <p:nvSpPr>
          <p:cNvPr id="6" name="Slide Number Placeholder 5">
            <a:extLst>
              <a:ext uri="{FF2B5EF4-FFF2-40B4-BE49-F238E27FC236}">
                <a16:creationId xmlns:a16="http://schemas.microsoft.com/office/drawing/2014/main" id="{64121D6B-D7E2-49E2-B532-B7A05BE928D2}"/>
              </a:ext>
            </a:extLst>
          </p:cNvPr>
          <p:cNvSpPr>
            <a:spLocks noGrp="1"/>
          </p:cNvSpPr>
          <p:nvPr>
            <p:ph type="sldNum" sz="quarter" idx="12"/>
          </p:nvPr>
        </p:nvSpPr>
        <p:spPr/>
        <p:txBody>
          <a:bodyPr/>
          <a:lstStyle/>
          <a:p>
            <a:fld id="{C3DB2ADC-AF19-4574-8C10-79B5B04FCA27}" type="slidenum">
              <a:rPr lang="en-US" smtClean="0"/>
              <a:pPr/>
              <a:t>9</a:t>
            </a:fld>
            <a:r>
              <a:rPr lang="en-US"/>
              <a:t>/19</a:t>
            </a:r>
            <a:endParaRPr lang="en-US" dirty="0"/>
          </a:p>
        </p:txBody>
      </p:sp>
    </p:spTree>
    <p:extLst>
      <p:ext uri="{BB962C8B-B14F-4D97-AF65-F5344CB8AC3E}">
        <p14:creationId xmlns:p14="http://schemas.microsoft.com/office/powerpoint/2010/main" val="3963692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TotalTime>
  <Words>1061</Words>
  <Application>Microsoft Office PowerPoint</Application>
  <PresentationFormat>Widescreen</PresentationFormat>
  <Paragraphs>314</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Tw Cen MT</vt:lpstr>
      <vt:lpstr>Wingdings</vt:lpstr>
      <vt:lpstr>Wood Type</vt:lpstr>
      <vt:lpstr>CAPSTONE PROJECT</vt:lpstr>
      <vt:lpstr>Introduction</vt:lpstr>
      <vt:lpstr>Problem statement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Shad Anwar</dc:creator>
  <cp:lastModifiedBy>Etendra Joshi</cp:lastModifiedBy>
  <cp:revision>108</cp:revision>
  <dcterms:created xsi:type="dcterms:W3CDTF">2020-11-23T15:16:18Z</dcterms:created>
  <dcterms:modified xsi:type="dcterms:W3CDTF">2022-11-30T07:19:09Z</dcterms:modified>
</cp:coreProperties>
</file>