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5" r:id="rId1"/>
  </p:sldMasterIdLst>
  <p:sldIdLst>
    <p:sldId id="265" r:id="rId2"/>
    <p:sldId id="256" r:id="rId3"/>
    <p:sldId id="266" r:id="rId4"/>
    <p:sldId id="267" r:id="rId5"/>
    <p:sldId id="258" r:id="rId6"/>
    <p:sldId id="257" r:id="rId7"/>
    <p:sldId id="263" r:id="rId8"/>
    <p:sldId id="270" r:id="rId9"/>
    <p:sldId id="259" r:id="rId10"/>
    <p:sldId id="262" r:id="rId11"/>
    <p:sldId id="260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87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2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53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6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76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1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9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3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3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3BFB-BABB-4077-8AD8-512895E516A3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8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blog/acm-icpc-world-finals-2018" TargetMode="External"/><Relationship Id="rId2" Type="http://schemas.openxmlformats.org/officeDocument/2006/relationships/hyperlink" Target="http://www.csc.kth.se/~austrin/icpc/finals2020solutio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7D4A04-CFBA-1577-B1E4-08AE1B167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2021" y="3049163"/>
            <a:ext cx="8915399" cy="1126283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1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46244B-80EA-1AB4-632D-782066EE11F7}"/>
              </a:ext>
            </a:extLst>
          </p:cNvPr>
          <p:cNvSpPr/>
          <p:nvPr/>
        </p:nvSpPr>
        <p:spPr>
          <a:xfrm>
            <a:off x="5133975" y="666749"/>
            <a:ext cx="15621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E7FA1-3998-CC01-B43C-B4FA9AF2F97B}"/>
              </a:ext>
            </a:extLst>
          </p:cNvPr>
          <p:cNvSpPr/>
          <p:nvPr/>
        </p:nvSpPr>
        <p:spPr>
          <a:xfrm>
            <a:off x="2443157" y="1400676"/>
            <a:ext cx="2743200" cy="26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Limited 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29679-15AD-3A26-B62A-3B2A926C5419}"/>
              </a:ext>
            </a:extLst>
          </p:cNvPr>
          <p:cNvSpPr/>
          <p:nvPr/>
        </p:nvSpPr>
        <p:spPr>
          <a:xfrm>
            <a:off x="6896093" y="1415867"/>
            <a:ext cx="24860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Unlimited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7380A-BBB7-B383-BD01-845AB4AAF548}"/>
              </a:ext>
            </a:extLst>
          </p:cNvPr>
          <p:cNvSpPr/>
          <p:nvPr/>
        </p:nvSpPr>
        <p:spPr>
          <a:xfrm>
            <a:off x="4186230" y="2387437"/>
            <a:ext cx="345757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Scarcity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4814E-057F-2965-1DD6-7CC7AAC20402}"/>
              </a:ext>
            </a:extLst>
          </p:cNvPr>
          <p:cNvSpPr/>
          <p:nvPr/>
        </p:nvSpPr>
        <p:spPr>
          <a:xfrm>
            <a:off x="4283864" y="3103708"/>
            <a:ext cx="326231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Good and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A6A05-F8BA-009D-F8CC-F19150AE8424}"/>
              </a:ext>
            </a:extLst>
          </p:cNvPr>
          <p:cNvSpPr/>
          <p:nvPr/>
        </p:nvSpPr>
        <p:spPr>
          <a:xfrm>
            <a:off x="4283864" y="3820371"/>
            <a:ext cx="3262313" cy="26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Choice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D79853-8F8C-7E6D-4F35-3A623A0E774A}"/>
              </a:ext>
            </a:extLst>
          </p:cNvPr>
          <p:cNvSpPr/>
          <p:nvPr/>
        </p:nvSpPr>
        <p:spPr>
          <a:xfrm>
            <a:off x="5186356" y="4485277"/>
            <a:ext cx="1457325" cy="20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613AC9-6722-CA48-2668-1CB9B9B7B11F}"/>
              </a:ext>
            </a:extLst>
          </p:cNvPr>
          <p:cNvSpPr/>
          <p:nvPr/>
        </p:nvSpPr>
        <p:spPr>
          <a:xfrm>
            <a:off x="3886194" y="5137314"/>
            <a:ext cx="4057650" cy="22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Select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117AC3-E7A6-5AA0-4F3C-C8D9E680E3E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814757" y="1095374"/>
            <a:ext cx="2100268" cy="30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FD618A-CD55-CA1B-A511-37E9206D4F8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915025" y="1095374"/>
            <a:ext cx="2224081" cy="32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299A9D-F174-C9D5-7BE6-CE5D35BE074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15014" y="2654137"/>
            <a:ext cx="4" cy="63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64AB102-E87E-55D9-0607-E798C6B7475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915021" y="3446608"/>
            <a:ext cx="0" cy="37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00991C-1431-0B03-F2D1-BE321DB0C52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5915019" y="4087072"/>
            <a:ext cx="2" cy="3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C03AD7-5B17-8D41-B726-76F908A13AF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915019" y="4691258"/>
            <a:ext cx="0" cy="44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B1F8C-4DD5-3B90-1704-DED6435BBBA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915019" y="5363532"/>
            <a:ext cx="4762" cy="4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E7C254A-3969-1AC2-979F-5B3EB37AC70F}"/>
              </a:ext>
            </a:extLst>
          </p:cNvPr>
          <p:cNvSpPr txBox="1"/>
          <p:nvPr/>
        </p:nvSpPr>
        <p:spPr>
          <a:xfrm>
            <a:off x="2105449" y="4712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FLOWCHART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97AD08-7A2F-FF8B-BD62-95C991564439}"/>
              </a:ext>
            </a:extLst>
          </p:cNvPr>
          <p:cNvSpPr/>
          <p:nvPr/>
        </p:nvSpPr>
        <p:spPr>
          <a:xfrm>
            <a:off x="5138731" y="5818557"/>
            <a:ext cx="15621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1159BC6-8932-8BE6-A88E-CBEE5EC05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46741" y="1663072"/>
            <a:ext cx="769484" cy="728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2F40190-7268-ACBB-FE71-62271EBD67B5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490206" y="1738539"/>
            <a:ext cx="704872" cy="592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4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BDE3-E776-4C75-40E5-30DB93CFB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12" y="971550"/>
            <a:ext cx="8915400" cy="3777622"/>
          </a:xfrm>
        </p:spPr>
        <p:txBody>
          <a:bodyPr>
            <a:normAutofit/>
          </a:bodyPr>
          <a:lstStyle/>
          <a:p>
            <a:pPr marL="148590">
              <a:spcBef>
                <a:spcPts val="1275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Facilities</a:t>
            </a:r>
            <a:r>
              <a:rPr lang="en-US" sz="2400" b="1" spc="-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Available:</a:t>
            </a:r>
            <a:endParaRPr lang="en-IN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9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Laptop.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SDD 512 GB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Finals 2020-KTH.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10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Top-coder.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09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A396-CFBA-D3F4-9216-9B89FFD4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664" y="1173480"/>
            <a:ext cx="10407332" cy="4614672"/>
          </a:xfrm>
        </p:spPr>
        <p:txBody>
          <a:bodyPr>
            <a:normAutofit/>
          </a:bodyPr>
          <a:lstStyle/>
          <a:p>
            <a:pPr marL="569595" marR="495300">
              <a:lnSpc>
                <a:spcPct val="110000"/>
              </a:lnSpc>
              <a:spcBef>
                <a:spcPts val="1180"/>
              </a:spcBef>
              <a:spcAft>
                <a:spcPts val="0"/>
              </a:spcAft>
            </a:pPr>
            <a:r>
              <a:rPr lang="en-US" b="1" u="heavy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IN" b="1" u="heavy" dirty="0">
              <a:solidFill>
                <a:srgbClr val="FF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9595" marR="495300">
              <a:lnSpc>
                <a:spcPct val="150000"/>
              </a:lnSpc>
              <a:spcBef>
                <a:spcPts val="118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review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reference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augmented problem is from ACM ICPC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2020.</a:t>
            </a:r>
            <a:endParaRPr lang="en-IN" sz="14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9595" marR="495300">
              <a:lnSpc>
                <a:spcPct val="150000"/>
              </a:lnSpc>
              <a:spcBef>
                <a:spcPts val="118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Past,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future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takeout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 </a:t>
            </a:r>
            <a:r>
              <a:rPr lang="en-US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https://icpc.global/community/result-2020.</a:t>
            </a:r>
            <a:endParaRPr lang="en-IN" sz="1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 ICPC World Final 2020-KTH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</a:t>
            </a:r>
            <a:r>
              <a:rPr lang="en-US" u="none" strike="noStrike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www.csc.kth.se/~austrin/icpc/finals2020solution.pdf.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157099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 ICPC -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Top-coder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</a:t>
            </a:r>
            <a:r>
              <a:rPr lang="en-US" u="none" strike="noStrike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www.topcoder.com/blog/acm-icpc-world-finals-2018</a:t>
            </a:r>
            <a:endParaRPr lang="en-IN" sz="1400" u="none" strike="noStrike" dirty="0">
              <a:solidFill>
                <a:srgbClr val="00AFE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157099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Hub: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https://github.com/SnapDragon64/ACMFinalsSolutions/tree/master/finals2020</a:t>
            </a:r>
            <a:endParaRPr lang="en-IN" sz="1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68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447E-43B6-1EAE-F611-3E8D6B43C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636" y="1328928"/>
            <a:ext cx="8915400" cy="377762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Conclusion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To find the Opportunity Cost for number of people ‘t’ where input are 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y , z.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whereas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x = price of 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L="0" indent="0">
              <a:buNone/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of 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user-friendliness.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67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83BB-7673-AB65-F3C2-BAAD4519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65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38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323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3ECD8-C946-98AE-20FA-83EFC1E17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83"/>
          <a:stretch/>
        </p:blipFill>
        <p:spPr>
          <a:xfrm>
            <a:off x="1690164" y="384047"/>
            <a:ext cx="8811672" cy="56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CFC46-CEE9-F90E-B191-32F902282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8" b="51704"/>
          <a:stretch/>
        </p:blipFill>
        <p:spPr>
          <a:xfrm>
            <a:off x="1854021" y="923544"/>
            <a:ext cx="8981620" cy="44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AE2-DC4C-2A64-947A-3185F7C9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164" y="780288"/>
            <a:ext cx="9672892" cy="4852416"/>
          </a:xfrm>
        </p:spPr>
        <p:txBody>
          <a:bodyPr/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“Opportunity Cost”</a:t>
            </a:r>
          </a:p>
          <a:p>
            <a:pPr marL="800100" lvl="1" indent="-342900"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Available 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800100" lvl="1" indent="-342900">
              <a:buAutoNum type="arabicPeriod"/>
            </a:pPr>
            <a:endParaRPr lang="en-IN" dirty="0"/>
          </a:p>
          <a:p>
            <a:pPr marL="800100" lvl="1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1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816F-C0EA-5FBE-8A7E-E86C631D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49" y="300037"/>
            <a:ext cx="10896601" cy="612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Introduction: </a:t>
            </a:r>
          </a:p>
          <a:p>
            <a:pPr marL="0" indent="0">
              <a:spcBef>
                <a:spcPts val="35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35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something else; in short opportunity cost is the value of the next best alternative. </a:t>
            </a:r>
          </a:p>
          <a:p>
            <a:pPr marL="148590" marR="160020" indent="371475" algn="just"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is the potential profit that an individual, investor, or business loses when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choosing one alternative over another. Opportunity cost apply to many aspects of life decision. </a:t>
            </a:r>
          </a:p>
          <a:p>
            <a:pPr marL="148590" marR="160020" indent="371475" algn="just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0" algn="just"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Often,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 becomes the root causes decision-making. If you decide to spend money on a vacation and you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home’s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remodel, then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benefit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living 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renovated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is the cost of taking one decision over another. This is not only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financial, but also in time, efforts and utility. Opportunity cost can lead to optimal decision making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factor such as price, time, performance, user-friendliness is considered. It’s considered three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options and the benefits of each.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2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BA97-8001-CBAF-F5CC-6FB3FCD1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887" y="1133474"/>
            <a:ext cx="9107488" cy="536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ABSTRACT :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x is price, y is performance and z are user-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friendliness.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aspects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against each other and choosing the phone that achieves the best compromise. (where “best”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depends on what your priorities happen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be).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cost, which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this problem) we define as follows. In this problem statement we assume that these values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measured on a comparable numeric scale higher is better.</a:t>
            </a: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= price of 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of 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 z=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user-friendliness.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8642-CC92-EC1D-51A9-3D1C98F2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12" y="621790"/>
            <a:ext cx="9906000" cy="6172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1800" b="1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unreal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solved. This problem is solved in future the people give the importance for then people choose the any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option.</a:t>
            </a:r>
            <a:r>
              <a:rPr lang="en-US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teacher.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Requirement: -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Laptop G15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 i5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Requirement: -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Language : - C++</a:t>
            </a: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2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AAD4-B679-77B8-5D0C-7C7FA0F5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08176"/>
            <a:ext cx="9803828" cy="4548766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Microeconomic theory, the opportunity cost of a particular activity option is the loss of value or benefit that would be incurred (the cost) by engaging in that activity, relative to engaging in an alternative activity offering a higher return in value or benefit. The smaller the opportunity cost, the greater the comparative advantage.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For example, if you buy a car and use it exclusively for travel, you cannot rent it, whereas if you rent it you cannot use it for travel. More simply , it means you give up one thing for another. In basic equation form, opportunity cost can be defined as :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 = (return on best forgone option) – (return on chosen option)</a:t>
            </a:r>
          </a:p>
        </p:txBody>
      </p:sp>
    </p:spTree>
    <p:extLst>
      <p:ext uri="{BB962C8B-B14F-4D97-AF65-F5344CB8AC3E}">
        <p14:creationId xmlns:p14="http://schemas.microsoft.com/office/powerpoint/2010/main" val="153617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799E-4476-E438-1DA2-1C2801E9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12443"/>
            <a:ext cx="10515600" cy="4351338"/>
          </a:xfrm>
        </p:spPr>
        <p:txBody>
          <a:bodyPr/>
          <a:lstStyle/>
          <a:p>
            <a:pPr marL="148590" algn="l">
              <a:spcBef>
                <a:spcPts val="1075"/>
              </a:spcBef>
            </a:pPr>
            <a:r>
              <a:rPr lang="en-US" sz="24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ADVANTAGES: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5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Awareness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Alternative.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Profitable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 attention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Benefits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mitigation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capability.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realistic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191</TotalTime>
  <Words>772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Hulwan</dc:creator>
  <cp:lastModifiedBy>Shantanu Hulwan</cp:lastModifiedBy>
  <cp:revision>22</cp:revision>
  <dcterms:created xsi:type="dcterms:W3CDTF">2023-04-24T05:01:21Z</dcterms:created>
  <dcterms:modified xsi:type="dcterms:W3CDTF">2023-05-16T22:37:36Z</dcterms:modified>
</cp:coreProperties>
</file>