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5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12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52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6879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623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536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966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676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1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49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01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99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53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28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90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43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03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93BFB-BABB-4077-8AD8-512895E516A3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48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73ECD8-C946-98AE-20FA-83EFC1E17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092" y="-733425"/>
            <a:ext cx="6988915" cy="87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8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BA97-8001-CBAF-F5CC-6FB3FCD15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3887" y="1133474"/>
            <a:ext cx="9107488" cy="5362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ABSTRACT :</a:t>
            </a:r>
          </a:p>
          <a:p>
            <a:pPr marL="148590" marR="158750" indent="371475" algn="just">
              <a:spcBef>
                <a:spcPts val="290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is x is price, y is performance and z are user-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friendliness.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148590" marR="158750" indent="371475" algn="just">
              <a:spcBef>
                <a:spcPts val="290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statement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forced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sacrifices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aspects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care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 against each other and choosing the phone that achieves the best compromise. (where “best”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course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depends on what your priorities happen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be).</a:t>
            </a:r>
          </a:p>
          <a:p>
            <a:pPr marL="148590" marR="158750" indent="371475" algn="just">
              <a:spcBef>
                <a:spcPts val="2905"/>
              </a:spcBef>
              <a:spcAft>
                <a:spcPts val="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" marR="161290" indent="371475" algn="just">
              <a:spcBef>
                <a:spcPts val="4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way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measuring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sacrifice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known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cost, which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(for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purposes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this problem) we define as follows. In this problem statement we assume that these values are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measured on a comparable numeric scale higher is better.</a:t>
            </a:r>
          </a:p>
          <a:p>
            <a:pPr marL="148590" marR="161290" indent="371475" algn="just">
              <a:spcBef>
                <a:spcPts val="42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" marR="161290" indent="371475" algn="just">
              <a:spcBef>
                <a:spcPts val="4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 = price of the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phone,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y=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 of 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phone, z=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user-friendliness.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6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816F-C0EA-5FBE-8A7E-E86C631DB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49" y="300037"/>
            <a:ext cx="10896601" cy="6124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Introduction: </a:t>
            </a:r>
          </a:p>
          <a:p>
            <a:pPr marL="0" indent="0">
              <a:spcBef>
                <a:spcPts val="35"/>
              </a:spcBef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35"/>
              </a:spcBef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" marR="160020" indent="371475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Principle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item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lost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consume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something else; in short opportunity cost is the value of the next best alternative. </a:t>
            </a:r>
          </a:p>
          <a:p>
            <a:pPr marL="148590" marR="160020" indent="371475" algn="just"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" marR="160020" indent="371475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 cost is the potential profit that an individual, investor, or business loses when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choosing one alternative over another. Opportunity cost apply to many aspects of life decision. </a:t>
            </a:r>
          </a:p>
          <a:p>
            <a:pPr marL="148590" marR="160020" indent="371475" algn="just"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" marR="160020" indent="0" algn="just"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Eg.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Often,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money becomes the root causes decision-making. If you decide to spend money on a vacation and you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delay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home’s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remodel, then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 is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benefit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living in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renovated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home.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0"/>
              </a:spcBef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" marR="161290" indent="371475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 cost is the cost of taking one decision over another. This is not only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financial, but also in time, efforts and utility. Opportunity cost can lead to optimal decision making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factor such as price, time, performance, user-friendliness is considered. It’s considered three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potential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options and the benefits of each.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52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946244B-80EA-1AB4-632D-782066EE11F7}"/>
              </a:ext>
            </a:extLst>
          </p:cNvPr>
          <p:cNvSpPr/>
          <p:nvPr/>
        </p:nvSpPr>
        <p:spPr>
          <a:xfrm>
            <a:off x="2828925" y="285749"/>
            <a:ext cx="15621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E7FA1-3998-CC01-B43C-B4FA9AF2F97B}"/>
              </a:ext>
            </a:extLst>
          </p:cNvPr>
          <p:cNvSpPr/>
          <p:nvPr/>
        </p:nvSpPr>
        <p:spPr>
          <a:xfrm>
            <a:off x="2238368" y="914399"/>
            <a:ext cx="2743200" cy="266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Read the input value of 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29679-15AD-3A26-B62A-3B2A926C5419}"/>
              </a:ext>
            </a:extLst>
          </p:cNvPr>
          <p:cNvSpPr/>
          <p:nvPr/>
        </p:nvSpPr>
        <p:spPr>
          <a:xfrm>
            <a:off x="2366961" y="1400173"/>
            <a:ext cx="2486025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Söhne Mono"/>
              </a:rPr>
              <a:t>WHILE (n is valid)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7380A-BBB7-B383-BD01-845AB4AAF548}"/>
              </a:ext>
            </a:extLst>
          </p:cNvPr>
          <p:cNvSpPr/>
          <p:nvPr/>
        </p:nvSpPr>
        <p:spPr>
          <a:xfrm>
            <a:off x="1881183" y="1874039"/>
            <a:ext cx="3457575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Create vectors x, y, and z of size 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F4814E-057F-2965-1DD6-7CC7AAC20402}"/>
              </a:ext>
            </a:extLst>
          </p:cNvPr>
          <p:cNvSpPr/>
          <p:nvPr/>
        </p:nvSpPr>
        <p:spPr>
          <a:xfrm>
            <a:off x="1978815" y="2347905"/>
            <a:ext cx="326231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FOR each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 Mono"/>
              </a:rPr>
              <a:t>i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 in the range [0, n-1]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A6A05-F8BA-009D-F8CC-F19150AE8424}"/>
              </a:ext>
            </a:extLst>
          </p:cNvPr>
          <p:cNvSpPr/>
          <p:nvPr/>
        </p:nvSpPr>
        <p:spPr>
          <a:xfrm>
            <a:off x="1978815" y="2979911"/>
            <a:ext cx="3262313" cy="266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chemeClr val="bg1"/>
                </a:solidFill>
                <a:effectLst/>
                <a:latin typeface="Söhne Mono"/>
              </a:rPr>
              <a:t>Read values of x[i], y[i], and z[i]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D79853-8F8C-7E6D-4F35-3A623A0E774A}"/>
              </a:ext>
            </a:extLst>
          </p:cNvPr>
          <p:cNvSpPr/>
          <p:nvPr/>
        </p:nvSpPr>
        <p:spPr>
          <a:xfrm>
            <a:off x="2881307" y="3489928"/>
            <a:ext cx="1457325" cy="205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>
                <a:solidFill>
                  <a:schemeClr val="bg1"/>
                </a:solidFill>
                <a:effectLst/>
                <a:latin typeface="Söhne Mono"/>
              </a:rPr>
              <a:t>END FOR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613AC9-6722-CA48-2668-1CB9B9B7B11F}"/>
              </a:ext>
            </a:extLst>
          </p:cNvPr>
          <p:cNvSpPr/>
          <p:nvPr/>
        </p:nvSpPr>
        <p:spPr>
          <a:xfrm>
            <a:off x="1581145" y="3887829"/>
            <a:ext cx="4057650" cy="22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chemeClr val="bg1"/>
                </a:solidFill>
                <a:effectLst/>
                <a:latin typeface="Söhne Mono"/>
              </a:rPr>
              <a:t>Set max_dist = 0 and central_point = 0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EB6CA3-5712-F874-D597-7158AF335DCB}"/>
              </a:ext>
            </a:extLst>
          </p:cNvPr>
          <p:cNvSpPr/>
          <p:nvPr/>
        </p:nvSpPr>
        <p:spPr>
          <a:xfrm>
            <a:off x="1385881" y="6244106"/>
            <a:ext cx="4448175" cy="22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Calculate the distance between point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 Mono"/>
              </a:rPr>
              <a:t>i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 and 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49BA1-8EEF-145E-06DD-EED180459192}"/>
              </a:ext>
            </a:extLst>
          </p:cNvPr>
          <p:cNvSpPr/>
          <p:nvPr/>
        </p:nvSpPr>
        <p:spPr>
          <a:xfrm>
            <a:off x="1854994" y="4376078"/>
            <a:ext cx="3495675" cy="22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FOR each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 Mono"/>
              </a:rPr>
              <a:t>i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 in the range [0, n-1]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8C99AE-F229-F932-B21E-C09BB252F373}"/>
              </a:ext>
            </a:extLst>
          </p:cNvPr>
          <p:cNvSpPr/>
          <p:nvPr/>
        </p:nvSpPr>
        <p:spPr>
          <a:xfrm>
            <a:off x="7731918" y="943899"/>
            <a:ext cx="2719386" cy="244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Söhne Mono"/>
              </a:rPr>
              <a:t>END FOR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18E1FF-8E7C-929C-6CFB-17195CCD8A3D}"/>
              </a:ext>
            </a:extLst>
          </p:cNvPr>
          <p:cNvSpPr/>
          <p:nvPr/>
        </p:nvSpPr>
        <p:spPr>
          <a:xfrm>
            <a:off x="6779416" y="409912"/>
            <a:ext cx="4624389" cy="266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Update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 Mono"/>
              </a:rPr>
              <a:t>min_dist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 if the new distance is smaller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709BBD-13ED-D122-EF36-3ABC6E6016BE}"/>
              </a:ext>
            </a:extLst>
          </p:cNvPr>
          <p:cNvSpPr/>
          <p:nvPr/>
        </p:nvSpPr>
        <p:spPr>
          <a:xfrm>
            <a:off x="7016948" y="3134408"/>
            <a:ext cx="4136232" cy="21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Update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 Mono"/>
              </a:rPr>
              <a:t>max_dist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 and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 Mono"/>
              </a:rPr>
              <a:t>central_point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 to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 Mono"/>
              </a:rPr>
              <a:t>i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A6247A95-E729-E2A2-7150-EBAA7BC65959}"/>
              </a:ext>
            </a:extLst>
          </p:cNvPr>
          <p:cNvSpPr/>
          <p:nvPr/>
        </p:nvSpPr>
        <p:spPr>
          <a:xfrm>
            <a:off x="2821792" y="4876302"/>
            <a:ext cx="1547805" cy="10001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Söhne Mono"/>
              </a:rPr>
              <a:t>IF (</a:t>
            </a:r>
            <a:r>
              <a:rPr lang="en-IN" b="0" i="0" dirty="0" err="1">
                <a:solidFill>
                  <a:schemeClr val="bg1"/>
                </a:solidFill>
                <a:effectLst/>
                <a:latin typeface="Söhne Mono"/>
              </a:rPr>
              <a:t>i</a:t>
            </a:r>
            <a:r>
              <a:rPr lang="en-IN" b="0" i="0" dirty="0">
                <a:solidFill>
                  <a:schemeClr val="bg1"/>
                </a:solidFill>
                <a:effectLst/>
                <a:latin typeface="Söhne Mono"/>
              </a:rPr>
              <a:t> != j)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3B3D3046-39AC-B887-0DAA-D449B7CE8DAB}"/>
              </a:ext>
            </a:extLst>
          </p:cNvPr>
          <p:cNvSpPr/>
          <p:nvPr/>
        </p:nvSpPr>
        <p:spPr>
          <a:xfrm>
            <a:off x="8205786" y="1373198"/>
            <a:ext cx="1771650" cy="14025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Söhne Mono"/>
              </a:rPr>
              <a:t>IF (</a:t>
            </a:r>
            <a:r>
              <a:rPr lang="en-IN" b="0" i="0" dirty="0" err="1">
                <a:solidFill>
                  <a:schemeClr val="bg1"/>
                </a:solidFill>
                <a:effectLst/>
                <a:latin typeface="Söhne Mono"/>
              </a:rPr>
              <a:t>min_dist</a:t>
            </a:r>
            <a:r>
              <a:rPr lang="en-IN" b="0" i="0" dirty="0">
                <a:solidFill>
                  <a:schemeClr val="bg1"/>
                </a:solidFill>
                <a:effectLst/>
                <a:latin typeface="Söhne Mono"/>
              </a:rPr>
              <a:t> &gt;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Söhne Mono"/>
              </a:rPr>
              <a:t>max_dist</a:t>
            </a:r>
            <a:r>
              <a:rPr lang="en-IN" b="0" i="0" dirty="0">
                <a:solidFill>
                  <a:schemeClr val="bg1"/>
                </a:solidFill>
                <a:effectLst/>
                <a:latin typeface="Söhne Mono"/>
              </a:rPr>
              <a:t>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B1D157-2440-A882-5FA1-2B25E1C48028}"/>
              </a:ext>
            </a:extLst>
          </p:cNvPr>
          <p:cNvSpPr/>
          <p:nvPr/>
        </p:nvSpPr>
        <p:spPr>
          <a:xfrm>
            <a:off x="8003379" y="3583775"/>
            <a:ext cx="2176464" cy="38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>
                <a:solidFill>
                  <a:schemeClr val="bg1"/>
                </a:solidFill>
                <a:effectLst/>
                <a:latin typeface="Söhne Mono"/>
              </a:rPr>
              <a:t>END FOR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C35649-C9B0-3DF0-A772-E10D3FCBDF0E}"/>
              </a:ext>
            </a:extLst>
          </p:cNvPr>
          <p:cNvSpPr/>
          <p:nvPr/>
        </p:nvSpPr>
        <p:spPr>
          <a:xfrm>
            <a:off x="6901455" y="4291693"/>
            <a:ext cx="4367219" cy="338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chemeClr val="bg1"/>
                </a:solidFill>
                <a:effectLst/>
                <a:latin typeface="Söhne Mono"/>
              </a:rPr>
              <a:t>Print the central point and its coordinates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F3427A-E1D4-7286-42F3-3361A5CF4F87}"/>
              </a:ext>
            </a:extLst>
          </p:cNvPr>
          <p:cNvSpPr/>
          <p:nvPr/>
        </p:nvSpPr>
        <p:spPr>
          <a:xfrm>
            <a:off x="8024811" y="4989558"/>
            <a:ext cx="2133600" cy="219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>
                <a:solidFill>
                  <a:schemeClr val="bg1"/>
                </a:solidFill>
                <a:effectLst/>
                <a:latin typeface="Söhne Mono"/>
              </a:rPr>
              <a:t>END WHILE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96CECCA-F21A-3894-EBBE-4257A40A205A}"/>
              </a:ext>
            </a:extLst>
          </p:cNvPr>
          <p:cNvSpPr/>
          <p:nvPr/>
        </p:nvSpPr>
        <p:spPr>
          <a:xfrm>
            <a:off x="8262936" y="5544105"/>
            <a:ext cx="1657350" cy="41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Söhne Mono"/>
              </a:rPr>
              <a:t>END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C067DAF-F5AD-2176-F3FA-D8983D8B2FEB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4369597" y="2074479"/>
            <a:ext cx="3836189" cy="33018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31D3DC-A6AB-1DC3-8507-26370A8A8ECE}"/>
              </a:ext>
            </a:extLst>
          </p:cNvPr>
          <p:cNvCxnSpPr>
            <a:cxnSpLocks/>
            <a:stCxn id="25" idx="3"/>
            <a:endCxn id="27" idx="3"/>
          </p:cNvCxnSpPr>
          <p:nvPr/>
        </p:nvCxnSpPr>
        <p:spPr>
          <a:xfrm>
            <a:off x="9977436" y="2074479"/>
            <a:ext cx="202407" cy="1700390"/>
          </a:xfrm>
          <a:prstGeom prst="bentConnector3">
            <a:avLst>
              <a:gd name="adj1" fmla="val 8952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117AC3-E7A6-5AA0-4F3C-C8D9E680E3E0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609968" y="714374"/>
            <a:ext cx="7" cy="20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EFD618A-CD55-CA1B-A511-37E9206D4F8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609968" y="1181098"/>
            <a:ext cx="6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291DE3-6597-ACB0-A972-F8181B35F8C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609971" y="1666873"/>
            <a:ext cx="3" cy="20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1299A9D-F174-C9D5-7BE6-CE5D35BE074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609971" y="2140739"/>
            <a:ext cx="1" cy="20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64AB102-E87E-55D9-0607-E798C6B7475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609972" y="2690805"/>
            <a:ext cx="0" cy="28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00991C-1431-0B03-F2D1-BE321DB0C52F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flipH="1">
            <a:off x="3609970" y="3246612"/>
            <a:ext cx="2" cy="24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C03AD7-5B17-8D41-B726-76F908A13AF6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609970" y="3695909"/>
            <a:ext cx="0" cy="19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B1F8C-4DD5-3B90-1704-DED6435BBBA5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flipH="1">
            <a:off x="3602832" y="4114047"/>
            <a:ext cx="7138" cy="26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23C4B3B-3742-61A5-FC93-72D8F30EA18E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 flipH="1">
            <a:off x="3595695" y="4602296"/>
            <a:ext cx="7137" cy="274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5FE8BE6-D8CD-EBCA-CD5E-A3195D2C78FF}"/>
              </a:ext>
            </a:extLst>
          </p:cNvPr>
          <p:cNvCxnSpPr>
            <a:stCxn id="24" idx="2"/>
            <a:endCxn id="19" idx="0"/>
          </p:cNvCxnSpPr>
          <p:nvPr/>
        </p:nvCxnSpPr>
        <p:spPr>
          <a:xfrm>
            <a:off x="3595695" y="5876424"/>
            <a:ext cx="14274" cy="36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D24DC69-DFD3-13FF-C83A-FB3E5C7CF09D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9091611" y="676613"/>
            <a:ext cx="0" cy="26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C72DEFB-9A04-3064-AA2A-AB9D27453E6E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9091611" y="1188329"/>
            <a:ext cx="0" cy="18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ABC16AD-0F6E-0572-95DD-62CCD866CA65}"/>
              </a:ext>
            </a:extLst>
          </p:cNvPr>
          <p:cNvCxnSpPr>
            <a:stCxn id="25" idx="2"/>
            <a:endCxn id="23" idx="0"/>
          </p:cNvCxnSpPr>
          <p:nvPr/>
        </p:nvCxnSpPr>
        <p:spPr>
          <a:xfrm flipH="1">
            <a:off x="9085064" y="2775759"/>
            <a:ext cx="6547" cy="35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FADF009-376E-43AA-DD3E-7C3D29E82CA0}"/>
              </a:ext>
            </a:extLst>
          </p:cNvPr>
          <p:cNvCxnSpPr>
            <a:stCxn id="23" idx="2"/>
            <a:endCxn id="27" idx="0"/>
          </p:cNvCxnSpPr>
          <p:nvPr/>
        </p:nvCxnSpPr>
        <p:spPr>
          <a:xfrm>
            <a:off x="9085064" y="3352301"/>
            <a:ext cx="6547" cy="23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CC58BEC-9053-2183-DE4E-00B8C52ED4DD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9085065" y="3965963"/>
            <a:ext cx="6546" cy="32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F406946-0110-90A2-2443-067904E90410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9085065" y="4629855"/>
            <a:ext cx="6546" cy="35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BFDFBF2-D80B-6521-52E7-9249D7BC58A1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9091611" y="5208622"/>
            <a:ext cx="0" cy="33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318F692-4DC5-ACE0-5981-D17E1EED813D}"/>
              </a:ext>
            </a:extLst>
          </p:cNvPr>
          <p:cNvCxnSpPr>
            <a:stCxn id="19" idx="2"/>
          </p:cNvCxnSpPr>
          <p:nvPr/>
        </p:nvCxnSpPr>
        <p:spPr>
          <a:xfrm>
            <a:off x="3609969" y="6470324"/>
            <a:ext cx="7153" cy="78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B02598D-38B5-936C-CC86-07699DC806B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091611" y="125"/>
            <a:ext cx="0" cy="4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A1CC51E7-EDA2-ABEB-3C67-C4F86620C5FD}"/>
              </a:ext>
            </a:extLst>
          </p:cNvPr>
          <p:cNvSpPr txBox="1"/>
          <p:nvPr/>
        </p:nvSpPr>
        <p:spPr>
          <a:xfrm>
            <a:off x="5148262" y="4941766"/>
            <a:ext cx="115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2615A07-55B3-85A0-1D4B-F403A553E0BE}"/>
              </a:ext>
            </a:extLst>
          </p:cNvPr>
          <p:cNvSpPr txBox="1"/>
          <p:nvPr/>
        </p:nvSpPr>
        <p:spPr>
          <a:xfrm>
            <a:off x="10584662" y="1760582"/>
            <a:ext cx="104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A19A0D3-E078-6DB9-C16A-9CCFA97B15A2}"/>
              </a:ext>
            </a:extLst>
          </p:cNvPr>
          <p:cNvSpPr txBox="1"/>
          <p:nvPr/>
        </p:nvSpPr>
        <p:spPr>
          <a:xfrm>
            <a:off x="3586164" y="5852160"/>
            <a:ext cx="95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356F790-BB2F-BCC4-9DB7-62F84F7E6CED}"/>
              </a:ext>
            </a:extLst>
          </p:cNvPr>
          <p:cNvSpPr txBox="1"/>
          <p:nvPr/>
        </p:nvSpPr>
        <p:spPr>
          <a:xfrm>
            <a:off x="9055889" y="2770417"/>
            <a:ext cx="59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E7C254A-3969-1AC2-979F-5B3EB37AC70F}"/>
              </a:ext>
            </a:extLst>
          </p:cNvPr>
          <p:cNvSpPr txBox="1"/>
          <p:nvPr/>
        </p:nvSpPr>
        <p:spPr>
          <a:xfrm>
            <a:off x="516727" y="20301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261934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4799E-4476-E438-1DA2-1C2801E9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1539875"/>
            <a:ext cx="10515600" cy="4351338"/>
          </a:xfrm>
        </p:spPr>
        <p:txBody>
          <a:bodyPr/>
          <a:lstStyle/>
          <a:p>
            <a:pPr marL="148590" algn="l">
              <a:spcBef>
                <a:spcPts val="1075"/>
              </a:spcBef>
            </a:pPr>
            <a:r>
              <a:rPr lang="en-US" sz="2400" b="1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ADVANTAGES: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5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Awareness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lost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Relative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2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Evaluation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Alternative.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Identification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Relative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Profitable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Draw attention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balancing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automated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manual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Benefits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well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2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Risk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mitigation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capability.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realistic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comparison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between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automated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manual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5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8642-CC92-EC1D-51A9-3D1C98F29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8598"/>
            <a:ext cx="9906000" cy="6172201"/>
          </a:xfrm>
        </p:spPr>
        <p:txBody>
          <a:bodyPr>
            <a:normAutofit/>
          </a:bodyPr>
          <a:lstStyle/>
          <a:p>
            <a:pPr marL="2040890" marR="2395855" indent="0" algn="ctr">
              <a:spcBef>
                <a:spcPts val="445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PROPOSED</a:t>
            </a:r>
            <a:r>
              <a:rPr lang="en-US" sz="2000" b="1" spc="-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WORK</a:t>
            </a:r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44780" indent="41021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unreal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package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concept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solved. This problem is solved in future the people give the importance for then people choose the any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option.</a:t>
            </a:r>
            <a:r>
              <a:rPr lang="en-US" sz="1800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seen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complete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video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guide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solved.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discuss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teacher.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44780" indent="41021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44780" indent="41021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Hardware Requirement: -</a:t>
            </a:r>
          </a:p>
          <a:p>
            <a:pPr marL="463550" marR="144780" lvl="1" indent="410210" algn="just">
              <a:lnSpc>
                <a:spcPct val="120000"/>
              </a:lnSpc>
              <a:spcBef>
                <a:spcPts val="45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Laptop G15</a:t>
            </a:r>
          </a:p>
          <a:p>
            <a:pPr marL="463550" marR="144780" lvl="1" indent="410210" algn="just">
              <a:lnSpc>
                <a:spcPct val="120000"/>
              </a:lnSpc>
              <a:spcBef>
                <a:spcPts val="45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Processor i5</a:t>
            </a:r>
          </a:p>
          <a:p>
            <a:pPr marL="463550" marR="144780" lvl="1" indent="410210" algn="just">
              <a:lnSpc>
                <a:spcPct val="120000"/>
              </a:lnSpc>
              <a:spcBef>
                <a:spcPts val="450"/>
              </a:spcBef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44780" indent="41021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Software Requirement: -</a:t>
            </a:r>
          </a:p>
          <a:p>
            <a:pPr marL="463550" marR="144780" lvl="1" indent="410210" algn="just">
              <a:lnSpc>
                <a:spcPct val="120000"/>
              </a:lnSpc>
              <a:spcBef>
                <a:spcPts val="450"/>
              </a:spcBef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Language : - C++</a:t>
            </a:r>
          </a:p>
          <a:p>
            <a:pPr marL="63500" marR="144780" indent="41021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44780" indent="41021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44780" indent="41021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27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BBDE3-E776-4C75-40E5-30DB93CFB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0612" y="971550"/>
            <a:ext cx="8915400" cy="3777622"/>
          </a:xfrm>
        </p:spPr>
        <p:txBody>
          <a:bodyPr>
            <a:normAutofit/>
          </a:bodyPr>
          <a:lstStyle/>
          <a:p>
            <a:pPr marL="148590">
              <a:spcBef>
                <a:spcPts val="1275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Facilities</a:t>
            </a:r>
            <a:r>
              <a:rPr lang="en-US" sz="2400" b="1" spc="-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Available:</a:t>
            </a:r>
            <a:endParaRPr lang="en-IN" sz="2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studio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39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Atom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Laptop.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SDD 512 GB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ACM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ICPC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world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Finals 2020-KTH.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10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ACM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ICPC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Top-coder.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096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E83BB-7673-AB65-F3C2-BAAD4519B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665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3800" b="1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832386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130</TotalTime>
  <Words>600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Söhne Mono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Shantanu Hulwan</dc:creator>
  <cp:lastModifiedBy>Shantanu Hulwan</cp:lastModifiedBy>
  <cp:revision>12</cp:revision>
  <dcterms:created xsi:type="dcterms:W3CDTF">2023-04-24T05:01:21Z</dcterms:created>
  <dcterms:modified xsi:type="dcterms:W3CDTF">2023-04-26T11:33:45Z</dcterms:modified>
</cp:coreProperties>
</file>