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7" r:id="rId2"/>
    <p:sldId id="276" r:id="rId3"/>
    <p:sldId id="277" r:id="rId4"/>
    <p:sldId id="278" r:id="rId5"/>
    <p:sldId id="286" r:id="rId6"/>
    <p:sldId id="283" r:id="rId7"/>
    <p:sldId id="284" r:id="rId8"/>
    <p:sldId id="281" r:id="rId9"/>
    <p:sldId id="28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0" d="100"/>
          <a:sy n="90" d="100"/>
        </p:scale>
        <p:origin x="31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6E409-AFD3-4487-A68A-44A3D581A4F2}" type="datetimeFigureOut">
              <a:rPr lang="en-IN" smtClean="0"/>
              <a:t>08-04-2025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83B64F-11E2-45FD-92E3-57A08E6E5B1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panose="020F0502020204030204"/>
                <a:ea typeface="Calibri" panose="020F0502020204030204"/>
                <a:cs typeface="Calibri" panose="020F0502020204030204"/>
                <a:sym typeface="Calibri" panose="020F0502020204030204"/>
              </a:rPr>
              <a:t>2</a:t>
            </a:fld>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B8B2D6E-1CA4-40BD-A562-0B5D8B24606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B8CAC-CE18-452B-B659-95DC406B472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B8B2D6E-1CA4-40BD-A562-0B5D8B24606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B8CAC-CE18-452B-B659-95DC406B472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B8B2D6E-1CA4-40BD-A562-0B5D8B24606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B8CAC-CE18-452B-B659-95DC406B472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B8B2D6E-1CA4-40BD-A562-0B5D8B24606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B8CAC-CE18-452B-B659-95DC406B472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8B2D6E-1CA4-40BD-A562-0B5D8B246062}"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1BB8CAC-CE18-452B-B659-95DC406B472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B8B2D6E-1CA4-40BD-A562-0B5D8B246062}"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B8CAC-CE18-452B-B659-95DC406B472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B8B2D6E-1CA4-40BD-A562-0B5D8B246062}" type="datetimeFigureOut">
              <a:rPr lang="en-IN" smtClean="0"/>
              <a:t>08-04-2025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1BB8CAC-CE18-452B-B659-95DC406B472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B8B2D6E-1CA4-40BD-A562-0B5D8B246062}" type="datetimeFigureOut">
              <a:rPr lang="en-IN" smtClean="0"/>
              <a:t>08-04-2025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1BB8CAC-CE18-452B-B659-95DC406B472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8B2D6E-1CA4-40BD-A562-0B5D8B246062}" type="datetimeFigureOut">
              <a:rPr lang="en-IN" smtClean="0"/>
              <a:t>08-04-2025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1BB8CAC-CE18-452B-B659-95DC406B472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8B2D6E-1CA4-40BD-A562-0B5D8B246062}"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B8CAC-CE18-452B-B659-95DC406B472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B8B2D6E-1CA4-40BD-A562-0B5D8B246062}"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1BB8CAC-CE18-452B-B659-95DC406B472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B2D6E-1CA4-40BD-A562-0B5D8B246062}" type="datetimeFigureOut">
              <a:rPr lang="en-IN" smtClean="0"/>
              <a:t>08-04-2025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B8CAC-CE18-452B-B659-95DC406B472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p:nvPr/>
        </p:nvSpPr>
        <p:spPr>
          <a:xfrm>
            <a:off x="1133629" y="1531361"/>
            <a:ext cx="9924742" cy="582295"/>
          </a:xfrm>
          <a:prstGeom prst="rect">
            <a:avLst/>
          </a:prstGeom>
          <a:noFill/>
          <a:ln>
            <a:noFill/>
          </a:ln>
        </p:spPr>
        <p:txBody>
          <a:bodyPr spcFirstLastPara="1" wrap="square" lIns="91425" tIns="45700" rIns="91425" bIns="45700" anchor="t" anchorCtr="0">
            <a:spAutoFit/>
          </a:bodyPr>
          <a:lstStyle/>
          <a:p>
            <a:pPr algn="ctr">
              <a:buClr>
                <a:srgbClr val="000000"/>
              </a:buClr>
              <a:buSzPts val="3200"/>
            </a:pPr>
            <a:r>
              <a:rPr lang="en-US" sz="3200" b="1" dirty="0">
                <a:solidFill>
                  <a:schemeClr val="accent1"/>
                </a:solidFill>
                <a:latin typeface="Times New Roman" panose="02020603050405020304"/>
                <a:ea typeface="Times New Roman" panose="02020603050405020304"/>
                <a:cs typeface="Times New Roman" panose="02020603050405020304"/>
                <a:sym typeface="Times New Roman" panose="02020603050405020304"/>
              </a:rPr>
              <a:t>“Wireless EV Charging Stations”</a:t>
            </a:r>
            <a:endParaRPr sz="1400"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89" name="Google Shape;89;p1"/>
          <p:cNvSpPr txBox="1"/>
          <p:nvPr/>
        </p:nvSpPr>
        <p:spPr>
          <a:xfrm>
            <a:off x="-132877" y="204830"/>
            <a:ext cx="9562153" cy="738623"/>
          </a:xfrm>
          <a:prstGeom prst="rect">
            <a:avLst/>
          </a:prstGeom>
          <a:noFill/>
          <a:ln>
            <a:noFill/>
          </a:ln>
        </p:spPr>
        <p:txBody>
          <a:bodyPr spcFirstLastPara="1" wrap="square" lIns="91425" tIns="45700" rIns="91425" bIns="45700" anchor="t" anchorCtr="0">
            <a:spAutoFit/>
          </a:bodyPr>
          <a:lstStyle/>
          <a:p>
            <a:pPr algn="ctr">
              <a:buClr>
                <a:srgbClr val="000000"/>
              </a:buClr>
              <a:buSzPts val="2400"/>
            </a:pPr>
            <a:r>
              <a:rPr lang="en-US" sz="2400" b="1" dirty="0">
                <a:solidFill>
                  <a:srgbClr val="002060"/>
                </a:solidFill>
                <a:latin typeface="Libre Baskerville"/>
                <a:ea typeface="Libre Baskerville"/>
                <a:cs typeface="Libre Baskerville"/>
                <a:sym typeface="Libre Baskerville"/>
              </a:rPr>
              <a:t>    </a:t>
            </a:r>
            <a:r>
              <a:rPr lang="en-US" sz="2000" b="1" dirty="0">
                <a:solidFill>
                  <a:srgbClr val="002060"/>
                </a:solidFill>
                <a:latin typeface="Libre Baskerville"/>
                <a:ea typeface="Libre Baskerville"/>
                <a:cs typeface="Libre Baskerville"/>
                <a:sym typeface="Libre Baskerville"/>
              </a:rPr>
              <a:t>  </a:t>
            </a:r>
            <a:r>
              <a:rPr lang="en-US" sz="2000" b="1" dirty="0">
                <a:solidFill>
                  <a:srgbClr val="002060"/>
                </a:solidFill>
                <a:latin typeface="Times New Roman" panose="02020603050405020304"/>
                <a:ea typeface="Times New Roman" panose="02020603050405020304"/>
                <a:cs typeface="Times New Roman" panose="02020603050405020304"/>
                <a:sym typeface="Times New Roman" panose="02020603050405020304"/>
              </a:rPr>
              <a:t>MIT School of Engineering &amp; Sciences, Pune</a:t>
            </a:r>
            <a:endParaRPr sz="2000" dirty="0">
              <a:solidFill>
                <a:srgbClr val="000000"/>
              </a:solidFill>
              <a:latin typeface="Arial" panose="020B0604020202020204"/>
              <a:ea typeface="Arial" panose="020B0604020202020204"/>
              <a:cs typeface="Arial" panose="020B0604020202020204"/>
              <a:sym typeface="Arial" panose="020B0604020202020204"/>
            </a:endParaRPr>
          </a:p>
          <a:p>
            <a:pPr algn="ctr">
              <a:buClr>
                <a:srgbClr val="000000"/>
              </a:buClr>
              <a:buSzPts val="1800"/>
            </a:pPr>
            <a:r>
              <a:rPr lang="en-US" b="1" dirty="0">
                <a:solidFill>
                  <a:srgbClr val="0070C0"/>
                </a:solidFill>
                <a:latin typeface="Times New Roman" panose="02020603050405020304"/>
                <a:ea typeface="Times New Roman" panose="02020603050405020304"/>
                <a:cs typeface="Times New Roman" panose="02020603050405020304"/>
                <a:sym typeface="Times New Roman" panose="02020603050405020304"/>
              </a:rPr>
              <a:t>Department of Electronics and Communication Engineering</a:t>
            </a:r>
            <a:endParaRPr sz="1100" dirty="0">
              <a:solidFill>
                <a:srgbClr val="0070C0"/>
              </a:solidFill>
              <a:latin typeface="Arial" panose="020B0604020202020204"/>
              <a:ea typeface="Arial" panose="020B0604020202020204"/>
              <a:cs typeface="Arial" panose="020B0604020202020204"/>
              <a:sym typeface="Arial" panose="020B0604020202020204"/>
            </a:endParaRPr>
          </a:p>
        </p:txBody>
      </p:sp>
      <p:cxnSp>
        <p:nvCxnSpPr>
          <p:cNvPr id="90" name="Google Shape;90;p1"/>
          <p:cNvCxnSpPr/>
          <p:nvPr/>
        </p:nvCxnSpPr>
        <p:spPr>
          <a:xfrm flipH="1">
            <a:off x="855407" y="1162664"/>
            <a:ext cx="7167716" cy="0"/>
          </a:xfrm>
          <a:prstGeom prst="straightConnector1">
            <a:avLst/>
          </a:prstGeom>
          <a:noFill/>
          <a:ln w="9525" cap="flat" cmpd="sng">
            <a:solidFill>
              <a:srgbClr val="AE350A"/>
            </a:solidFill>
            <a:prstDash val="solid"/>
            <a:round/>
            <a:headEnd type="none" w="sm" len="sm"/>
            <a:tailEnd type="none" w="sm" len="sm"/>
          </a:ln>
        </p:spPr>
      </p:cxnSp>
      <p:graphicFrame>
        <p:nvGraphicFramePr>
          <p:cNvPr id="91" name="Google Shape;91;p1"/>
          <p:cNvGraphicFramePr/>
          <p:nvPr/>
        </p:nvGraphicFramePr>
        <p:xfrm>
          <a:off x="855406" y="2921000"/>
          <a:ext cx="10638505" cy="1879650"/>
        </p:xfrm>
        <a:graphic>
          <a:graphicData uri="http://schemas.openxmlformats.org/drawingml/2006/table">
            <a:tbl>
              <a:tblPr firstRow="1" bandRow="1">
                <a:noFill/>
              </a:tblPr>
              <a:tblGrid>
                <a:gridCol w="1745804">
                  <a:extLst>
                    <a:ext uri="{9D8B030D-6E8A-4147-A177-3AD203B41FA5}">
                      <a16:colId xmlns:a16="http://schemas.microsoft.com/office/drawing/2014/main" val="20000"/>
                    </a:ext>
                  </a:extLst>
                </a:gridCol>
                <a:gridCol w="1745803">
                  <a:extLst>
                    <a:ext uri="{9D8B030D-6E8A-4147-A177-3AD203B41FA5}">
                      <a16:colId xmlns:a16="http://schemas.microsoft.com/office/drawing/2014/main" val="20001"/>
                    </a:ext>
                  </a:extLst>
                </a:gridCol>
                <a:gridCol w="2946058">
                  <a:extLst>
                    <a:ext uri="{9D8B030D-6E8A-4147-A177-3AD203B41FA5}">
                      <a16:colId xmlns:a16="http://schemas.microsoft.com/office/drawing/2014/main" val="20002"/>
                    </a:ext>
                  </a:extLst>
                </a:gridCol>
                <a:gridCol w="4200840">
                  <a:extLst>
                    <a:ext uri="{9D8B030D-6E8A-4147-A177-3AD203B41FA5}">
                      <a16:colId xmlns:a16="http://schemas.microsoft.com/office/drawing/2014/main" val="20003"/>
                    </a:ext>
                  </a:extLst>
                </a:gridCol>
              </a:tblGrid>
              <a:tr h="369025">
                <a:tc>
                  <a:txBody>
                    <a:bodyPr/>
                    <a:lstStyle/>
                    <a:p>
                      <a:pPr marL="0" marR="0" lvl="0" indent="0" algn="ctr" rtl="0">
                        <a:lnSpc>
                          <a:spcPct val="100000"/>
                        </a:lnSpc>
                        <a:spcBef>
                          <a:spcPts val="0"/>
                        </a:spcBef>
                        <a:spcAft>
                          <a:spcPts val="0"/>
                        </a:spcAft>
                        <a:buClr>
                          <a:schemeClr val="dk1"/>
                        </a:buClr>
                        <a:buSzPts val="2000"/>
                        <a:buFont typeface="Times New Roman" panose="02020603050405020304"/>
                        <a:buNone/>
                      </a:pPr>
                      <a:r>
                        <a:rPr lang="en-US" sz="2000" b="1" u="none" strike="noStrike" cap="none" dirty="0">
                          <a:latin typeface="Times New Roman" panose="02020603050405020304"/>
                          <a:ea typeface="Times New Roman" panose="02020603050405020304"/>
                          <a:cs typeface="Times New Roman" panose="02020603050405020304"/>
                          <a:sym typeface="Times New Roman" panose="02020603050405020304"/>
                        </a:rPr>
                        <a:t>Roll No.</a:t>
                      </a:r>
                      <a:endParaRPr sz="1800" b="1" u="none" strike="noStrike" cap="none" dirty="0"/>
                    </a:p>
                  </a:txBody>
                  <a:tcPr marL="91450" marR="91450" marT="45725" marB="45725"/>
                </a:tc>
                <a:tc>
                  <a:txBody>
                    <a:bodyPr/>
                    <a:lstStyle/>
                    <a:p>
                      <a:pPr marL="0" marR="0" lvl="0" indent="0" algn="ctr" rtl="0">
                        <a:spcBef>
                          <a:spcPts val="0"/>
                        </a:spcBef>
                        <a:spcAft>
                          <a:spcPts val="0"/>
                        </a:spcAft>
                        <a:buClr>
                          <a:schemeClr val="dk1"/>
                        </a:buClr>
                        <a:buSzPts val="2000"/>
                        <a:buFont typeface="Times New Roman" panose="02020603050405020304"/>
                        <a:buNone/>
                      </a:pPr>
                      <a:r>
                        <a:rPr lang="en-US" sz="2000" b="1" u="none" strike="noStrike" cap="none" dirty="0">
                          <a:latin typeface="Times New Roman" panose="02020603050405020304"/>
                          <a:ea typeface="Times New Roman" panose="02020603050405020304"/>
                          <a:cs typeface="Times New Roman" panose="02020603050405020304"/>
                          <a:sym typeface="Times New Roman" panose="02020603050405020304"/>
                        </a:rPr>
                        <a:t>Div.</a:t>
                      </a:r>
                      <a:endParaRPr sz="2000" b="1"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Clr>
                          <a:schemeClr val="dk1"/>
                        </a:buClr>
                        <a:buSzPts val="2000"/>
                        <a:buFont typeface="Times New Roman" panose="02020603050405020304"/>
                        <a:buNone/>
                      </a:pPr>
                      <a:r>
                        <a:rPr lang="en-US" sz="2000" b="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Enrolment No.</a:t>
                      </a:r>
                      <a:endParaRPr sz="2000" u="none" strike="noStrike" cap="none">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2000"/>
                        <a:buFont typeface="Times New Roman" panose="02020603050405020304"/>
                        <a:buNone/>
                      </a:pPr>
                      <a:r>
                        <a:rPr lang="en-US" sz="2000" b="1" u="none" strike="noStrike" cap="none" dirty="0">
                          <a:latin typeface="Times New Roman" panose="02020603050405020304"/>
                          <a:ea typeface="Times New Roman" panose="02020603050405020304"/>
                          <a:cs typeface="Times New Roman" panose="02020603050405020304"/>
                          <a:sym typeface="Times New Roman" panose="02020603050405020304"/>
                        </a:rPr>
                        <a:t>Name of Student</a:t>
                      </a:r>
                      <a:endParaRPr sz="1800" b="1" u="none" strike="noStrike" cap="none" dirty="0"/>
                    </a:p>
                  </a:txBody>
                  <a:tcPr marL="91450" marR="91450" marT="45725" marB="45725"/>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Clr>
                          <a:schemeClr val="dk1"/>
                        </a:buClr>
                        <a:buSzPts val="1800"/>
                        <a:buFont typeface="Calibri" panose="020F0502020204030204"/>
                        <a:buNone/>
                      </a:pPr>
                      <a:r>
                        <a:rPr 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2224</a:t>
                      </a:r>
                      <a:r>
                        <a:rPr lang="en-US" alt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115</a:t>
                      </a:r>
                    </a:p>
                  </a:txBody>
                  <a:tcPr marL="91450" marR="91450" marT="45725" marB="45725">
                    <a:solidFill>
                      <a:schemeClr val="accent5">
                        <a:lumMod val="40000"/>
                        <a:lumOff val="60000"/>
                      </a:schemeClr>
                    </a:solidFill>
                  </a:tcPr>
                </a:tc>
                <a:tc>
                  <a:txBody>
                    <a:bodyPr/>
                    <a:lstStyle/>
                    <a:p>
                      <a:pPr marL="0" marR="0" lvl="0" indent="0" algn="ctr" rtl="0">
                        <a:spcBef>
                          <a:spcPts val="0"/>
                        </a:spcBef>
                        <a:spcAft>
                          <a:spcPts val="0"/>
                        </a:spcAft>
                        <a:buClr>
                          <a:schemeClr val="dk1"/>
                        </a:buClr>
                        <a:buSzPts val="1800"/>
                        <a:buFont typeface="Calibri" panose="020F0502020204030204"/>
                        <a:buNone/>
                      </a:pPr>
                      <a:r>
                        <a:rPr 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ECO</a:t>
                      </a:r>
                      <a:endParaRPr sz="1800" b="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chemeClr val="accent5">
                        <a:lumMod val="40000"/>
                        <a:lumOff val="60000"/>
                      </a:schemeClr>
                    </a:solidFill>
                  </a:tcPr>
                </a:tc>
                <a:tc>
                  <a:txBody>
                    <a:bodyPr/>
                    <a:lstStyle/>
                    <a:p>
                      <a:pPr marL="0" marR="0" lvl="0" indent="0" algn="ctr" rtl="0">
                        <a:spcBef>
                          <a:spcPts val="0"/>
                        </a:spcBef>
                        <a:spcAft>
                          <a:spcPts val="0"/>
                        </a:spcAft>
                        <a:buClr>
                          <a:schemeClr val="dk1"/>
                        </a:buClr>
                        <a:buSzPts val="1800"/>
                        <a:buFont typeface="Calibri" panose="020F0502020204030204"/>
                        <a:buNone/>
                      </a:pPr>
                      <a:r>
                        <a:rPr 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MITU22BTEC0</a:t>
                      </a:r>
                      <a:r>
                        <a:rPr lang="en-US" alt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110</a:t>
                      </a:r>
                    </a:p>
                  </a:txBody>
                  <a:tcPr marL="91450" marR="91450" marT="45725" marB="45725">
                    <a:solidFill>
                      <a:schemeClr val="accent5">
                        <a:lumMod val="40000"/>
                        <a:lumOff val="60000"/>
                      </a:schemeClr>
                    </a:solidFill>
                  </a:tcPr>
                </a:tc>
                <a:tc>
                  <a:txBody>
                    <a:bodyPr/>
                    <a:lstStyle/>
                    <a:p>
                      <a:pPr marL="0" marR="0" lvl="0" indent="0" algn="ctr" rtl="0">
                        <a:spcBef>
                          <a:spcPts val="0"/>
                        </a:spcBef>
                        <a:spcAft>
                          <a:spcPts val="0"/>
                        </a:spcAft>
                        <a:buClr>
                          <a:schemeClr val="dk1"/>
                        </a:buClr>
                        <a:buSzPts val="1800"/>
                        <a:buFont typeface="Calibri" panose="020F0502020204030204"/>
                        <a:buNone/>
                      </a:pPr>
                      <a:r>
                        <a:rPr lang="en-US" sz="1800" b="0" u="none" strike="noStrike" cap="none" dirty="0">
                          <a:latin typeface="Times New Roman" panose="02020603050405020304"/>
                          <a:ea typeface="Times New Roman" panose="02020603050405020304"/>
                          <a:cs typeface="Times New Roman" panose="02020603050405020304"/>
                          <a:sym typeface="Times New Roman" panose="02020603050405020304"/>
                        </a:rPr>
                        <a:t>Vaibhav Kathe</a:t>
                      </a:r>
                    </a:p>
                  </a:txBody>
                  <a:tcPr marL="91450" marR="91450" marT="45725" marB="45725">
                    <a:solidFill>
                      <a:schemeClr val="accent5">
                        <a:lumMod val="40000"/>
                        <a:lumOff val="60000"/>
                      </a:schemeClr>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Clr>
                          <a:schemeClr val="dk1"/>
                        </a:buClr>
                        <a:buSzPts val="1800"/>
                        <a:buFont typeface="Calibri" panose="020F0502020204030204"/>
                        <a:buNone/>
                      </a:pPr>
                      <a:r>
                        <a:rPr 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2224</a:t>
                      </a:r>
                      <a:r>
                        <a:rPr lang="en-US" alt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119</a:t>
                      </a:r>
                    </a:p>
                  </a:txBody>
                  <a:tcPr marL="91450" marR="91450" marT="45725" marB="45725"/>
                </a:tc>
                <a:tc>
                  <a:txBody>
                    <a:bodyPr/>
                    <a:lstStyle/>
                    <a:p>
                      <a:pPr marL="0" marR="0" lvl="0" indent="0" algn="ctr" rtl="0">
                        <a:spcBef>
                          <a:spcPts val="0"/>
                        </a:spcBef>
                        <a:spcAft>
                          <a:spcPts val="0"/>
                        </a:spcAft>
                        <a:buClr>
                          <a:schemeClr val="dk1"/>
                        </a:buClr>
                        <a:buSzPts val="1800"/>
                        <a:buFont typeface="Calibri" panose="020F0502020204030204"/>
                        <a:buNone/>
                      </a:pPr>
                      <a:r>
                        <a:rPr 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ECO</a:t>
                      </a:r>
                      <a:endParaRPr sz="1800" b="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Clr>
                          <a:schemeClr val="dk1"/>
                        </a:buClr>
                        <a:buSzPts val="1800"/>
                        <a:buFont typeface="Calibri" panose="020F0502020204030204"/>
                        <a:buNone/>
                      </a:pPr>
                      <a:r>
                        <a:rPr 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MITU22BTEC00</a:t>
                      </a:r>
                      <a:r>
                        <a:rPr lang="en-US" alt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26</a:t>
                      </a:r>
                    </a:p>
                  </a:txBody>
                  <a:tcPr marL="91450" marR="91450" marT="45725" marB="45725"/>
                </a:tc>
                <a:tc>
                  <a:txBody>
                    <a:bodyPr/>
                    <a:lstStyle/>
                    <a:p>
                      <a:pPr marL="0" marR="0" lvl="0" indent="0" algn="ctr" rtl="0">
                        <a:spcBef>
                          <a:spcPts val="0"/>
                        </a:spcBef>
                        <a:spcAft>
                          <a:spcPts val="0"/>
                        </a:spcAft>
                        <a:buClr>
                          <a:schemeClr val="dk1"/>
                        </a:buClr>
                        <a:buSzPts val="1800"/>
                        <a:buFont typeface="Calibri" panose="020F0502020204030204"/>
                        <a:buNone/>
                      </a:pPr>
                      <a:r>
                        <a:rPr lang="en-US" sz="1800" b="0" u="none" strike="noStrike" cap="none" dirty="0">
                          <a:latin typeface="Times New Roman" panose="02020603050405020304"/>
                          <a:ea typeface="Times New Roman" panose="02020603050405020304"/>
                          <a:cs typeface="Times New Roman" panose="02020603050405020304"/>
                          <a:sym typeface="Times New Roman" panose="02020603050405020304"/>
                        </a:rPr>
                        <a:t>Guruprasad Yewandage</a:t>
                      </a:r>
                    </a:p>
                  </a:txBody>
                  <a:tcPr marL="91450" marR="91450" marT="45725" marB="45725"/>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Clr>
                          <a:schemeClr val="dk1"/>
                        </a:buClr>
                        <a:buSzPts val="1800"/>
                        <a:buFont typeface="Calibri" panose="020F0502020204030204"/>
                        <a:buNone/>
                      </a:pPr>
                      <a:r>
                        <a:rPr 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22241</a:t>
                      </a:r>
                      <a:r>
                        <a:rPr lang="en-US" alt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20</a:t>
                      </a:r>
                    </a:p>
                  </a:txBody>
                  <a:tcPr marL="91450" marR="91450" marT="45725" marB="45725">
                    <a:solidFill>
                      <a:schemeClr val="accent5">
                        <a:lumMod val="40000"/>
                        <a:lumOff val="60000"/>
                      </a:schemeClr>
                    </a:solidFill>
                  </a:tcPr>
                </a:tc>
                <a:tc>
                  <a:txBody>
                    <a:bodyPr/>
                    <a:lstStyle/>
                    <a:p>
                      <a:pPr marL="0" marR="0" lvl="0" indent="0" algn="ctr" rtl="0">
                        <a:spcBef>
                          <a:spcPts val="0"/>
                        </a:spcBef>
                        <a:spcAft>
                          <a:spcPts val="0"/>
                        </a:spcAft>
                        <a:buClr>
                          <a:schemeClr val="dk1"/>
                        </a:buClr>
                        <a:buSzPts val="1800"/>
                        <a:buFont typeface="Calibri" panose="020F0502020204030204"/>
                        <a:buNone/>
                      </a:pPr>
                      <a:r>
                        <a:rPr 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ECO</a:t>
                      </a:r>
                      <a:endParaRPr sz="1800" b="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solidFill>
                      <a:schemeClr val="accent5">
                        <a:lumMod val="40000"/>
                        <a:lumOff val="60000"/>
                      </a:schemeClr>
                    </a:solidFill>
                  </a:tcPr>
                </a:tc>
                <a:tc>
                  <a:txBody>
                    <a:bodyPr/>
                    <a:lstStyle/>
                    <a:p>
                      <a:pPr marL="0" marR="0" lvl="0" indent="0" algn="ctr" rtl="0">
                        <a:spcBef>
                          <a:spcPts val="0"/>
                        </a:spcBef>
                        <a:spcAft>
                          <a:spcPts val="0"/>
                        </a:spcAft>
                        <a:buClr>
                          <a:schemeClr val="dk1"/>
                        </a:buClr>
                        <a:buSzPts val="1800"/>
                        <a:buFont typeface="Calibri" panose="020F0502020204030204"/>
                        <a:buNone/>
                      </a:pPr>
                      <a:r>
                        <a:rPr 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MITU22BTEC00</a:t>
                      </a:r>
                      <a:r>
                        <a:rPr lang="en-US" alt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98</a:t>
                      </a:r>
                    </a:p>
                  </a:txBody>
                  <a:tcPr marL="91450" marR="91450" marT="45725" marB="45725">
                    <a:solidFill>
                      <a:schemeClr val="accent5">
                        <a:lumMod val="40000"/>
                        <a:lumOff val="60000"/>
                      </a:schemeClr>
                    </a:solidFill>
                  </a:tcPr>
                </a:tc>
                <a:tc>
                  <a:txBody>
                    <a:bodyPr/>
                    <a:lstStyle/>
                    <a:p>
                      <a:pPr marL="0" marR="0" lvl="0" indent="0" algn="ctr" rtl="0">
                        <a:spcBef>
                          <a:spcPts val="0"/>
                        </a:spcBef>
                        <a:spcAft>
                          <a:spcPts val="0"/>
                        </a:spcAft>
                        <a:buClr>
                          <a:schemeClr val="dk1"/>
                        </a:buClr>
                        <a:buSzPts val="1800"/>
                        <a:buFont typeface="Calibri" panose="020F0502020204030204"/>
                        <a:buNone/>
                      </a:pPr>
                      <a:r>
                        <a:rPr lang="en-US" alt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Smriti Hundekari</a:t>
                      </a:r>
                    </a:p>
                  </a:txBody>
                  <a:tcPr marL="91450" marR="91450" marT="45725" marB="45725">
                    <a:solidFill>
                      <a:schemeClr val="accent5">
                        <a:lumMod val="40000"/>
                        <a:lumOff val="60000"/>
                      </a:schemeClr>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Clr>
                          <a:schemeClr val="dk1"/>
                        </a:buClr>
                        <a:buSzPts val="1800"/>
                        <a:buFont typeface="Calibri" panose="020F0502020204030204"/>
                        <a:buNone/>
                      </a:pPr>
                      <a:r>
                        <a:rPr 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2224</a:t>
                      </a:r>
                      <a:r>
                        <a:rPr lang="en-US" alt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121</a:t>
                      </a:r>
                    </a:p>
                  </a:txBody>
                  <a:tcPr marL="91450" marR="91450" marT="45725" marB="45725"/>
                </a:tc>
                <a:tc>
                  <a:txBody>
                    <a:bodyPr/>
                    <a:lstStyle/>
                    <a:p>
                      <a:pPr marL="0" marR="0" lvl="0" indent="0" algn="ctr" rtl="0">
                        <a:spcBef>
                          <a:spcPts val="0"/>
                        </a:spcBef>
                        <a:spcAft>
                          <a:spcPts val="0"/>
                        </a:spcAft>
                        <a:buClr>
                          <a:schemeClr val="dk1"/>
                        </a:buClr>
                        <a:buSzPts val="1800"/>
                        <a:buFont typeface="Calibri" panose="020F0502020204030204"/>
                        <a:buNone/>
                      </a:pPr>
                      <a:r>
                        <a:rPr 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ECO</a:t>
                      </a:r>
                      <a:endParaRPr sz="1800" b="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ctr" rtl="0">
                        <a:spcBef>
                          <a:spcPts val="0"/>
                        </a:spcBef>
                        <a:spcAft>
                          <a:spcPts val="0"/>
                        </a:spcAft>
                        <a:buClr>
                          <a:schemeClr val="dk1"/>
                        </a:buClr>
                        <a:buSzPts val="1800"/>
                        <a:buFont typeface="Calibri" panose="020F0502020204030204"/>
                        <a:buNone/>
                      </a:pPr>
                      <a:r>
                        <a:rPr 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MITU22BTEC00</a:t>
                      </a:r>
                      <a:r>
                        <a:rPr lang="en-US" altLang="en-IN" sz="1800" b="0" u="none" strike="noStrike" cap="none" dirty="0">
                          <a:latin typeface="Times New Roman" panose="02020603050405020304"/>
                          <a:ea typeface="Times New Roman" panose="02020603050405020304"/>
                          <a:cs typeface="Times New Roman" panose="02020603050405020304"/>
                          <a:sym typeface="Times New Roman" panose="02020603050405020304"/>
                        </a:rPr>
                        <a:t>99</a:t>
                      </a:r>
                    </a:p>
                  </a:txBody>
                  <a:tcPr marL="91450" marR="91450" marT="45725" marB="45725"/>
                </a:tc>
                <a:tc>
                  <a:txBody>
                    <a:bodyPr/>
                    <a:lstStyle/>
                    <a:p>
                      <a:pPr marL="0" marR="0" lvl="0" indent="0" algn="ctr" rtl="0">
                        <a:spcBef>
                          <a:spcPts val="0"/>
                        </a:spcBef>
                        <a:spcAft>
                          <a:spcPts val="0"/>
                        </a:spcAft>
                        <a:buClr>
                          <a:schemeClr val="dk1"/>
                        </a:buClr>
                        <a:buSzPts val="1800"/>
                        <a:buFont typeface="Calibri" panose="020F0502020204030204"/>
                        <a:buNone/>
                      </a:pPr>
                      <a:r>
                        <a:rPr lang="en-US" sz="1800" b="0" u="none" strike="noStrike" cap="none" dirty="0">
                          <a:latin typeface="Times New Roman" panose="02020603050405020304"/>
                          <a:ea typeface="Times New Roman" panose="02020603050405020304"/>
                          <a:cs typeface="Times New Roman" panose="02020603050405020304"/>
                          <a:sym typeface="Times New Roman" panose="02020603050405020304"/>
                        </a:rPr>
                        <a:t>Soham Dhokariya</a:t>
                      </a:r>
                    </a:p>
                  </a:txBody>
                  <a:tcPr marL="91450" marR="91450" marT="45725" marB="45725"/>
                </a:tc>
                <a:extLst>
                  <a:ext uri="{0D108BD9-81ED-4DB2-BD59-A6C34878D82A}">
                    <a16:rowId xmlns:a16="http://schemas.microsoft.com/office/drawing/2014/main" val="10004"/>
                  </a:ext>
                </a:extLst>
              </a:tr>
            </a:tbl>
          </a:graphicData>
        </a:graphic>
      </p:graphicFrame>
      <p:sp>
        <p:nvSpPr>
          <p:cNvPr id="92" name="Google Shape;92;p1"/>
          <p:cNvSpPr/>
          <p:nvPr/>
        </p:nvSpPr>
        <p:spPr>
          <a:xfrm>
            <a:off x="9429276" y="2339251"/>
            <a:ext cx="3518656" cy="551815"/>
          </a:xfrm>
          <a:prstGeom prst="rect">
            <a:avLst/>
          </a:prstGeom>
          <a:noFill/>
          <a:ln>
            <a:noFill/>
          </a:ln>
        </p:spPr>
        <p:txBody>
          <a:bodyPr spcFirstLastPara="1" wrap="square" lIns="91425" tIns="45700" rIns="91425" bIns="45700" anchor="t" anchorCtr="0">
            <a:spAutoFit/>
          </a:bodyPr>
          <a:lstStyle/>
          <a:p>
            <a:pPr>
              <a:lnSpc>
                <a:spcPct val="150000"/>
              </a:lnSpc>
              <a:buClr>
                <a:srgbClr val="000000"/>
              </a:buClr>
              <a:buSzPts val="2000"/>
            </a:pPr>
            <a:r>
              <a:rPr lang="en-US" sz="2000" dirty="0">
                <a:solidFill>
                  <a:srgbClr val="080CB8"/>
                </a:solidFill>
                <a:latin typeface="Times New Roman" panose="02020603050405020304"/>
                <a:ea typeface="Times New Roman" panose="02020603050405020304"/>
                <a:cs typeface="Times New Roman" panose="02020603050405020304"/>
                <a:sym typeface="Times New Roman" panose="02020603050405020304"/>
              </a:rPr>
              <a:t>Topic:</a:t>
            </a:r>
            <a:r>
              <a:rPr lang="en-US" sz="20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New </a:t>
            </a:r>
            <a:endParaRPr sz="1200" dirty="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3" name="Google Shape;93;p1"/>
          <p:cNvSpPr/>
          <p:nvPr/>
        </p:nvSpPr>
        <p:spPr>
          <a:xfrm>
            <a:off x="764457" y="2350045"/>
            <a:ext cx="4670323" cy="551815"/>
          </a:xfrm>
          <a:prstGeom prst="rect">
            <a:avLst/>
          </a:prstGeom>
          <a:noFill/>
          <a:ln>
            <a:noFill/>
          </a:ln>
        </p:spPr>
        <p:txBody>
          <a:bodyPr spcFirstLastPara="1" wrap="square" lIns="91425" tIns="45700" rIns="91425" bIns="45700" anchor="t" anchorCtr="0">
            <a:spAutoFit/>
          </a:bodyPr>
          <a:lstStyle/>
          <a:p>
            <a:pPr>
              <a:lnSpc>
                <a:spcPct val="150000"/>
              </a:lnSpc>
              <a:buClr>
                <a:srgbClr val="000000"/>
              </a:buClr>
              <a:buSzPts val="2000"/>
            </a:pPr>
            <a:r>
              <a:rPr lang="en-US" sz="2000" dirty="0">
                <a:solidFill>
                  <a:srgbClr val="080CB8"/>
                </a:solidFill>
                <a:latin typeface="Times New Roman" panose="02020603050405020304"/>
                <a:ea typeface="Times New Roman" panose="02020603050405020304"/>
                <a:cs typeface="Times New Roman" panose="02020603050405020304"/>
                <a:sym typeface="Times New Roman" panose="02020603050405020304"/>
              </a:rPr>
              <a:t>Group Code: </a:t>
            </a:r>
            <a:r>
              <a:rPr lang="en-US" sz="2000" dirty="0">
                <a:latin typeface="Times New Roman" panose="02020603050405020304"/>
                <a:ea typeface="Times New Roman" panose="02020603050405020304"/>
                <a:cs typeface="Times New Roman" panose="02020603050405020304"/>
                <a:sym typeface="Times New Roman" panose="02020603050405020304"/>
              </a:rPr>
              <a:t>ECO2425UGMP4-06</a:t>
            </a:r>
            <a:endParaRPr dirty="0">
              <a:latin typeface="Times New Roman" panose="02020603050405020304"/>
              <a:ea typeface="Times New Roman" panose="02020603050405020304"/>
              <a:cs typeface="Times New Roman" panose="02020603050405020304"/>
              <a:sym typeface="Times New Roman" panose="02020603050405020304"/>
            </a:endParaRPr>
          </a:p>
        </p:txBody>
      </p:sp>
      <p:graphicFrame>
        <p:nvGraphicFramePr>
          <p:cNvPr id="94" name="Google Shape;94;p1"/>
          <p:cNvGraphicFramePr/>
          <p:nvPr/>
        </p:nvGraphicFramePr>
        <p:xfrm>
          <a:off x="855406" y="5105400"/>
          <a:ext cx="10638503" cy="792500"/>
        </p:xfrm>
        <a:graphic>
          <a:graphicData uri="http://schemas.openxmlformats.org/drawingml/2006/table">
            <a:tbl>
              <a:tblPr firstRow="1" bandRow="1">
                <a:noFill/>
              </a:tblPr>
              <a:tblGrid>
                <a:gridCol w="5128303">
                  <a:extLst>
                    <a:ext uri="{9D8B030D-6E8A-4147-A177-3AD203B41FA5}">
                      <a16:colId xmlns:a16="http://schemas.microsoft.com/office/drawing/2014/main" val="20000"/>
                    </a:ext>
                  </a:extLst>
                </a:gridCol>
                <a:gridCol w="5510200">
                  <a:extLst>
                    <a:ext uri="{9D8B030D-6E8A-4147-A177-3AD203B41FA5}">
                      <a16:colId xmlns:a16="http://schemas.microsoft.com/office/drawing/2014/main" val="20001"/>
                    </a:ext>
                  </a:extLst>
                </a:gridCol>
              </a:tblGrid>
              <a:tr h="370850">
                <a:tc>
                  <a:txBody>
                    <a:bodyPr/>
                    <a:lstStyle/>
                    <a:p>
                      <a:pPr marL="0" marR="0" lvl="0" indent="0" algn="l" rtl="0">
                        <a:spcBef>
                          <a:spcPts val="0"/>
                        </a:spcBef>
                        <a:spcAft>
                          <a:spcPts val="0"/>
                        </a:spcAft>
                        <a:buClr>
                          <a:schemeClr val="dk1"/>
                        </a:buClr>
                        <a:buSzPts val="2000"/>
                        <a:buFont typeface="Times New Roman" panose="02020603050405020304"/>
                        <a:buNone/>
                      </a:pPr>
                      <a:r>
                        <a:rPr lang="en-US" sz="2000" b="1" u="none" strike="noStrike" cap="none">
                          <a:latin typeface="Times New Roman" panose="02020603050405020304"/>
                          <a:ea typeface="Times New Roman" panose="02020603050405020304"/>
                          <a:cs typeface="Times New Roman" panose="02020603050405020304"/>
                          <a:sym typeface="Times New Roman" panose="02020603050405020304"/>
                        </a:rPr>
                        <a:t>Name of Guide</a:t>
                      </a:r>
                      <a:endParaRPr sz="1800" u="none" strike="noStrike" cap="none"/>
                    </a:p>
                  </a:txBody>
                  <a:tcPr marL="91450" marR="91450" marT="45725" marB="45725">
                    <a:solidFill>
                      <a:schemeClr val="accent5">
                        <a:lumMod val="40000"/>
                        <a:lumOff val="60000"/>
                      </a:schemeClr>
                    </a:solidFill>
                  </a:tcPr>
                </a:tc>
                <a:tc>
                  <a:txBody>
                    <a:bodyPr/>
                    <a:lstStyle/>
                    <a:p>
                      <a:pPr marL="0" marR="0" lvl="0" indent="0" algn="l" rtl="0">
                        <a:spcBef>
                          <a:spcPts val="0"/>
                        </a:spcBef>
                        <a:spcAft>
                          <a:spcPts val="0"/>
                        </a:spcAft>
                        <a:buClr>
                          <a:schemeClr val="dk1"/>
                        </a:buClr>
                        <a:buSzPts val="2000"/>
                        <a:buFont typeface="Calibri" panose="020F0502020204030204"/>
                        <a:buNone/>
                      </a:pPr>
                      <a:r>
                        <a:rPr lang="en-IN" sz="2000" b="0" u="none" strike="noStrike" cap="none" dirty="0">
                          <a:latin typeface="Times New Roman" panose="02020603050405020304"/>
                          <a:ea typeface="Times New Roman" panose="02020603050405020304"/>
                          <a:cs typeface="Times New Roman" panose="02020603050405020304"/>
                          <a:sym typeface="Times New Roman" panose="02020603050405020304"/>
                        </a:rPr>
                        <a:t>Prof. </a:t>
                      </a:r>
                      <a:r>
                        <a:rPr lang="en-US" altLang="en-IN" sz="2000" b="0" u="none" strike="noStrike" cap="none" dirty="0">
                          <a:latin typeface="Times New Roman" panose="02020603050405020304"/>
                          <a:ea typeface="Times New Roman" panose="02020603050405020304"/>
                          <a:cs typeface="Times New Roman" panose="02020603050405020304"/>
                          <a:sym typeface="Times New Roman" panose="02020603050405020304"/>
                        </a:rPr>
                        <a:t>Anup Date</a:t>
                      </a:r>
                    </a:p>
                  </a:txBody>
                  <a:tcPr marL="91450" marR="91450" marT="45725" marB="45725">
                    <a:solidFill>
                      <a:schemeClr val="accent5">
                        <a:lumMod val="40000"/>
                        <a:lumOff val="60000"/>
                      </a:schemeClr>
                    </a:solidFill>
                  </a:tcPr>
                </a:tc>
                <a:extLst>
                  <a:ext uri="{0D108BD9-81ED-4DB2-BD59-A6C34878D82A}">
                    <a16:rowId xmlns:a16="http://schemas.microsoft.com/office/drawing/2014/main" val="10000"/>
                  </a:ext>
                </a:extLst>
              </a:tr>
              <a:tr h="370850">
                <a:tc>
                  <a:txBody>
                    <a:bodyPr/>
                    <a:lstStyle/>
                    <a:p>
                      <a:pPr marL="0" marR="0" lvl="0" indent="0" algn="l" rtl="0">
                        <a:spcBef>
                          <a:spcPts val="0"/>
                        </a:spcBef>
                        <a:spcAft>
                          <a:spcPts val="0"/>
                        </a:spcAft>
                        <a:buClr>
                          <a:schemeClr val="dk1"/>
                        </a:buClr>
                        <a:buSzPts val="2000"/>
                        <a:buFont typeface="Times New Roman" panose="02020603050405020304"/>
                        <a:buNone/>
                      </a:pPr>
                      <a:r>
                        <a:rPr lang="en-US" sz="2000" b="1" u="none" strike="noStrike" cap="none" dirty="0">
                          <a:latin typeface="Times New Roman" panose="02020603050405020304"/>
                          <a:ea typeface="Times New Roman" panose="02020603050405020304"/>
                          <a:cs typeface="Times New Roman" panose="02020603050405020304"/>
                          <a:sym typeface="Times New Roman" panose="02020603050405020304"/>
                        </a:rPr>
                        <a:t>Name of Co-guide / Industry Mentor </a:t>
                      </a:r>
                      <a:endParaRPr sz="2000" b="0" u="none" strike="noStrike" cap="none" dirty="0">
                        <a:solidFill>
                          <a:srgbClr val="7F7F7F"/>
                        </a:solidFill>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tc>
                  <a:txBody>
                    <a:bodyPr/>
                    <a:lstStyle/>
                    <a:p>
                      <a:pPr marL="0" marR="0" lvl="0" indent="0" algn="l" rtl="0">
                        <a:spcBef>
                          <a:spcPts val="0"/>
                        </a:spcBef>
                        <a:spcAft>
                          <a:spcPts val="0"/>
                        </a:spcAft>
                        <a:buClr>
                          <a:schemeClr val="dk1"/>
                        </a:buClr>
                        <a:buSzPts val="2000"/>
                        <a:buFont typeface="Times New Roman" panose="02020603050405020304"/>
                        <a:buNone/>
                      </a:pPr>
                      <a:r>
                        <a:rPr lang="en-US" sz="2000" b="0" u="none" strike="noStrike" cap="none" dirty="0">
                          <a:latin typeface="Times New Roman" panose="02020603050405020304"/>
                          <a:ea typeface="Times New Roman" panose="02020603050405020304"/>
                          <a:cs typeface="Times New Roman" panose="02020603050405020304"/>
                          <a:sym typeface="Times New Roman" panose="02020603050405020304"/>
                        </a:rPr>
                        <a:t>                                         --</a:t>
                      </a:r>
                      <a:endParaRPr sz="2000" b="0" u="none" strike="noStrike" cap="none" dirty="0">
                        <a:latin typeface="Times New Roman" panose="02020603050405020304"/>
                        <a:ea typeface="Times New Roman" panose="02020603050405020304"/>
                        <a:cs typeface="Times New Roman" panose="02020603050405020304"/>
                        <a:sym typeface="Times New Roman" panose="02020603050405020304"/>
                      </a:endParaRPr>
                    </a:p>
                  </a:txBody>
                  <a:tcPr marL="91450" marR="91450" marT="45725" marB="45725"/>
                </a:tc>
                <a:extLst>
                  <a:ext uri="{0D108BD9-81ED-4DB2-BD59-A6C34878D82A}">
                    <a16:rowId xmlns:a16="http://schemas.microsoft.com/office/drawing/2014/main" val="10001"/>
                  </a:ext>
                </a:extLst>
              </a:tr>
            </a:tbl>
          </a:graphicData>
        </a:graphic>
      </p:graphicFrame>
      <p:sp>
        <p:nvSpPr>
          <p:cNvPr id="95" name="Google Shape;95;p1"/>
          <p:cNvSpPr txBox="1">
            <a:spLocks noGrp="1"/>
          </p:cNvSpPr>
          <p:nvPr>
            <p:ph type="ftr" idx="11"/>
          </p:nvPr>
        </p:nvSpPr>
        <p:spPr>
          <a:xfrm>
            <a:off x="4648200" y="6356351"/>
            <a:ext cx="2895600" cy="365125"/>
          </a:xfrm>
          <a:prstGeom prst="rect">
            <a:avLst/>
          </a:prstGeom>
          <a:noFill/>
          <a:ln>
            <a:noFill/>
          </a:ln>
        </p:spPr>
        <p:txBody>
          <a:bodyPr spcFirstLastPara="1" vert="horz" wrap="square" lIns="91425" tIns="45700" rIns="91425" bIns="45700" rtlCol="0" anchor="ctr" anchorCtr="0">
            <a:noAutofit/>
          </a:bodyPr>
          <a:lstStyle/>
          <a:p>
            <a:r>
              <a:rPr lang="en-US"/>
              <a:t>Department of ECE, MIT SOES</a:t>
            </a:r>
          </a:p>
        </p:txBody>
      </p:sp>
      <p:sp>
        <p:nvSpPr>
          <p:cNvPr id="96" name="Google Shape;96;p1"/>
          <p:cNvSpPr txBox="1">
            <a:spLocks noGrp="1"/>
          </p:cNvSpPr>
          <p:nvPr>
            <p:ph type="sldNum" idx="12"/>
          </p:nvPr>
        </p:nvSpPr>
        <p:spPr>
          <a:xfrm>
            <a:off x="8077200" y="6356351"/>
            <a:ext cx="2133600" cy="365125"/>
          </a:xfrm>
          <a:prstGeom prst="rect">
            <a:avLst/>
          </a:prstGeom>
          <a:noFill/>
          <a:ln>
            <a:noFill/>
          </a:ln>
        </p:spPr>
        <p:txBody>
          <a:bodyPr spcFirstLastPara="1" vert="horz" wrap="square" lIns="91425" tIns="45700" rIns="91425" bIns="45700" rtlCol="0" anchor="ctr" anchorCtr="0">
            <a:noAutofit/>
          </a:bodyPr>
          <a:lstStyle/>
          <a:p>
            <a:pPr algn="ctr">
              <a:buSzPts val="1200"/>
            </a:pPr>
            <a:fld id="{00000000-1234-1234-1234-123412341234}" type="slidenum">
              <a:rPr lang="en-US"/>
              <a:t>1</a:t>
            </a:fld>
            <a:endParaRPr lang="en-US"/>
          </a:p>
        </p:txBody>
      </p:sp>
      <p:pic>
        <p:nvPicPr>
          <p:cNvPr id="97" name="Google Shape;97;p1"/>
          <p:cNvPicPr preferRelativeResize="0"/>
          <p:nvPr/>
        </p:nvPicPr>
        <p:blipFill>
          <a:blip r:embed="rId3"/>
          <a:stretch>
            <a:fillRect/>
          </a:stretch>
        </p:blipFill>
        <p:spPr>
          <a:xfrm>
            <a:off x="8996517" y="136524"/>
            <a:ext cx="2964426" cy="116092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942" y="144319"/>
            <a:ext cx="9401562" cy="1143000"/>
          </a:xfrm>
        </p:spPr>
        <p:txBody>
          <a:bodyPr/>
          <a:lstStyle/>
          <a:p>
            <a:r>
              <a:rPr lang="en-US" b="1" dirty="0">
                <a:solidFill>
                  <a:schemeClr val="accent1"/>
                </a:solidFill>
              </a:rPr>
              <a:t>                              </a:t>
            </a:r>
            <a:r>
              <a:rPr lang="en-US" b="1" dirty="0">
                <a:solidFill>
                  <a:schemeClr val="accent5"/>
                </a:solidFill>
              </a:rPr>
              <a:t>Introduction</a:t>
            </a:r>
          </a:p>
        </p:txBody>
      </p:sp>
      <p:sp>
        <p:nvSpPr>
          <p:cNvPr id="3" name="Content Placeholder 2"/>
          <p:cNvSpPr>
            <a:spLocks noGrp="1"/>
          </p:cNvSpPr>
          <p:nvPr>
            <p:ph idx="1"/>
          </p:nvPr>
        </p:nvSpPr>
        <p:spPr>
          <a:xfrm>
            <a:off x="530942" y="1513442"/>
            <a:ext cx="9792929" cy="4525963"/>
          </a:xfrm>
        </p:spPr>
        <p:txBody>
          <a:bodyPr>
            <a:noAutofit/>
          </a:bodyPr>
          <a:lstStyle/>
          <a:p>
            <a:pPr algn="just"/>
            <a:r>
              <a:rPr lang="en-US" altLang="en-US" sz="2400" dirty="0">
                <a:latin typeface="Times New Roman" panose="02020603050405020304" pitchFamily="18" charset="0"/>
                <a:cs typeface="Times New Roman" panose="02020603050405020304" pitchFamily="18" charset="0"/>
              </a:rPr>
              <a:t>Wireless EV charging uses electromagnetic induction to transfer power from a ground pad to a vehicle’s receiver, enabling cable-free charging. The transmitted energy is converted into electricity to charge the battery efficiently. It enhances convenience, safety, and reduces wear and tear. This technology is used in home, public, and dynamic charging systems.</a:t>
            </a: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a:p>
            <a:endParaRPr lang="en-US" altLang="en-US" sz="1800"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pPr algn="ctr"/>
            <a:fld id="{00000000-1234-1234-1234-123412341234}" type="slidenum">
              <a:rPr lang="en-US" smtClean="0"/>
              <a:t>2</a:t>
            </a:fld>
            <a:endParaRPr lang="en-US"/>
          </a:p>
        </p:txBody>
      </p:sp>
      <p:pic>
        <p:nvPicPr>
          <p:cNvPr id="6" name="Google Shape;136;p3"/>
          <p:cNvPicPr preferRelativeResize="0"/>
          <p:nvPr/>
        </p:nvPicPr>
        <p:blipFill rotWithShape="1">
          <a:blip r:embed="rId3"/>
          <a:srcRect/>
          <a:stretch>
            <a:fillRect/>
          </a:stretch>
        </p:blipFill>
        <p:spPr>
          <a:xfrm>
            <a:off x="10184295" y="152399"/>
            <a:ext cx="1811059" cy="817975"/>
          </a:xfrm>
          <a:prstGeom prst="rect">
            <a:avLst/>
          </a:prstGeom>
          <a:noFill/>
          <a:ln>
            <a:noFill/>
          </a:ln>
        </p:spPr>
      </p:pic>
      <p:pic>
        <p:nvPicPr>
          <p:cNvPr id="4" name="Picture 3"/>
          <p:cNvPicPr>
            <a:picLocks noChangeAspect="1"/>
          </p:cNvPicPr>
          <p:nvPr/>
        </p:nvPicPr>
        <p:blipFill>
          <a:blip r:embed="rId4"/>
          <a:stretch>
            <a:fillRect/>
          </a:stretch>
        </p:blipFill>
        <p:spPr>
          <a:xfrm>
            <a:off x="2691765" y="3654425"/>
            <a:ext cx="5918835" cy="29337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lstStyle/>
          <a:p>
            <a:pPr algn="ctr"/>
            <a:r>
              <a:rPr lang="en-IN" b="1" dirty="0">
                <a:solidFill>
                  <a:schemeClr val="accent5"/>
                </a:solidFill>
              </a:rPr>
              <a:t>Problem Statement</a:t>
            </a:r>
          </a:p>
        </p:txBody>
      </p:sp>
      <p:sp>
        <p:nvSpPr>
          <p:cNvPr id="3" name="Content Placeholder 2"/>
          <p:cNvSpPr>
            <a:spLocks noGrp="1"/>
          </p:cNvSpPr>
          <p:nvPr>
            <p:ph idx="1"/>
          </p:nvPr>
        </p:nvSpPr>
        <p:spPr>
          <a:xfrm>
            <a:off x="838200" y="1170305"/>
            <a:ext cx="10515600" cy="5006975"/>
          </a:xfrm>
        </p:spPr>
        <p:txBody>
          <a:bodyPr>
            <a:normAutofit/>
          </a:bodyPr>
          <a:lstStyle/>
          <a:p>
            <a:pPr marL="0" indent="0">
              <a:buNone/>
            </a:pPr>
            <a:endParaRPr lang="en-US" altLang="en-US" sz="2200" dirty="0">
              <a:latin typeface="Times New Roman" panose="02020603050405020304" pitchFamily="18" charset="0"/>
              <a:cs typeface="Times New Roman" panose="02020603050405020304" pitchFamily="18" charset="0"/>
            </a:endParaRPr>
          </a:p>
          <a:p>
            <a:pPr marL="0" indent="0" algn="just">
              <a:buNone/>
            </a:pPr>
            <a:r>
              <a:rPr lang="en-US" altLang="en-US" sz="2400" dirty="0">
                <a:latin typeface="Times New Roman" panose="02020603050405020304" pitchFamily="18" charset="0"/>
                <a:cs typeface="Times New Roman" panose="02020603050405020304" pitchFamily="18" charset="0"/>
              </a:rPr>
              <a:t>Traditional EV charging requires physical cables, which can be inconvenient, wear out over time, and limit mobility. The challenge is to develop a wireless EV charging system that efficiently transfers power without direct contact, ensuring high efficiency, safety, and convenience, while minimizing energy losses and costs. </a:t>
            </a:r>
          </a:p>
        </p:txBody>
      </p:sp>
      <p:sp>
        <p:nvSpPr>
          <p:cNvPr id="4" name="Footer Placeholder 3"/>
          <p:cNvSpPr>
            <a:spLocks noGrp="1"/>
          </p:cNvSpPr>
          <p:nvPr>
            <p:ph type="ftr" sz="quarter" idx="11"/>
          </p:nvPr>
        </p:nvSpPr>
        <p:spPr/>
        <p:txBody>
          <a:bodyPr/>
          <a:lstStyle/>
          <a:p>
            <a:r>
              <a:rPr lang="en-US"/>
              <a:t>Department of ECE, MIT SOES</a:t>
            </a:r>
          </a:p>
        </p:txBody>
      </p:sp>
      <p:sp>
        <p:nvSpPr>
          <p:cNvPr id="5" name="Slide Number Placeholder 4"/>
          <p:cNvSpPr>
            <a:spLocks noGrp="1"/>
          </p:cNvSpPr>
          <p:nvPr>
            <p:ph type="sldNum" sz="quarter" idx="12"/>
          </p:nvPr>
        </p:nvSpPr>
        <p:spPr/>
        <p:txBody>
          <a:bodyPr/>
          <a:lstStyle/>
          <a:p>
            <a:pPr algn="ctr"/>
            <a:fld id="{00000000-1234-1234-1234-123412341234}" type="slidenum">
              <a:rPr lang="en-US" smtClean="0"/>
              <a:t>3</a:t>
            </a:fld>
            <a:endParaRPr lang="en-US"/>
          </a:p>
        </p:txBody>
      </p:sp>
      <p:pic>
        <p:nvPicPr>
          <p:cNvPr id="7" name="Google Shape;136;p3"/>
          <p:cNvPicPr preferRelativeResize="0"/>
          <p:nvPr/>
        </p:nvPicPr>
        <p:blipFill rotWithShape="1">
          <a:blip r:embed="rId2"/>
          <a:srcRect/>
          <a:stretch>
            <a:fillRect/>
          </a:stretch>
        </p:blipFill>
        <p:spPr>
          <a:xfrm>
            <a:off x="10184295" y="152399"/>
            <a:ext cx="1811059" cy="817975"/>
          </a:xfrm>
          <a:prstGeom prst="rect">
            <a:avLst/>
          </a:prstGeom>
          <a:noFill/>
          <a:ln>
            <a:noFill/>
          </a:ln>
        </p:spPr>
      </p:pic>
      <p:pic>
        <p:nvPicPr>
          <p:cNvPr id="6" name="Picture 6" descr="Problem Statement Icon Photos, Images &amp; Pictures | Shutterstock"/>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0" y="3845846"/>
            <a:ext cx="12191999" cy="30121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solidFill>
                  <a:schemeClr val="accent5"/>
                </a:solidFill>
              </a:rPr>
              <a:t>Objective</a:t>
            </a:r>
          </a:p>
        </p:txBody>
      </p:sp>
      <p:sp>
        <p:nvSpPr>
          <p:cNvPr id="3" name="Content Placeholder 2"/>
          <p:cNvSpPr>
            <a:spLocks noGrp="1"/>
          </p:cNvSpPr>
          <p:nvPr>
            <p:ph idx="1"/>
          </p:nvPr>
        </p:nvSpPr>
        <p:spPr>
          <a:xfrm>
            <a:off x="838200" y="1603375"/>
            <a:ext cx="10515600" cy="4644390"/>
          </a:xfrm>
        </p:spPr>
        <p:txBody>
          <a:bodyPr>
            <a:normAutofit/>
          </a:bodyPr>
          <a:lstStyle/>
          <a:p>
            <a:r>
              <a:rPr lang="en-US" altLang="en-US" sz="2400" dirty="0">
                <a:latin typeface="Times New Roman" panose="02020603050405020304" pitchFamily="18" charset="0"/>
                <a:cs typeface="Times New Roman" panose="02020603050405020304" pitchFamily="18" charset="0"/>
              </a:rPr>
              <a:t>Develop an efficient and reliable wireless EV charging system.</a:t>
            </a:r>
          </a:p>
          <a:p>
            <a:r>
              <a:rPr lang="en-US" altLang="en-US" sz="2400" dirty="0">
                <a:latin typeface="Times New Roman" panose="02020603050405020304" pitchFamily="18" charset="0"/>
                <a:cs typeface="Times New Roman" panose="02020603050405020304" pitchFamily="18" charset="0"/>
              </a:rPr>
              <a:t>Ensure safe and contactless power transfer.</a:t>
            </a:r>
          </a:p>
          <a:p>
            <a:r>
              <a:rPr lang="en-US" altLang="en-US" sz="2400" dirty="0">
                <a:latin typeface="Times New Roman" panose="02020603050405020304" pitchFamily="18" charset="0"/>
                <a:cs typeface="Times New Roman" panose="02020603050405020304" pitchFamily="18" charset="0"/>
              </a:rPr>
              <a:t>Enhance user convenience by eliminating physical connectors.</a:t>
            </a:r>
          </a:p>
          <a:p>
            <a:r>
              <a:rPr lang="en-US" altLang="en-US" sz="2400" dirty="0">
                <a:latin typeface="Times New Roman" panose="02020603050405020304" pitchFamily="18" charset="0"/>
                <a:cs typeface="Times New Roman" panose="02020603050405020304" pitchFamily="18" charset="0"/>
              </a:rPr>
              <a:t>Design the system to work in various environmental conditions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US"/>
              <a:t>Department of ECE, MIT SOES</a:t>
            </a:r>
          </a:p>
        </p:txBody>
      </p:sp>
      <p:sp>
        <p:nvSpPr>
          <p:cNvPr id="5" name="Slide Number Placeholder 4"/>
          <p:cNvSpPr>
            <a:spLocks noGrp="1"/>
          </p:cNvSpPr>
          <p:nvPr>
            <p:ph type="sldNum" sz="quarter" idx="12"/>
          </p:nvPr>
        </p:nvSpPr>
        <p:spPr/>
        <p:txBody>
          <a:bodyPr/>
          <a:lstStyle/>
          <a:p>
            <a:pPr algn="ctr"/>
            <a:fld id="{00000000-1234-1234-1234-123412341234}" type="slidenum">
              <a:rPr lang="en-US" smtClean="0"/>
              <a:t>4</a:t>
            </a:fld>
            <a:endParaRPr lang="en-US"/>
          </a:p>
        </p:txBody>
      </p:sp>
      <p:pic>
        <p:nvPicPr>
          <p:cNvPr id="1028" name="Picture 4" descr="Download Arduino Arduino Uno Technology Royalty-Free Stock Illustration ..."/>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49500" y="4065270"/>
            <a:ext cx="3669665" cy="1684020"/>
          </a:xfrm>
          <a:prstGeom prst="rect">
            <a:avLst/>
          </a:prstGeom>
          <a:noFill/>
          <a:extLst>
            <a:ext uri="{909E8E84-426E-40DD-AFC4-6F175D3DCCD1}">
              <a14:hiddenFill xmlns:a14="http://schemas.microsoft.com/office/drawing/2010/main">
                <a:solidFill>
                  <a:srgbClr val="FFFFFF"/>
                </a:solidFill>
              </a14:hiddenFill>
            </a:ext>
          </a:extLst>
        </p:spPr>
      </p:pic>
      <p:pic>
        <p:nvPicPr>
          <p:cNvPr id="7" name="Google Shape;136;p3"/>
          <p:cNvPicPr preferRelativeResize="0"/>
          <p:nvPr/>
        </p:nvPicPr>
        <p:blipFill rotWithShape="1">
          <a:blip r:embed="rId3"/>
          <a:srcRect/>
          <a:stretch>
            <a:fillRect/>
          </a:stretch>
        </p:blipFill>
        <p:spPr>
          <a:xfrm>
            <a:off x="10184295" y="152399"/>
            <a:ext cx="1811059" cy="817975"/>
          </a:xfrm>
          <a:prstGeom prst="rect">
            <a:avLst/>
          </a:prstGeom>
          <a:noFill/>
          <a:ln>
            <a:noFill/>
          </a:ln>
        </p:spPr>
      </p:pic>
      <p:pic>
        <p:nvPicPr>
          <p:cNvPr id="10" name="Picture 9"/>
          <p:cNvPicPr/>
          <p:nvPr/>
        </p:nvPicPr>
        <p:blipFill>
          <a:blip r:embed="rId4"/>
          <a:stretch>
            <a:fillRect/>
          </a:stretch>
        </p:blipFill>
        <p:spPr>
          <a:xfrm>
            <a:off x="7246620" y="3765550"/>
            <a:ext cx="3183255" cy="24815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38C7F-8A0D-33A1-45D3-AFCC37B39A05}"/>
              </a:ext>
            </a:extLst>
          </p:cNvPr>
          <p:cNvSpPr>
            <a:spLocks noGrp="1"/>
          </p:cNvSpPr>
          <p:nvPr>
            <p:ph type="title"/>
          </p:nvPr>
        </p:nvSpPr>
        <p:spPr/>
        <p:txBody>
          <a:bodyPr/>
          <a:lstStyle/>
          <a:p>
            <a:pPr algn="ctr"/>
            <a:r>
              <a:rPr lang="en-US" b="1" dirty="0">
                <a:solidFill>
                  <a:schemeClr val="accent5"/>
                </a:solidFill>
              </a:rPr>
              <a:t>Architectural Diagram</a:t>
            </a:r>
            <a:endParaRPr lang="en-IN" b="1" dirty="0">
              <a:solidFill>
                <a:schemeClr val="accent5"/>
              </a:solidFill>
            </a:endParaRPr>
          </a:p>
        </p:txBody>
      </p:sp>
      <p:pic>
        <p:nvPicPr>
          <p:cNvPr id="5" name="Content Placeholder 4">
            <a:extLst>
              <a:ext uri="{FF2B5EF4-FFF2-40B4-BE49-F238E27FC236}">
                <a16:creationId xmlns:a16="http://schemas.microsoft.com/office/drawing/2014/main" id="{C506B94A-ECD8-4CCB-E1BC-F41104643C31}"/>
              </a:ext>
            </a:extLst>
          </p:cNvPr>
          <p:cNvPicPr>
            <a:picLocks noGrp="1" noChangeAspect="1"/>
          </p:cNvPicPr>
          <p:nvPr>
            <p:ph idx="1"/>
          </p:nvPr>
        </p:nvPicPr>
        <p:blipFill>
          <a:blip r:embed="rId2"/>
          <a:stretch>
            <a:fillRect/>
          </a:stretch>
        </p:blipFill>
        <p:spPr>
          <a:xfrm>
            <a:off x="1103118" y="1825625"/>
            <a:ext cx="9985763" cy="4351338"/>
          </a:xfrm>
        </p:spPr>
      </p:pic>
    </p:spTree>
    <p:extLst>
      <p:ext uri="{BB962C8B-B14F-4D97-AF65-F5344CB8AC3E}">
        <p14:creationId xmlns:p14="http://schemas.microsoft.com/office/powerpoint/2010/main" val="442692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387" y="152399"/>
            <a:ext cx="10515600" cy="1325563"/>
          </a:xfrm>
        </p:spPr>
        <p:txBody>
          <a:bodyPr/>
          <a:lstStyle/>
          <a:p>
            <a:r>
              <a:rPr lang="en-IN" b="1" dirty="0">
                <a:solidFill>
                  <a:schemeClr val="accent5"/>
                </a:solidFill>
              </a:rPr>
              <a:t>                             Flow Chart Diagram</a:t>
            </a:r>
            <a:endParaRPr lang="en-IN" dirty="0">
              <a:solidFill>
                <a:schemeClr val="accent5"/>
              </a:solidFill>
            </a:endParaRPr>
          </a:p>
        </p:txBody>
      </p:sp>
      <p:sp>
        <p:nvSpPr>
          <p:cNvPr id="4" name="Footer Placeholder 3"/>
          <p:cNvSpPr>
            <a:spLocks noGrp="1"/>
          </p:cNvSpPr>
          <p:nvPr>
            <p:ph type="ftr" sz="quarter" idx="11"/>
          </p:nvPr>
        </p:nvSpPr>
        <p:spPr/>
        <p:txBody>
          <a:bodyPr/>
          <a:lstStyle/>
          <a:p>
            <a:r>
              <a:rPr lang="en-US" dirty="0"/>
              <a:t>Department of ECE, MIT SOES</a:t>
            </a:r>
          </a:p>
        </p:txBody>
      </p:sp>
      <p:sp>
        <p:nvSpPr>
          <p:cNvPr id="5" name="Slide Number Placeholder 4"/>
          <p:cNvSpPr>
            <a:spLocks noGrp="1"/>
          </p:cNvSpPr>
          <p:nvPr>
            <p:ph type="sldNum" sz="quarter" idx="12"/>
          </p:nvPr>
        </p:nvSpPr>
        <p:spPr/>
        <p:txBody>
          <a:bodyPr/>
          <a:lstStyle/>
          <a:p>
            <a:pPr algn="ctr"/>
            <a:fld id="{00000000-1234-1234-1234-123412341234}" type="slidenum">
              <a:rPr lang="en-US" smtClean="0"/>
              <a:t>6</a:t>
            </a:fld>
            <a:endParaRPr lang="en-US"/>
          </a:p>
        </p:txBody>
      </p:sp>
      <p:pic>
        <p:nvPicPr>
          <p:cNvPr id="3" name="Google Shape;136;p3"/>
          <p:cNvPicPr preferRelativeResize="0"/>
          <p:nvPr/>
        </p:nvPicPr>
        <p:blipFill rotWithShape="1">
          <a:blip r:embed="rId2"/>
          <a:srcRect/>
          <a:stretch>
            <a:fillRect/>
          </a:stretch>
        </p:blipFill>
        <p:spPr>
          <a:xfrm>
            <a:off x="10184295" y="152399"/>
            <a:ext cx="1811059" cy="817975"/>
          </a:xfrm>
          <a:prstGeom prst="rect">
            <a:avLst/>
          </a:prstGeom>
          <a:noFill/>
          <a:ln>
            <a:noFill/>
          </a:ln>
        </p:spPr>
      </p:pic>
      <p:sp>
        <p:nvSpPr>
          <p:cNvPr id="7" name="Content Placeholder 6">
            <a:extLst>
              <a:ext uri="{FF2B5EF4-FFF2-40B4-BE49-F238E27FC236}">
                <a16:creationId xmlns:a16="http://schemas.microsoft.com/office/drawing/2014/main" id="{989769A9-17AC-932A-0B71-8F7E81CF30C0}"/>
              </a:ext>
            </a:extLst>
          </p:cNvPr>
          <p:cNvSpPr>
            <a:spLocks noGrp="1"/>
          </p:cNvSpPr>
          <p:nvPr>
            <p:ph idx="1"/>
          </p:nvPr>
        </p:nvSpPr>
        <p:spPr/>
        <p:txBody>
          <a:bodyPr/>
          <a:lstStyle/>
          <a:p>
            <a:endParaRPr lang="en-IN" dirty="0"/>
          </a:p>
        </p:txBody>
      </p:sp>
      <p:pic>
        <p:nvPicPr>
          <p:cNvPr id="10" name="Picture 9">
            <a:extLst>
              <a:ext uri="{FF2B5EF4-FFF2-40B4-BE49-F238E27FC236}">
                <a16:creationId xmlns:a16="http://schemas.microsoft.com/office/drawing/2014/main" id="{393F45B2-FEE8-C926-DD87-3AC5CF1AC41B}"/>
              </a:ext>
            </a:extLst>
          </p:cNvPr>
          <p:cNvPicPr>
            <a:picLocks noChangeAspect="1"/>
          </p:cNvPicPr>
          <p:nvPr/>
        </p:nvPicPr>
        <p:blipFill>
          <a:blip r:embed="rId3"/>
          <a:stretch>
            <a:fillRect/>
          </a:stretch>
        </p:blipFill>
        <p:spPr>
          <a:xfrm>
            <a:off x="761998" y="1138195"/>
            <a:ext cx="10701869" cy="52181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5"/>
                </a:solidFill>
              </a:rPr>
              <a:t>Work Plan Till Next Presentation</a:t>
            </a:r>
          </a:p>
        </p:txBody>
      </p:sp>
      <p:sp>
        <p:nvSpPr>
          <p:cNvPr id="3" name="Content Placeholder 2"/>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To make a prototype of the model about which it is discussed in the above slides.</a:t>
            </a:r>
          </a:p>
          <a:p>
            <a:r>
              <a:rPr lang="en-US" sz="2400" dirty="0">
                <a:latin typeface="Times New Roman" panose="02020603050405020304" pitchFamily="18" charset="0"/>
                <a:cs typeface="Times New Roman" panose="02020603050405020304" pitchFamily="18" charset="0"/>
              </a:rPr>
              <a:t>To simulate the whole project and see the working of the whole model.</a:t>
            </a:r>
          </a:p>
          <a:p>
            <a:r>
              <a:rPr lang="en-US" sz="2400" dirty="0">
                <a:latin typeface="Times New Roman" panose="02020603050405020304" pitchFamily="18" charset="0"/>
                <a:cs typeface="Times New Roman" panose="02020603050405020304" pitchFamily="18" charset="0"/>
              </a:rPr>
              <a:t>To figure out what is lacking and to make changes suggested by the guide and the panel.</a:t>
            </a:r>
          </a:p>
        </p:txBody>
      </p:sp>
      <p:sp>
        <p:nvSpPr>
          <p:cNvPr id="4" name="Footer Placeholder 3"/>
          <p:cNvSpPr>
            <a:spLocks noGrp="1"/>
          </p:cNvSpPr>
          <p:nvPr>
            <p:ph type="ftr" sz="quarter" idx="11"/>
          </p:nvPr>
        </p:nvSpPr>
        <p:spPr/>
        <p:txBody>
          <a:bodyPr/>
          <a:lstStyle/>
          <a:p>
            <a:r>
              <a:rPr lang="en-US"/>
              <a:t>Department of ECE, MIT SOES</a:t>
            </a:r>
          </a:p>
        </p:txBody>
      </p:sp>
      <p:sp>
        <p:nvSpPr>
          <p:cNvPr id="5" name="Slide Number Placeholder 4"/>
          <p:cNvSpPr>
            <a:spLocks noGrp="1"/>
          </p:cNvSpPr>
          <p:nvPr>
            <p:ph type="sldNum" sz="quarter" idx="12"/>
          </p:nvPr>
        </p:nvSpPr>
        <p:spPr/>
        <p:txBody>
          <a:bodyPr/>
          <a:lstStyle/>
          <a:p>
            <a:pPr algn="ctr"/>
            <a:fld id="{00000000-1234-1234-1234-123412341234}" type="slidenum">
              <a:rPr lang="en-US" smtClean="0"/>
              <a:t>7</a:t>
            </a:fld>
            <a:endParaRPr lang="en-US"/>
          </a:p>
        </p:txBody>
      </p:sp>
      <p:pic>
        <p:nvPicPr>
          <p:cNvPr id="7" name="Google Shape;136;p3"/>
          <p:cNvPicPr preferRelativeResize="0"/>
          <p:nvPr/>
        </p:nvPicPr>
        <p:blipFill rotWithShape="1">
          <a:blip r:embed="rId2"/>
          <a:srcRect/>
          <a:stretch>
            <a:fillRect/>
          </a:stretch>
        </p:blipFill>
        <p:spPr>
          <a:xfrm>
            <a:off x="10184295" y="152399"/>
            <a:ext cx="1811059" cy="817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5"/>
                </a:solidFill>
              </a:rPr>
              <a:t>                               Conclusion</a:t>
            </a:r>
          </a:p>
        </p:txBody>
      </p:sp>
      <p:sp>
        <p:nvSpPr>
          <p:cNvPr id="3" name="Content Placeholder 2"/>
          <p:cNvSpPr>
            <a:spLocks noGrp="1"/>
          </p:cNvSpPr>
          <p:nvPr>
            <p:ph idx="1"/>
          </p:nvPr>
        </p:nvSpPr>
        <p:spPr/>
        <p:txBody>
          <a:bodyPr>
            <a:normAutofit/>
          </a:bodyPr>
          <a:lstStyle/>
          <a:p>
            <a:r>
              <a:rPr lang="en-US" altLang="en-US" sz="2400" dirty="0">
                <a:latin typeface="Times New Roman" panose="02020603050405020304" pitchFamily="18" charset="0"/>
                <a:cs typeface="Times New Roman" panose="02020603050405020304" pitchFamily="18" charset="0"/>
              </a:rPr>
              <a:t>Wireless EV charging provides a safe, efficient, and convenient solution for powering electric vehicles. It enables seamless, contactless charging, enhancing user experience and supporting the future of smart and autonomous mobility. This technology is set to revolutionize EV infrastructure and drive widespread adoption of electric vehicles.</a:t>
            </a:r>
          </a:p>
        </p:txBody>
      </p:sp>
      <p:sp>
        <p:nvSpPr>
          <p:cNvPr id="4" name="Footer Placeholder 3"/>
          <p:cNvSpPr>
            <a:spLocks noGrp="1"/>
          </p:cNvSpPr>
          <p:nvPr>
            <p:ph type="ftr" sz="quarter" idx="11"/>
          </p:nvPr>
        </p:nvSpPr>
        <p:spPr/>
        <p:txBody>
          <a:bodyPr/>
          <a:lstStyle/>
          <a:p>
            <a:r>
              <a:rPr lang="en-US" dirty="0"/>
              <a:t>Department of ECE, MIT SOES</a:t>
            </a:r>
          </a:p>
        </p:txBody>
      </p:sp>
      <p:sp>
        <p:nvSpPr>
          <p:cNvPr id="5" name="Slide Number Placeholder 4"/>
          <p:cNvSpPr>
            <a:spLocks noGrp="1"/>
          </p:cNvSpPr>
          <p:nvPr>
            <p:ph type="sldNum" sz="quarter" idx="12"/>
          </p:nvPr>
        </p:nvSpPr>
        <p:spPr/>
        <p:txBody>
          <a:bodyPr/>
          <a:lstStyle/>
          <a:p>
            <a:pPr algn="ctr"/>
            <a:fld id="{00000000-1234-1234-1234-123412341234}" type="slidenum">
              <a:rPr lang="en-US" smtClean="0"/>
              <a:t>8</a:t>
            </a:fld>
            <a:endParaRPr lang="en-US"/>
          </a:p>
        </p:txBody>
      </p:sp>
      <p:pic>
        <p:nvPicPr>
          <p:cNvPr id="7" name="Google Shape;136;p3"/>
          <p:cNvPicPr preferRelativeResize="0"/>
          <p:nvPr/>
        </p:nvPicPr>
        <p:blipFill rotWithShape="1">
          <a:blip r:embed="rId2"/>
          <a:srcRect/>
          <a:stretch>
            <a:fillRect/>
          </a:stretch>
        </p:blipFill>
        <p:spPr>
          <a:xfrm>
            <a:off x="10184295" y="152399"/>
            <a:ext cx="1811059" cy="817975"/>
          </a:xfrm>
          <a:prstGeom prst="rect">
            <a:avLst/>
          </a:prstGeom>
          <a:noFill/>
          <a:ln>
            <a:noFill/>
          </a:ln>
        </p:spPr>
      </p:pic>
      <p:pic>
        <p:nvPicPr>
          <p:cNvPr id="3074" name="Picture 2" descr="line icon for conclusion 14569668 Vector Art at Vecteezy"/>
          <p:cNvPicPr>
            <a:picLocks noChangeAspect="1" noChangeArrowheads="1"/>
          </p:cNvPicPr>
          <p:nvPr/>
        </p:nvPicPr>
        <p:blipFill>
          <a:blip r:embed="rId3" cstate="print">
            <a:alphaModFix amt="29000"/>
            <a:extLst>
              <a:ext uri="{28A0092B-C50C-407E-A947-70E740481C1C}">
                <a14:useLocalDpi xmlns:a14="http://schemas.microsoft.com/office/drawing/2010/main" val="0"/>
              </a:ext>
            </a:extLst>
          </a:blip>
          <a:srcRect/>
          <a:stretch>
            <a:fillRect/>
          </a:stretch>
        </p:blipFill>
        <p:spPr bwMode="auto">
          <a:xfrm>
            <a:off x="4975122" y="3864077"/>
            <a:ext cx="2241755" cy="1995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accent5"/>
                </a:solidFill>
              </a:rPr>
              <a:t>                             References</a:t>
            </a:r>
          </a:p>
        </p:txBody>
      </p:sp>
      <p:sp>
        <p:nvSpPr>
          <p:cNvPr id="4" name="Footer Placeholder 3"/>
          <p:cNvSpPr>
            <a:spLocks noGrp="1"/>
          </p:cNvSpPr>
          <p:nvPr>
            <p:ph type="ftr" sz="quarter" idx="11"/>
          </p:nvPr>
        </p:nvSpPr>
        <p:spPr/>
        <p:txBody>
          <a:bodyPr/>
          <a:lstStyle/>
          <a:p>
            <a:r>
              <a:rPr lang="en-US"/>
              <a:t>Department of ECE, MIT SOES</a:t>
            </a:r>
          </a:p>
        </p:txBody>
      </p:sp>
      <p:sp>
        <p:nvSpPr>
          <p:cNvPr id="5" name="Slide Number Placeholder 4"/>
          <p:cNvSpPr>
            <a:spLocks noGrp="1"/>
          </p:cNvSpPr>
          <p:nvPr>
            <p:ph type="sldNum" sz="quarter" idx="12"/>
          </p:nvPr>
        </p:nvSpPr>
        <p:spPr/>
        <p:txBody>
          <a:bodyPr/>
          <a:lstStyle/>
          <a:p>
            <a:pPr algn="ctr"/>
            <a:fld id="{00000000-1234-1234-1234-123412341234}" type="slidenum">
              <a:rPr lang="en-US" smtClean="0"/>
              <a:t>9</a:t>
            </a:fld>
            <a:endParaRPr lang="en-US"/>
          </a:p>
        </p:txBody>
      </p:sp>
      <p:pic>
        <p:nvPicPr>
          <p:cNvPr id="7" name="Google Shape;136;p3"/>
          <p:cNvPicPr preferRelativeResize="0"/>
          <p:nvPr/>
        </p:nvPicPr>
        <p:blipFill rotWithShape="1">
          <a:blip r:embed="rId2"/>
          <a:srcRect/>
          <a:stretch>
            <a:fillRect/>
          </a:stretch>
        </p:blipFill>
        <p:spPr>
          <a:xfrm>
            <a:off x="10184295" y="152399"/>
            <a:ext cx="1811059" cy="817975"/>
          </a:xfrm>
          <a:prstGeom prst="rect">
            <a:avLst/>
          </a:prstGeom>
          <a:noFill/>
          <a:ln>
            <a:noFill/>
          </a:ln>
        </p:spPr>
      </p:pic>
      <p:sp>
        <p:nvSpPr>
          <p:cNvPr id="6" name="Rectangle 1"/>
          <p:cNvSpPr>
            <a:spLocks noGrp="1" noChangeArrowheads="1"/>
          </p:cNvSpPr>
          <p:nvPr>
            <p:ph idx="1"/>
          </p:nvPr>
        </p:nvSpPr>
        <p:spPr bwMode="auto">
          <a:xfrm>
            <a:off x="412115" y="1691640"/>
            <a:ext cx="11297920" cy="207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a:ln>
                  <a:noFill/>
                </a:ln>
                <a:solidFill>
                  <a:schemeClr val="tx1"/>
                </a:solidFill>
                <a:effectLst/>
                <a:latin typeface="Arial" panose="020B0604020202020204" pitchFamily="34" charset="0"/>
              </a:rPr>
              <a:t>https://ieeexplore.ieee.org/document/8101562</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a:ln>
                  <a:noFill/>
                </a:ln>
                <a:solidFill>
                  <a:schemeClr val="tx1"/>
                </a:solidFill>
                <a:effectLst/>
                <a:latin typeface="Arial" panose="020B0604020202020204" pitchFamily="34" charset="0"/>
              </a:rPr>
              <a:t>https://www.mdpi.com/2032-6653/15/3/118</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a:ln>
                  <a:noFill/>
                </a:ln>
                <a:solidFill>
                  <a:schemeClr val="tx1"/>
                </a:solidFill>
                <a:effectLst/>
                <a:latin typeface="Arial" panose="020B0604020202020204" pitchFamily="34" charset="0"/>
              </a:rPr>
              <a:t>https://www.mdpi.com/2719218</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435</Words>
  <Application>Microsoft Office PowerPoint</Application>
  <PresentationFormat>Widescreen</PresentationFormat>
  <Paragraphs>68</Paragraphs>
  <Slides>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Libre Baskerville</vt:lpstr>
      <vt:lpstr>Times New Roman</vt:lpstr>
      <vt:lpstr>Office Theme</vt:lpstr>
      <vt:lpstr>PowerPoint Presentation</vt:lpstr>
      <vt:lpstr>                              Introduction</vt:lpstr>
      <vt:lpstr>Problem Statement</vt:lpstr>
      <vt:lpstr>Objective</vt:lpstr>
      <vt:lpstr>Architectural Diagram</vt:lpstr>
      <vt:lpstr>                             Flow Chart Diagram</vt:lpstr>
      <vt:lpstr>Work Plan Till Next Presentation</vt:lpstr>
      <vt:lpstr>                               Conclusion</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Pranav Magar</dc:creator>
  <cp:lastModifiedBy>Smriti Hundekari</cp:lastModifiedBy>
  <cp:revision>11</cp:revision>
  <dcterms:created xsi:type="dcterms:W3CDTF">2024-09-12T17:37:00Z</dcterms:created>
  <dcterms:modified xsi:type="dcterms:W3CDTF">2025-04-08T18:27:13Z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492200CFEE20421196924879C802E880_13</vt:lpwstr>
  </property>
  <property fmtid="{D5CDD505-2E9C-101B-9397-08002B2CF9AE}" pid="3" name="KSOProductBuildVer">
    <vt:lpwstr>1033-12.2.0.20323</vt:lpwstr>
  </property>
</Properties>
</file>