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6"/>
  </p:notesMasterIdLst>
  <p:sldIdLst>
    <p:sldId id="256" r:id="rId2"/>
    <p:sldId id="276" r:id="rId3"/>
    <p:sldId id="277" r:id="rId4"/>
    <p:sldId id="278" r:id="rId5"/>
    <p:sldId id="279" r:id="rId6"/>
    <p:sldId id="280" r:id="rId7"/>
    <p:sldId id="281" r:id="rId8"/>
    <p:sldId id="284" r:id="rId9"/>
    <p:sldId id="287" r:id="rId10"/>
    <p:sldId id="289" r:id="rId11"/>
    <p:sldId id="288" r:id="rId12"/>
    <p:sldId id="285" r:id="rId13"/>
    <p:sldId id="283" r:id="rId14"/>
    <p:sldId id="275"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jqLf9hutexAs60EhLsCKGPNbueN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61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1C46FE-4BDC-415C-BBC4-575B03E056F6}">
  <a:tblStyle styleId="{981C46FE-4BDC-415C-BBC4-575B03E056F6}" styleName="Table_0">
    <a:wholeTbl>
      <a:tcTxStyle b="off" i="off">
        <a:font>
          <a:latin typeface="Perpetua"/>
          <a:ea typeface="Perpetua"/>
          <a:cs typeface="Perpetua"/>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20000"/>
            </a:schemeClr>
          </a:solidFill>
        </a:fill>
      </a:tcStyle>
    </a:band1H>
    <a:band2H>
      <a:tcTxStyle/>
      <a:tcStyle>
        <a:tcBdr/>
      </a:tcStyle>
    </a:band2H>
    <a:band1V>
      <a:tcTxStyle/>
      <a:tcStyle>
        <a:tcBdr/>
        <a:fill>
          <a:solidFill>
            <a:schemeClr val="accent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00387139-71FA-43C3-80D5-22D0AFF37310}"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9"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36"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272974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13764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32896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Department of ECE, MIT SOES</a:t>
            </a:r>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34843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Department of ECE, MIT SOES</a:t>
            </a:r>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95543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Department of ECE, MIT SOES</a:t>
            </a:r>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73058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Department of ECE, MIT SOES</a:t>
            </a:r>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14461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Department of ECE, MIT SOES</a:t>
            </a:r>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41018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Department of ECE, MIT SOES</a:t>
            </a:r>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23331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Department of ECE, MIT SOES</a:t>
            </a:r>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73007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Department of ECE, MIT SOES</a:t>
            </a:r>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91217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Department of ECE, MIT SOES</a:t>
            </a:r>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7140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Department of ECE, MIT SOES</a:t>
            </a:r>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06657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Department of ECE, MIT SOES</a:t>
            </a:r>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9984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ECE, MIT SOES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80137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7" name="Google Shape;107;p1"/>
          <p:cNvPicPr preferRelativeResize="0"/>
          <p:nvPr/>
        </p:nvPicPr>
        <p:blipFill rotWithShape="1">
          <a:blip r:embed="rId3">
            <a:alphaModFix/>
          </a:blip>
          <a:srcRect/>
          <a:stretch/>
        </p:blipFill>
        <p:spPr>
          <a:xfrm>
            <a:off x="5969508" y="266046"/>
            <a:ext cx="2374392" cy="953154"/>
          </a:xfrm>
          <a:prstGeom prst="rect">
            <a:avLst/>
          </a:prstGeom>
          <a:noFill/>
          <a:ln>
            <a:noFill/>
          </a:ln>
        </p:spPr>
      </p:pic>
      <p:sp>
        <p:nvSpPr>
          <p:cNvPr id="108" name="Google Shape;108;p1"/>
          <p:cNvSpPr/>
          <p:nvPr/>
        </p:nvSpPr>
        <p:spPr>
          <a:xfrm>
            <a:off x="857250" y="1320225"/>
            <a:ext cx="7543800"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dirty="0">
                <a:solidFill>
                  <a:schemeClr val="accent1"/>
                </a:solidFill>
                <a:latin typeface="Times New Roman"/>
                <a:ea typeface="Times New Roman"/>
                <a:cs typeface="Times New Roman"/>
                <a:sym typeface="Times New Roman"/>
              </a:rPr>
              <a:t>“</a:t>
            </a:r>
            <a:r>
              <a:rPr lang="en-US" sz="3200" b="1" dirty="0">
                <a:solidFill>
                  <a:schemeClr val="accent1"/>
                </a:solidFill>
                <a:latin typeface="Times New Roman"/>
                <a:ea typeface="Times New Roman"/>
                <a:cs typeface="Times New Roman"/>
                <a:sym typeface="Times New Roman"/>
              </a:rPr>
              <a:t>Toll Tax Smart System </a:t>
            </a:r>
            <a:r>
              <a:rPr lang="en-US" sz="3200" b="1" i="0" u="none" strike="noStrike" cap="none" dirty="0">
                <a:solidFill>
                  <a:schemeClr val="accent1"/>
                </a:solidFill>
                <a:latin typeface="Times New Roman"/>
                <a:ea typeface="Times New Roman"/>
                <a:cs typeface="Times New Roman"/>
                <a:sym typeface="Times New Roman"/>
              </a:rPr>
              <a:t>”</a:t>
            </a:r>
            <a:endParaRPr dirty="0"/>
          </a:p>
        </p:txBody>
      </p:sp>
      <p:sp>
        <p:nvSpPr>
          <p:cNvPr id="109" name="Google Shape;109;p1"/>
          <p:cNvSpPr txBox="1"/>
          <p:nvPr/>
        </p:nvSpPr>
        <p:spPr>
          <a:xfrm>
            <a:off x="337039" y="127379"/>
            <a:ext cx="5864978" cy="95406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dirty="0">
                <a:solidFill>
                  <a:srgbClr val="002060"/>
                </a:solidFill>
                <a:latin typeface="Times New Roman"/>
                <a:ea typeface="Times New Roman"/>
                <a:cs typeface="Times New Roman"/>
                <a:sym typeface="Times New Roman"/>
              </a:rPr>
              <a:t>School of Engineering &amp; Sciences, Pune</a:t>
            </a:r>
            <a:endParaRPr sz="2000" dirty="0"/>
          </a:p>
          <a:p>
            <a:pPr marL="0" marR="0" lvl="0" indent="0" algn="ctr" rtl="0">
              <a:spcBef>
                <a:spcPts val="0"/>
              </a:spcBef>
              <a:spcAft>
                <a:spcPts val="0"/>
              </a:spcAft>
              <a:buNone/>
            </a:pPr>
            <a:r>
              <a:rPr lang="en-US" sz="1800" b="1" dirty="0">
                <a:solidFill>
                  <a:srgbClr val="0070C0"/>
                </a:solidFill>
                <a:latin typeface="Times New Roman"/>
                <a:ea typeface="Times New Roman"/>
                <a:cs typeface="Times New Roman"/>
                <a:sym typeface="Times New Roman"/>
              </a:rPr>
              <a:t>Department of Electronics and Communication Engineering</a:t>
            </a:r>
            <a:endParaRPr sz="1100" dirty="0">
              <a:solidFill>
                <a:srgbClr val="0070C0"/>
              </a:solidFill>
            </a:endParaRPr>
          </a:p>
        </p:txBody>
      </p:sp>
      <p:cxnSp>
        <p:nvCxnSpPr>
          <p:cNvPr id="110" name="Google Shape;110;p1"/>
          <p:cNvCxnSpPr/>
          <p:nvPr/>
        </p:nvCxnSpPr>
        <p:spPr>
          <a:xfrm rot="10800000">
            <a:off x="228600" y="1143000"/>
            <a:ext cx="5638800" cy="0"/>
          </a:xfrm>
          <a:prstGeom prst="straightConnector1">
            <a:avLst/>
          </a:prstGeom>
          <a:noFill/>
          <a:ln w="9525" cap="flat" cmpd="sng">
            <a:solidFill>
              <a:srgbClr val="AE350A"/>
            </a:solidFill>
            <a:prstDash val="solid"/>
            <a:round/>
            <a:headEnd type="none" w="sm" len="sm"/>
            <a:tailEnd type="none" w="sm" len="sm"/>
          </a:ln>
        </p:spPr>
      </p:cxnSp>
      <p:graphicFrame>
        <p:nvGraphicFramePr>
          <p:cNvPr id="111" name="Google Shape;111;p1"/>
          <p:cNvGraphicFramePr/>
          <p:nvPr>
            <p:extLst>
              <p:ext uri="{D42A27DB-BD31-4B8C-83A1-F6EECF244321}">
                <p14:modId xmlns:p14="http://schemas.microsoft.com/office/powerpoint/2010/main" val="3142745516"/>
              </p:ext>
            </p:extLst>
          </p:nvPr>
        </p:nvGraphicFramePr>
        <p:xfrm>
          <a:off x="603504" y="2844174"/>
          <a:ext cx="8083297" cy="2107576"/>
        </p:xfrm>
        <a:graphic>
          <a:graphicData uri="http://schemas.openxmlformats.org/drawingml/2006/table">
            <a:tbl>
              <a:tblPr firstRow="1" bandRow="1">
                <a:noFill/>
                <a:tableStyleId>{981C46FE-4BDC-415C-BBC4-575B03E056F6}</a:tableStyleId>
              </a:tblPr>
              <a:tblGrid>
                <a:gridCol w="1326488">
                  <a:extLst>
                    <a:ext uri="{9D8B030D-6E8A-4147-A177-3AD203B41FA5}">
                      <a16:colId xmlns:a16="http://schemas.microsoft.com/office/drawing/2014/main" val="20000"/>
                    </a:ext>
                  </a:extLst>
                </a:gridCol>
                <a:gridCol w="1326488">
                  <a:extLst>
                    <a:ext uri="{9D8B030D-6E8A-4147-A177-3AD203B41FA5}">
                      <a16:colId xmlns:a16="http://schemas.microsoft.com/office/drawing/2014/main" val="20001"/>
                    </a:ext>
                  </a:extLst>
                </a:gridCol>
                <a:gridCol w="2238459">
                  <a:extLst>
                    <a:ext uri="{9D8B030D-6E8A-4147-A177-3AD203B41FA5}">
                      <a16:colId xmlns:a16="http://schemas.microsoft.com/office/drawing/2014/main" val="20002"/>
                    </a:ext>
                  </a:extLst>
                </a:gridCol>
                <a:gridCol w="3191862">
                  <a:extLst>
                    <a:ext uri="{9D8B030D-6E8A-4147-A177-3AD203B41FA5}">
                      <a16:colId xmlns:a16="http://schemas.microsoft.com/office/drawing/2014/main" val="20003"/>
                    </a:ext>
                  </a:extLst>
                </a:gridCol>
              </a:tblGrid>
              <a:tr h="444300">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u="none" strike="noStrike" cap="none" dirty="0">
                          <a:latin typeface="Times New Roman"/>
                          <a:ea typeface="Times New Roman"/>
                          <a:cs typeface="Times New Roman"/>
                          <a:sym typeface="Times New Roman"/>
                        </a:rPr>
                        <a:t>Roll No.</a:t>
                      </a:r>
                      <a:endParaRPr dirty="0"/>
                    </a:p>
                  </a:txBody>
                  <a:tcPr marL="91450" marR="91450" marT="45725" marB="45725"/>
                </a:tc>
                <a:tc>
                  <a:txBody>
                    <a:bodyPr/>
                    <a:lstStyle/>
                    <a:p>
                      <a:pPr marL="0" marR="0" lvl="0" indent="0" algn="ctr" rtl="0">
                        <a:spcBef>
                          <a:spcPts val="0"/>
                        </a:spcBef>
                        <a:spcAft>
                          <a:spcPts val="0"/>
                        </a:spcAft>
                        <a:buNone/>
                      </a:pPr>
                      <a:r>
                        <a:rPr lang="en-US" sz="2000" u="none" strike="noStrike" cap="none" dirty="0">
                          <a:latin typeface="Times New Roman"/>
                          <a:ea typeface="Times New Roman"/>
                          <a:cs typeface="Times New Roman"/>
                          <a:sym typeface="Times New Roman"/>
                        </a:rPr>
                        <a:t>Div.</a:t>
                      </a:r>
                      <a:endParaRPr sz="20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2000" b="1" u="none" strike="noStrike" cap="none">
                          <a:solidFill>
                            <a:schemeClr val="dk1"/>
                          </a:solidFill>
                          <a:latin typeface="Times New Roman"/>
                          <a:ea typeface="Times New Roman"/>
                          <a:cs typeface="Times New Roman"/>
                          <a:sym typeface="Times New Roman"/>
                        </a:rPr>
                        <a:t>Enrolment No.</a:t>
                      </a:r>
                      <a:endParaRPr sz="20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000"/>
                        <a:buFont typeface="Times New Roman"/>
                        <a:buNone/>
                      </a:pPr>
                      <a:r>
                        <a:rPr lang="en-US" sz="2000" u="none" strike="noStrike" cap="none" dirty="0">
                          <a:latin typeface="Times New Roman"/>
                          <a:ea typeface="Times New Roman"/>
                          <a:cs typeface="Times New Roman"/>
                          <a:sym typeface="Times New Roman"/>
                        </a:rPr>
                        <a:t>Name of Student</a:t>
                      </a:r>
                      <a:endParaRPr dirty="0"/>
                    </a:p>
                  </a:txBody>
                  <a:tcPr marL="91450" marR="91450" marT="45725" marB="45725"/>
                </a:tc>
                <a:extLst>
                  <a:ext uri="{0D108BD9-81ED-4DB2-BD59-A6C34878D82A}">
                    <a16:rowId xmlns:a16="http://schemas.microsoft.com/office/drawing/2014/main" val="10000"/>
                  </a:ext>
                </a:extLst>
              </a:tr>
              <a:tr h="415819">
                <a:tc>
                  <a:txBody>
                    <a:bodyPr/>
                    <a:lstStyle/>
                    <a:p>
                      <a:pPr marL="0" marR="0" lvl="0" indent="0" algn="ctr" rtl="0">
                        <a:spcBef>
                          <a:spcPts val="0"/>
                        </a:spcBef>
                        <a:spcAft>
                          <a:spcPts val="0"/>
                        </a:spcAft>
                        <a:buNone/>
                      </a:pPr>
                      <a:r>
                        <a:rPr lang="en-US" sz="1800" b="0" u="none" strike="noStrike" cap="none" dirty="0">
                          <a:latin typeface="Times New Roman"/>
                          <a:ea typeface="Times New Roman"/>
                          <a:cs typeface="Times New Roman"/>
                          <a:sym typeface="Times New Roman"/>
                        </a:rPr>
                        <a:t>2224037</a:t>
                      </a:r>
                      <a:endParaRPr sz="1800" b="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b="0" u="none" strike="noStrike" cap="none" dirty="0">
                          <a:latin typeface="Times New Roman"/>
                          <a:ea typeface="Times New Roman"/>
                          <a:cs typeface="Times New Roman"/>
                          <a:sym typeface="Times New Roman"/>
                        </a:rPr>
                        <a:t>ECO</a:t>
                      </a:r>
                      <a:endParaRPr sz="1800" b="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b="0" u="none" strike="noStrike" cap="none" dirty="0">
                          <a:latin typeface="Times New Roman"/>
                          <a:ea typeface="Times New Roman"/>
                          <a:cs typeface="Times New Roman"/>
                          <a:sym typeface="Times New Roman"/>
                        </a:rPr>
                        <a:t>MITU22BTEC0002</a:t>
                      </a:r>
                      <a:endParaRPr sz="1800" b="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b="0" u="none" strike="noStrike" cap="none" dirty="0">
                          <a:latin typeface="Times New Roman"/>
                          <a:ea typeface="Times New Roman"/>
                          <a:cs typeface="Times New Roman"/>
                          <a:sym typeface="Times New Roman"/>
                        </a:rPr>
                        <a:t>Aditi </a:t>
                      </a:r>
                      <a:r>
                        <a:rPr lang="en-US" sz="1800" b="0" u="none" strike="noStrike" cap="none" dirty="0" err="1">
                          <a:latin typeface="Times New Roman"/>
                          <a:ea typeface="Times New Roman"/>
                          <a:cs typeface="Times New Roman"/>
                          <a:sym typeface="Times New Roman"/>
                        </a:rPr>
                        <a:t>Bansod</a:t>
                      </a:r>
                      <a:endParaRPr sz="1800" b="0" u="none" strike="noStrike" cap="none"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415819">
                <a:tc>
                  <a:txBody>
                    <a:bodyPr/>
                    <a:lstStyle/>
                    <a:p>
                      <a:pPr marL="0" marR="0" lvl="0" indent="0" algn="ctr" rtl="0">
                        <a:spcBef>
                          <a:spcPts val="0"/>
                        </a:spcBef>
                        <a:spcAft>
                          <a:spcPts val="0"/>
                        </a:spcAft>
                        <a:buNone/>
                      </a:pPr>
                      <a:r>
                        <a:rPr lang="en-US" sz="1800" b="0" u="none" strike="noStrike" cap="none" dirty="0">
                          <a:latin typeface="Times New Roman"/>
                          <a:ea typeface="Times New Roman"/>
                          <a:cs typeface="Times New Roman"/>
                          <a:sym typeface="Times New Roman"/>
                        </a:rPr>
                        <a:t>2224115</a:t>
                      </a:r>
                      <a:endParaRPr sz="1800" b="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u="none" strike="noStrike" cap="none" dirty="0">
                          <a:latin typeface="Times New Roman"/>
                          <a:ea typeface="Times New Roman"/>
                          <a:cs typeface="Times New Roman"/>
                          <a:sym typeface="Times New Roman"/>
                        </a:rPr>
                        <a:t>ECO</a:t>
                      </a:r>
                    </a:p>
                  </a:txBody>
                  <a:tcPr marL="91450" marR="91450" marT="45725" marB="45725"/>
                </a:tc>
                <a:tc>
                  <a:txBody>
                    <a:bodyPr/>
                    <a:lstStyle/>
                    <a:p>
                      <a:pPr marL="0" marR="0" lvl="0" indent="0" algn="ctr" rtl="0">
                        <a:spcBef>
                          <a:spcPts val="0"/>
                        </a:spcBef>
                        <a:spcAft>
                          <a:spcPts val="0"/>
                        </a:spcAft>
                        <a:buNone/>
                      </a:pPr>
                      <a:r>
                        <a:rPr lang="en-US" sz="1800" b="0" u="none" strike="noStrike" cap="none" dirty="0">
                          <a:latin typeface="Times New Roman"/>
                          <a:ea typeface="Times New Roman"/>
                          <a:cs typeface="Times New Roman"/>
                          <a:sym typeface="Times New Roman"/>
                        </a:rPr>
                        <a:t>MITU22BTEC0110</a:t>
                      </a:r>
                      <a:endParaRPr sz="1800" b="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b="0" u="none" strike="noStrike" cap="none" dirty="0">
                          <a:latin typeface="Times New Roman"/>
                          <a:ea typeface="Times New Roman"/>
                          <a:cs typeface="Times New Roman"/>
                          <a:sym typeface="Times New Roman"/>
                        </a:rPr>
                        <a:t>Vaibhav Kathe</a:t>
                      </a:r>
                      <a:endParaRPr sz="1800" b="0" u="none" strike="noStrike" cap="none"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r h="415819">
                <a:tc>
                  <a:txBody>
                    <a:bodyPr/>
                    <a:lstStyle/>
                    <a:p>
                      <a:pPr marL="0" marR="0" lvl="0" indent="0" algn="ctr" rtl="0">
                        <a:spcBef>
                          <a:spcPts val="0"/>
                        </a:spcBef>
                        <a:spcAft>
                          <a:spcPts val="0"/>
                        </a:spcAft>
                        <a:buNone/>
                      </a:pPr>
                      <a:r>
                        <a:rPr lang="en-US" sz="1800" b="0" u="none" strike="noStrike" cap="none" dirty="0">
                          <a:latin typeface="Times New Roman"/>
                          <a:ea typeface="Times New Roman"/>
                          <a:cs typeface="Times New Roman"/>
                          <a:sym typeface="Times New Roman"/>
                        </a:rPr>
                        <a:t>2224120</a:t>
                      </a:r>
                      <a:endParaRPr sz="1800" b="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u="none" strike="noStrike" cap="none" dirty="0">
                          <a:latin typeface="Times New Roman"/>
                          <a:ea typeface="Times New Roman"/>
                          <a:cs typeface="Times New Roman"/>
                          <a:sym typeface="Times New Roman"/>
                        </a:rPr>
                        <a:t>ECO</a:t>
                      </a:r>
                    </a:p>
                  </a:txBody>
                  <a:tcPr marL="91450" marR="91450" marT="45725" marB="45725"/>
                </a:tc>
                <a:tc>
                  <a:txBody>
                    <a:bodyPr/>
                    <a:lstStyle/>
                    <a:p>
                      <a:pPr marL="0" marR="0" lvl="0" indent="0" algn="ctr" rtl="0">
                        <a:spcBef>
                          <a:spcPts val="0"/>
                        </a:spcBef>
                        <a:spcAft>
                          <a:spcPts val="0"/>
                        </a:spcAft>
                        <a:buNone/>
                      </a:pPr>
                      <a:r>
                        <a:rPr lang="en-US" sz="1800" b="0" u="none" strike="noStrike" cap="none" dirty="0">
                          <a:latin typeface="Times New Roman"/>
                          <a:ea typeface="Times New Roman"/>
                          <a:cs typeface="Times New Roman"/>
                          <a:sym typeface="Times New Roman"/>
                        </a:rPr>
                        <a:t>MITU22BTEC0098</a:t>
                      </a:r>
                      <a:endParaRPr sz="1800" b="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b="0" u="none" strike="noStrike" cap="none" dirty="0">
                          <a:latin typeface="Times New Roman"/>
                          <a:ea typeface="Times New Roman"/>
                          <a:cs typeface="Times New Roman"/>
                          <a:sym typeface="Times New Roman"/>
                        </a:rPr>
                        <a:t>Smriti </a:t>
                      </a:r>
                      <a:r>
                        <a:rPr lang="en-US" sz="1800" b="0" u="none" strike="noStrike" cap="none" dirty="0" err="1">
                          <a:latin typeface="Times New Roman"/>
                          <a:ea typeface="Times New Roman"/>
                          <a:cs typeface="Times New Roman"/>
                          <a:sym typeface="Times New Roman"/>
                        </a:rPr>
                        <a:t>Hundekari</a:t>
                      </a:r>
                      <a:endParaRPr sz="1800" b="0" u="none" strike="noStrike" cap="none"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3"/>
                  </a:ext>
                </a:extLst>
              </a:tr>
              <a:tr h="415819">
                <a:tc>
                  <a:txBody>
                    <a:bodyPr/>
                    <a:lstStyle/>
                    <a:p>
                      <a:pPr marL="0" marR="0" lvl="0" indent="0" algn="ctr" rtl="0">
                        <a:spcBef>
                          <a:spcPts val="0"/>
                        </a:spcBef>
                        <a:spcAft>
                          <a:spcPts val="0"/>
                        </a:spcAft>
                        <a:buNone/>
                      </a:pPr>
                      <a:r>
                        <a:rPr lang="en-US" sz="1800" b="0" u="none" strike="noStrike" cap="none" dirty="0">
                          <a:latin typeface="Times New Roman"/>
                          <a:ea typeface="Times New Roman"/>
                          <a:cs typeface="Times New Roman"/>
                          <a:sym typeface="Times New Roman"/>
                        </a:rPr>
                        <a:t>2224121</a:t>
                      </a:r>
                      <a:endParaRPr sz="1800" b="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u="none" strike="noStrike" cap="none" dirty="0">
                          <a:latin typeface="Times New Roman"/>
                          <a:ea typeface="Times New Roman"/>
                          <a:cs typeface="Times New Roman"/>
                          <a:sym typeface="Times New Roman"/>
                        </a:rPr>
                        <a:t>ECO</a:t>
                      </a:r>
                    </a:p>
                  </a:txBody>
                  <a:tcPr marL="91450" marR="91450" marT="45725" marB="45725"/>
                </a:tc>
                <a:tc>
                  <a:txBody>
                    <a:bodyPr/>
                    <a:lstStyle/>
                    <a:p>
                      <a:pPr marL="0" marR="0" lvl="0" indent="0" algn="ctr" rtl="0">
                        <a:spcBef>
                          <a:spcPts val="0"/>
                        </a:spcBef>
                        <a:spcAft>
                          <a:spcPts val="0"/>
                        </a:spcAft>
                        <a:buNone/>
                      </a:pPr>
                      <a:r>
                        <a:rPr lang="en-US" sz="1800" b="0" u="none" strike="noStrike" cap="none" dirty="0">
                          <a:latin typeface="Times New Roman"/>
                          <a:ea typeface="Times New Roman"/>
                          <a:cs typeface="Times New Roman"/>
                          <a:sym typeface="Times New Roman"/>
                        </a:rPr>
                        <a:t>MITU22BTEC0099</a:t>
                      </a:r>
                      <a:endParaRPr sz="1800" b="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b="0" u="none" strike="noStrike" cap="none" dirty="0">
                          <a:latin typeface="Times New Roman"/>
                          <a:ea typeface="Times New Roman"/>
                          <a:cs typeface="Times New Roman"/>
                          <a:sym typeface="Times New Roman"/>
                        </a:rPr>
                        <a:t>Soham </a:t>
                      </a:r>
                      <a:r>
                        <a:rPr lang="en-US" sz="1800" b="0" u="none" strike="noStrike" cap="none" dirty="0" err="1">
                          <a:latin typeface="Times New Roman"/>
                          <a:ea typeface="Times New Roman"/>
                          <a:cs typeface="Times New Roman"/>
                          <a:sym typeface="Times New Roman"/>
                        </a:rPr>
                        <a:t>Dhokariya</a:t>
                      </a:r>
                      <a:endParaRPr sz="1800" b="0" u="none" strike="noStrike" cap="none"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4"/>
                  </a:ext>
                </a:extLst>
              </a:tr>
            </a:tbl>
          </a:graphicData>
        </a:graphic>
      </p:graphicFrame>
      <p:sp>
        <p:nvSpPr>
          <p:cNvPr id="112" name="Google Shape;112;p1"/>
          <p:cNvSpPr/>
          <p:nvPr/>
        </p:nvSpPr>
        <p:spPr>
          <a:xfrm>
            <a:off x="4629150" y="2097588"/>
            <a:ext cx="3518656" cy="55399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000" dirty="0">
                <a:solidFill>
                  <a:srgbClr val="080CB8"/>
                </a:solidFill>
                <a:latin typeface="Times New Roman"/>
                <a:ea typeface="Times New Roman"/>
                <a:cs typeface="Times New Roman"/>
                <a:sym typeface="Times New Roman"/>
              </a:rPr>
              <a:t>Topic: </a:t>
            </a:r>
            <a:r>
              <a:rPr lang="en-US" sz="2000" dirty="0">
                <a:solidFill>
                  <a:schemeClr val="tx1"/>
                </a:solidFill>
                <a:latin typeface="Times New Roman"/>
                <a:ea typeface="Times New Roman"/>
                <a:cs typeface="Times New Roman"/>
                <a:sym typeface="Times New Roman"/>
              </a:rPr>
              <a:t>Toll Tax Smart System</a:t>
            </a:r>
            <a:endParaRPr sz="1200" dirty="0">
              <a:solidFill>
                <a:schemeClr val="tx1"/>
              </a:solidFill>
              <a:latin typeface="Times New Roman"/>
              <a:ea typeface="Times New Roman"/>
              <a:cs typeface="Times New Roman"/>
              <a:sym typeface="Times New Roman"/>
            </a:endParaRPr>
          </a:p>
        </p:txBody>
      </p:sp>
      <p:sp>
        <p:nvSpPr>
          <p:cNvPr id="113" name="Google Shape;113;p1"/>
          <p:cNvSpPr/>
          <p:nvPr/>
        </p:nvSpPr>
        <p:spPr>
          <a:xfrm>
            <a:off x="549668" y="2149359"/>
            <a:ext cx="4079482" cy="55395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000" dirty="0">
                <a:solidFill>
                  <a:srgbClr val="080CB8"/>
                </a:solidFill>
                <a:latin typeface="Times New Roman"/>
                <a:ea typeface="Times New Roman"/>
                <a:cs typeface="Times New Roman"/>
                <a:sym typeface="Times New Roman"/>
              </a:rPr>
              <a:t>Group Code:</a:t>
            </a:r>
            <a:r>
              <a:rPr lang="en-US" sz="2000" dirty="0">
                <a:solidFill>
                  <a:schemeClr val="dk1"/>
                </a:solidFill>
                <a:latin typeface="Times New Roman"/>
                <a:ea typeface="Times New Roman"/>
                <a:cs typeface="Times New Roman"/>
                <a:sym typeface="Times New Roman"/>
              </a:rPr>
              <a:t> ECO2324UGMPII-03 </a:t>
            </a:r>
          </a:p>
        </p:txBody>
      </p:sp>
      <p:graphicFrame>
        <p:nvGraphicFramePr>
          <p:cNvPr id="114" name="Google Shape;114;p1"/>
          <p:cNvGraphicFramePr/>
          <p:nvPr>
            <p:extLst>
              <p:ext uri="{D42A27DB-BD31-4B8C-83A1-F6EECF244321}">
                <p14:modId xmlns:p14="http://schemas.microsoft.com/office/powerpoint/2010/main" val="307219358"/>
              </p:ext>
            </p:extLst>
          </p:nvPr>
        </p:nvGraphicFramePr>
        <p:xfrm>
          <a:off x="603503" y="5105400"/>
          <a:ext cx="8083296" cy="1250950"/>
        </p:xfrm>
        <a:graphic>
          <a:graphicData uri="http://schemas.openxmlformats.org/drawingml/2006/table">
            <a:tbl>
              <a:tblPr firstRow="1" bandRow="1">
                <a:noFill/>
                <a:tableStyleId>{981C46FE-4BDC-415C-BBC4-575B03E056F6}</a:tableStyleId>
              </a:tblPr>
              <a:tblGrid>
                <a:gridCol w="3896563">
                  <a:extLst>
                    <a:ext uri="{9D8B030D-6E8A-4147-A177-3AD203B41FA5}">
                      <a16:colId xmlns:a16="http://schemas.microsoft.com/office/drawing/2014/main" val="20000"/>
                    </a:ext>
                  </a:extLst>
                </a:gridCol>
                <a:gridCol w="4186733">
                  <a:extLst>
                    <a:ext uri="{9D8B030D-6E8A-4147-A177-3AD203B41FA5}">
                      <a16:colId xmlns:a16="http://schemas.microsoft.com/office/drawing/2014/main" val="20001"/>
                    </a:ext>
                  </a:extLst>
                </a:gridCol>
              </a:tblGrid>
              <a:tr h="451735">
                <a:tc>
                  <a:txBody>
                    <a:bodyPr/>
                    <a:lstStyle/>
                    <a:p>
                      <a:pPr marL="0" marR="0" lvl="0" indent="0" algn="l" rtl="0">
                        <a:spcBef>
                          <a:spcPts val="0"/>
                        </a:spcBef>
                        <a:spcAft>
                          <a:spcPts val="0"/>
                        </a:spcAft>
                        <a:buNone/>
                      </a:pPr>
                      <a:r>
                        <a:rPr lang="en-US" sz="2000" b="1" u="none" strike="noStrike" cap="none">
                          <a:latin typeface="Times New Roman"/>
                          <a:ea typeface="Times New Roman"/>
                          <a:cs typeface="Times New Roman"/>
                          <a:sym typeface="Times New Roman"/>
                        </a:rPr>
                        <a:t>Name of Guide</a:t>
                      </a:r>
                      <a:endParaRPr/>
                    </a:p>
                  </a:txBody>
                  <a:tcPr marL="91450" marR="91450" marT="45725" marB="45725"/>
                </a:tc>
                <a:tc>
                  <a:txBody>
                    <a:bodyPr/>
                    <a:lstStyle/>
                    <a:p>
                      <a:pPr marL="0" marR="0" lvl="0" indent="0" algn="ctr" rtl="0">
                        <a:spcBef>
                          <a:spcPts val="0"/>
                        </a:spcBef>
                        <a:spcAft>
                          <a:spcPts val="0"/>
                        </a:spcAft>
                        <a:buNone/>
                      </a:pPr>
                      <a:r>
                        <a:rPr lang="en-US" sz="2000" b="0" u="none" strike="noStrike" cap="none" dirty="0">
                          <a:latin typeface="Times New Roman"/>
                          <a:ea typeface="Times New Roman"/>
                          <a:cs typeface="Times New Roman"/>
                          <a:sym typeface="Times New Roman"/>
                        </a:rPr>
                        <a:t>Prof. Dr. Sachin </a:t>
                      </a:r>
                      <a:r>
                        <a:rPr lang="en-US" sz="2000" b="0" u="none" strike="noStrike" cap="none" dirty="0" err="1">
                          <a:latin typeface="Times New Roman"/>
                          <a:ea typeface="Times New Roman"/>
                          <a:cs typeface="Times New Roman"/>
                          <a:sym typeface="Times New Roman"/>
                        </a:rPr>
                        <a:t>Takale</a:t>
                      </a:r>
                      <a:endParaRPr sz="2000" b="0" u="none" strike="noStrike" cap="none"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799215">
                <a:tc>
                  <a:txBody>
                    <a:bodyPr/>
                    <a:lstStyle/>
                    <a:p>
                      <a:pPr marL="0" marR="0" lvl="0" indent="0" algn="l" rtl="0">
                        <a:spcBef>
                          <a:spcPts val="0"/>
                        </a:spcBef>
                        <a:spcAft>
                          <a:spcPts val="0"/>
                        </a:spcAft>
                        <a:buNone/>
                      </a:pPr>
                      <a:r>
                        <a:rPr lang="en-US" sz="2000" b="1" u="none" strike="noStrike" cap="none">
                          <a:latin typeface="Times New Roman"/>
                          <a:ea typeface="Times New Roman"/>
                          <a:cs typeface="Times New Roman"/>
                          <a:sym typeface="Times New Roman"/>
                        </a:rPr>
                        <a:t>Name of Co-guide / Industry Mentor </a:t>
                      </a:r>
                      <a:r>
                        <a:rPr lang="en-US" sz="2000" b="0" u="none" strike="noStrike" cap="none">
                          <a:solidFill>
                            <a:srgbClr val="7F7F7F"/>
                          </a:solidFill>
                          <a:latin typeface="Times New Roman"/>
                          <a:ea typeface="Times New Roman"/>
                          <a:cs typeface="Times New Roman"/>
                          <a:sym typeface="Times New Roman"/>
                        </a:rPr>
                        <a:t>(if any)</a:t>
                      </a:r>
                      <a:endParaRPr sz="2000" b="0" u="none" strike="noStrike" cap="none">
                        <a:solidFill>
                          <a:srgbClr val="7F7F7F"/>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endParaRPr sz="2000" b="0" u="none" strike="noStrike" cap="none"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bl>
          </a:graphicData>
        </a:graphic>
      </p:graphicFrame>
      <p:sp>
        <p:nvSpPr>
          <p:cNvPr id="3" name="Slide Number Placeholder 2"/>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904" y="144319"/>
            <a:ext cx="8229600" cy="1143000"/>
          </a:xfrm>
        </p:spPr>
        <p:txBody>
          <a:bodyPr/>
          <a:lstStyle/>
          <a:p>
            <a:r>
              <a:rPr lang="en-US" b="1" dirty="0">
                <a:solidFill>
                  <a:srgbClr val="7030A0"/>
                </a:solidFill>
                <a:cs typeface="Times New Roman"/>
                <a:sym typeface="Times New Roman"/>
              </a:rPr>
              <a:t>Features</a:t>
            </a:r>
            <a:endParaRPr lang="en-US" b="1" dirty="0"/>
          </a:p>
        </p:txBody>
      </p:sp>
      <p:sp>
        <p:nvSpPr>
          <p:cNvPr id="3" name="Content Placeholder 2"/>
          <p:cNvSpPr>
            <a:spLocks noGrp="1"/>
          </p:cNvSpPr>
          <p:nvPr>
            <p:ph idx="1"/>
          </p:nvPr>
        </p:nvSpPr>
        <p:spPr>
          <a:xfrm>
            <a:off x="432352" y="1037196"/>
            <a:ext cx="8229600" cy="4525963"/>
          </a:xfrm>
        </p:spPr>
        <p:txBody>
          <a:bodyPr>
            <a:noAutofit/>
          </a:bodyPr>
          <a:lstStyle/>
          <a:p>
            <a:pPr marL="0" indent="0">
              <a:buSzPts val="1870"/>
              <a:buNone/>
            </a:pPr>
            <a:endParaRPr lang="en-US" sz="2400" dirty="0">
              <a:latin typeface="+mj-lt"/>
              <a:ea typeface="Times New Roman"/>
              <a:cs typeface="Times New Roman"/>
              <a:sym typeface="Times New Roman"/>
            </a:endParaRPr>
          </a:p>
          <a:p>
            <a:pPr algn="l">
              <a:buFont typeface="Arial" panose="020B0604020202020204" pitchFamily="34" charset="0"/>
              <a:buChar char="•"/>
            </a:pPr>
            <a:r>
              <a:rPr lang="en-IN" sz="2400" b="0" i="0" dirty="0">
                <a:solidFill>
                  <a:srgbClr val="303030"/>
                </a:solidFill>
                <a:effectLst/>
                <a:latin typeface="+mj-lt"/>
              </a:rPr>
              <a:t>13.56MHz RFID module</a:t>
            </a:r>
          </a:p>
          <a:p>
            <a:pPr algn="l">
              <a:buFont typeface="Arial" panose="020B0604020202020204" pitchFamily="34" charset="0"/>
              <a:buChar char="•"/>
            </a:pPr>
            <a:r>
              <a:rPr lang="en-IN" sz="2400" b="0" i="0" dirty="0">
                <a:solidFill>
                  <a:srgbClr val="303030"/>
                </a:solidFill>
                <a:effectLst/>
                <a:latin typeface="+mj-lt"/>
              </a:rPr>
              <a:t>Operating voltage: 2.5V to 3.3V</a:t>
            </a:r>
          </a:p>
          <a:p>
            <a:pPr algn="l">
              <a:buFont typeface="Arial" panose="020B0604020202020204" pitchFamily="34" charset="0"/>
              <a:buChar char="•"/>
            </a:pPr>
            <a:r>
              <a:rPr lang="en-IN" sz="2400" b="0" i="0" dirty="0">
                <a:solidFill>
                  <a:srgbClr val="303030"/>
                </a:solidFill>
                <a:effectLst/>
                <a:latin typeface="+mj-lt"/>
              </a:rPr>
              <a:t>Communication : SPI, I2C protocol, UART</a:t>
            </a:r>
          </a:p>
          <a:p>
            <a:pPr algn="l">
              <a:buFont typeface="Arial" panose="020B0604020202020204" pitchFamily="34" charset="0"/>
              <a:buChar char="•"/>
            </a:pPr>
            <a:r>
              <a:rPr lang="en-IN" sz="2400" b="0" i="0" dirty="0">
                <a:solidFill>
                  <a:srgbClr val="303030"/>
                </a:solidFill>
                <a:effectLst/>
                <a:latin typeface="+mj-lt"/>
              </a:rPr>
              <a:t>Maximum Data Rate: 10Mbps</a:t>
            </a:r>
          </a:p>
          <a:p>
            <a:pPr algn="l">
              <a:buFont typeface="Arial" panose="020B0604020202020204" pitchFamily="34" charset="0"/>
              <a:buChar char="•"/>
            </a:pPr>
            <a:r>
              <a:rPr lang="en-IN" sz="2400" b="0" i="0" dirty="0">
                <a:solidFill>
                  <a:srgbClr val="303030"/>
                </a:solidFill>
                <a:effectLst/>
                <a:latin typeface="+mj-lt"/>
              </a:rPr>
              <a:t>Read Range: 5cm</a:t>
            </a:r>
          </a:p>
          <a:p>
            <a:pPr algn="l">
              <a:buFont typeface="Arial" panose="020B0604020202020204" pitchFamily="34" charset="0"/>
              <a:buChar char="•"/>
            </a:pPr>
            <a:r>
              <a:rPr lang="en-IN" sz="2400" b="0" i="0" dirty="0">
                <a:solidFill>
                  <a:srgbClr val="303030"/>
                </a:solidFill>
                <a:effectLst/>
                <a:latin typeface="+mj-lt"/>
              </a:rPr>
              <a:t>Current Consumption: 13-26mA</a:t>
            </a:r>
          </a:p>
          <a:p>
            <a:pPr algn="l">
              <a:buFont typeface="Arial" panose="020B0604020202020204" pitchFamily="34" charset="0"/>
              <a:buChar char="•"/>
            </a:pPr>
            <a:r>
              <a:rPr lang="en-IN" sz="2400" b="0" i="0" dirty="0">
                <a:solidFill>
                  <a:srgbClr val="303030"/>
                </a:solidFill>
                <a:effectLst/>
                <a:latin typeface="+mj-lt"/>
              </a:rPr>
              <a:t>Power down mode consumption: 10uA (min)</a:t>
            </a:r>
          </a:p>
          <a:p>
            <a:endParaRPr lang="en-US" sz="2400" dirty="0">
              <a:latin typeface="+mj-lt"/>
            </a:endParaRPr>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10</a:t>
            </a:fld>
            <a:endParaRPr lang="en-US"/>
          </a:p>
        </p:txBody>
      </p:sp>
      <p:pic>
        <p:nvPicPr>
          <p:cNvPr id="6" name="Google Shape;136;p3"/>
          <p:cNvPicPr preferRelativeResize="0"/>
          <p:nvPr/>
        </p:nvPicPr>
        <p:blipFill rotWithShape="1">
          <a:blip r:embed="rId3">
            <a:alphaModFix/>
          </a:blip>
          <a:srcRect/>
          <a:stretch/>
        </p:blipFill>
        <p:spPr>
          <a:xfrm>
            <a:off x="7511874" y="152400"/>
            <a:ext cx="1403526" cy="563419"/>
          </a:xfrm>
          <a:prstGeom prst="rect">
            <a:avLst/>
          </a:prstGeom>
          <a:noFill/>
          <a:ln>
            <a:noFill/>
          </a:ln>
        </p:spPr>
      </p:pic>
    </p:spTree>
    <p:extLst>
      <p:ext uri="{BB962C8B-B14F-4D97-AF65-F5344CB8AC3E}">
        <p14:creationId xmlns:p14="http://schemas.microsoft.com/office/powerpoint/2010/main" val="823875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33C54-E59A-CF93-67C4-0607D4ADD3BB}"/>
              </a:ext>
            </a:extLst>
          </p:cNvPr>
          <p:cNvSpPr>
            <a:spLocks noGrp="1"/>
          </p:cNvSpPr>
          <p:nvPr>
            <p:ph type="title"/>
          </p:nvPr>
        </p:nvSpPr>
        <p:spPr/>
        <p:txBody>
          <a:bodyPr>
            <a:normAutofit/>
          </a:bodyPr>
          <a:lstStyle/>
          <a:p>
            <a:r>
              <a:rPr lang="en-US" sz="3600" dirty="0"/>
              <a:t>Connection between Arduino and RFID</a:t>
            </a:r>
            <a:endParaRPr lang="en-IN" sz="3600" dirty="0"/>
          </a:p>
        </p:txBody>
      </p:sp>
      <p:sp>
        <p:nvSpPr>
          <p:cNvPr id="3" name="Footer Placeholder 2">
            <a:extLst>
              <a:ext uri="{FF2B5EF4-FFF2-40B4-BE49-F238E27FC236}">
                <a16:creationId xmlns:a16="http://schemas.microsoft.com/office/drawing/2014/main" id="{08943F10-98EC-E635-8187-26F8D7DE40DA}"/>
              </a:ext>
            </a:extLst>
          </p:cNvPr>
          <p:cNvSpPr>
            <a:spLocks noGrp="1"/>
          </p:cNvSpPr>
          <p:nvPr>
            <p:ph type="ftr" sz="quarter" idx="11"/>
          </p:nvPr>
        </p:nvSpPr>
        <p:spPr/>
        <p:txBody>
          <a:bodyPr/>
          <a:lstStyle/>
          <a:p>
            <a:r>
              <a:rPr lang="en-US"/>
              <a:t>Department of ECE, MIT SOES</a:t>
            </a:r>
          </a:p>
        </p:txBody>
      </p:sp>
      <p:sp>
        <p:nvSpPr>
          <p:cNvPr id="4" name="Slide Number Placeholder 3">
            <a:extLst>
              <a:ext uri="{FF2B5EF4-FFF2-40B4-BE49-F238E27FC236}">
                <a16:creationId xmlns:a16="http://schemas.microsoft.com/office/drawing/2014/main" id="{33B348A1-F060-D38E-4333-171D48C334B7}"/>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11</a:t>
            </a:fld>
            <a:endParaRPr lang="en-US"/>
          </a:p>
        </p:txBody>
      </p:sp>
      <p:pic>
        <p:nvPicPr>
          <p:cNvPr id="2050" name="Picture 2" descr="RC522 RFID CARD READERS with Arduino">
            <a:extLst>
              <a:ext uri="{FF2B5EF4-FFF2-40B4-BE49-F238E27FC236}">
                <a16:creationId xmlns:a16="http://schemas.microsoft.com/office/drawing/2014/main" id="{9E805448-CAE4-D386-41CA-3401EF3897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268036" y="7466"/>
            <a:ext cx="4314568" cy="7292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078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C1FB1B3-090F-1A1E-CD45-55BB91AEB4F1}"/>
              </a:ext>
            </a:extLst>
          </p:cNvPr>
          <p:cNvSpPr>
            <a:spLocks noGrp="1"/>
          </p:cNvSpPr>
          <p:nvPr>
            <p:ph type="ftr" sz="quarter" idx="11"/>
          </p:nvPr>
        </p:nvSpPr>
        <p:spPr/>
        <p:txBody>
          <a:bodyPr/>
          <a:lstStyle/>
          <a:p>
            <a:r>
              <a:rPr lang="en-US"/>
              <a:t>Department of ECE, MIT SOES</a:t>
            </a:r>
          </a:p>
        </p:txBody>
      </p:sp>
      <p:sp>
        <p:nvSpPr>
          <p:cNvPr id="4" name="Slide Number Placeholder 3">
            <a:extLst>
              <a:ext uri="{FF2B5EF4-FFF2-40B4-BE49-F238E27FC236}">
                <a16:creationId xmlns:a16="http://schemas.microsoft.com/office/drawing/2014/main" id="{C88B519E-69FE-D412-BD5F-56C567D58E82}"/>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12</a:t>
            </a:fld>
            <a:endParaRPr lang="en-US"/>
          </a:p>
        </p:txBody>
      </p:sp>
      <p:pic>
        <p:nvPicPr>
          <p:cNvPr id="8" name="Picture 7">
            <a:extLst>
              <a:ext uri="{FF2B5EF4-FFF2-40B4-BE49-F238E27FC236}">
                <a16:creationId xmlns:a16="http://schemas.microsoft.com/office/drawing/2014/main" id="{9B5DA4CA-3F1D-1FA9-9941-F8362D3E578E}"/>
              </a:ext>
            </a:extLst>
          </p:cNvPr>
          <p:cNvPicPr>
            <a:picLocks noChangeAspect="1"/>
          </p:cNvPicPr>
          <p:nvPr/>
        </p:nvPicPr>
        <p:blipFill>
          <a:blip r:embed="rId2"/>
          <a:stretch>
            <a:fillRect/>
          </a:stretch>
        </p:blipFill>
        <p:spPr>
          <a:xfrm>
            <a:off x="978309" y="212469"/>
            <a:ext cx="7369277" cy="6143881"/>
          </a:xfrm>
          <a:prstGeom prst="rect">
            <a:avLst/>
          </a:prstGeom>
        </p:spPr>
      </p:pic>
    </p:spTree>
    <p:extLst>
      <p:ext uri="{BB962C8B-B14F-4D97-AF65-F5344CB8AC3E}">
        <p14:creationId xmlns:p14="http://schemas.microsoft.com/office/powerpoint/2010/main" val="1094549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9831-58E9-C020-64F6-7C6383683D80}"/>
              </a:ext>
            </a:extLst>
          </p:cNvPr>
          <p:cNvSpPr>
            <a:spLocks noGrp="1"/>
          </p:cNvSpPr>
          <p:nvPr>
            <p:ph type="title"/>
          </p:nvPr>
        </p:nvSpPr>
        <p:spPr/>
        <p:txBody>
          <a:bodyPr/>
          <a:lstStyle/>
          <a:p>
            <a:r>
              <a:rPr lang="en-US" b="1" dirty="0">
                <a:solidFill>
                  <a:srgbClr val="00B0F0"/>
                </a:solidFill>
              </a:rPr>
              <a:t>Conclusion</a:t>
            </a:r>
            <a:endParaRPr lang="en-IN" b="1" dirty="0">
              <a:solidFill>
                <a:srgbClr val="00B0F0"/>
              </a:solidFill>
            </a:endParaRPr>
          </a:p>
        </p:txBody>
      </p:sp>
      <p:sp>
        <p:nvSpPr>
          <p:cNvPr id="3" name="Content Placeholder 2">
            <a:extLst>
              <a:ext uri="{FF2B5EF4-FFF2-40B4-BE49-F238E27FC236}">
                <a16:creationId xmlns:a16="http://schemas.microsoft.com/office/drawing/2014/main" id="{FFCA5CD1-229F-F61A-06C5-3B99E70C0EEB}"/>
              </a:ext>
            </a:extLst>
          </p:cNvPr>
          <p:cNvSpPr>
            <a:spLocks noGrp="1"/>
          </p:cNvSpPr>
          <p:nvPr>
            <p:ph idx="1"/>
          </p:nvPr>
        </p:nvSpPr>
        <p:spPr>
          <a:xfrm>
            <a:off x="457200" y="1166018"/>
            <a:ext cx="8229600" cy="4525963"/>
          </a:xfrm>
        </p:spPr>
        <p:txBody>
          <a:bodyPr>
            <a:normAutofit/>
          </a:bodyPr>
          <a:lstStyle/>
          <a:p>
            <a:pPr algn="just"/>
            <a:endParaRPr lang="en-US" sz="2400" dirty="0"/>
          </a:p>
          <a:p>
            <a:pPr marL="0" indent="0" algn="just">
              <a:buNone/>
            </a:pPr>
            <a:r>
              <a:rPr lang="en-US" sz="2400" dirty="0"/>
              <a:t>The Toll Tax Smart System offers a transformative solution to address the challenges associated with traditional toll collection methods. By integrating advanced technologies, this system brings about automation, efficiency, and enhanced user experiences in the toll collection process. The key components and features contribute to the success of the system, providing benefits such as accuracy, security, and streamlined operations.</a:t>
            </a:r>
            <a:endParaRPr lang="en-IN" sz="2400" dirty="0"/>
          </a:p>
        </p:txBody>
      </p:sp>
      <p:sp>
        <p:nvSpPr>
          <p:cNvPr id="4" name="Footer Placeholder 3">
            <a:extLst>
              <a:ext uri="{FF2B5EF4-FFF2-40B4-BE49-F238E27FC236}">
                <a16:creationId xmlns:a16="http://schemas.microsoft.com/office/drawing/2014/main" id="{E97B5309-53EF-D153-A6F1-97D804F0D223}"/>
              </a:ext>
            </a:extLst>
          </p:cNvPr>
          <p:cNvSpPr>
            <a:spLocks noGrp="1"/>
          </p:cNvSpPr>
          <p:nvPr>
            <p:ph type="ftr" sz="quarter" idx="11"/>
          </p:nvPr>
        </p:nvSpPr>
        <p:spPr/>
        <p:txBody>
          <a:bodyPr/>
          <a:lstStyle/>
          <a:p>
            <a:r>
              <a:rPr lang="en-US"/>
              <a:t>Department of ECE, MIT SOES</a:t>
            </a:r>
          </a:p>
        </p:txBody>
      </p:sp>
      <p:sp>
        <p:nvSpPr>
          <p:cNvPr id="5" name="Slide Number Placeholder 4">
            <a:extLst>
              <a:ext uri="{FF2B5EF4-FFF2-40B4-BE49-F238E27FC236}">
                <a16:creationId xmlns:a16="http://schemas.microsoft.com/office/drawing/2014/main" id="{CC1B0FA1-5BB1-FA86-7682-E2DFE1BF8997}"/>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1924872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pic>
        <p:nvPicPr>
          <p:cNvPr id="313" name="Google Shape;313;p20"/>
          <p:cNvPicPr preferRelativeResize="0"/>
          <p:nvPr/>
        </p:nvPicPr>
        <p:blipFill rotWithShape="1">
          <a:blip r:embed="rId3">
            <a:alphaModFix/>
          </a:blip>
          <a:srcRect/>
          <a:stretch/>
        </p:blipFill>
        <p:spPr>
          <a:xfrm>
            <a:off x="7511874" y="152400"/>
            <a:ext cx="1403526" cy="563419"/>
          </a:xfrm>
          <a:prstGeom prst="rect">
            <a:avLst/>
          </a:prstGeom>
          <a:noFill/>
          <a:ln>
            <a:noFill/>
          </a:ln>
        </p:spPr>
      </p:pic>
      <p:pic>
        <p:nvPicPr>
          <p:cNvPr id="7" name="Picture 6" descr="Text&#10;&#10;Description automatically generated">
            <a:extLst>
              <a:ext uri="{FF2B5EF4-FFF2-40B4-BE49-F238E27FC236}">
                <a16:creationId xmlns:a16="http://schemas.microsoft.com/office/drawing/2014/main" id="{5FDBA520-821E-488B-BC69-AABD86BFC4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6137" y="2544624"/>
            <a:ext cx="6667500" cy="2219325"/>
          </a:xfrm>
          <a:prstGeom prst="rect">
            <a:avLst/>
          </a:prstGeom>
        </p:spPr>
      </p:pic>
      <p:sp>
        <p:nvSpPr>
          <p:cNvPr id="3" name="Slide Number Placeholder 2"/>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14</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904" y="144319"/>
            <a:ext cx="8229600" cy="1143000"/>
          </a:xfrm>
        </p:spPr>
        <p:txBody>
          <a:bodyPr/>
          <a:lstStyle/>
          <a:p>
            <a:r>
              <a:rPr lang="en-US" b="1" dirty="0">
                <a:solidFill>
                  <a:srgbClr val="7030A0"/>
                </a:solidFill>
                <a:ea typeface="Times New Roman"/>
                <a:cs typeface="Times New Roman"/>
                <a:sym typeface="Times New Roman"/>
              </a:rPr>
              <a:t>Contents</a:t>
            </a:r>
            <a:endParaRPr lang="en-US" b="1" dirty="0"/>
          </a:p>
        </p:txBody>
      </p:sp>
      <p:sp>
        <p:nvSpPr>
          <p:cNvPr id="3" name="Content Placeholder 2"/>
          <p:cNvSpPr>
            <a:spLocks noGrp="1"/>
          </p:cNvSpPr>
          <p:nvPr>
            <p:ph idx="1"/>
          </p:nvPr>
        </p:nvSpPr>
        <p:spPr>
          <a:xfrm>
            <a:off x="430696" y="1361661"/>
            <a:ext cx="8229600" cy="4525963"/>
          </a:xfrm>
        </p:spPr>
        <p:txBody>
          <a:bodyPr>
            <a:noAutofit/>
          </a:bodyPr>
          <a:lstStyle/>
          <a:p>
            <a:pPr>
              <a:spcBef>
                <a:spcPts val="0"/>
              </a:spcBef>
              <a:buSzPts val="1870"/>
            </a:pPr>
            <a:r>
              <a:rPr lang="en-US" sz="2400" dirty="0">
                <a:latin typeface="+mj-lt"/>
                <a:ea typeface="Times New Roman"/>
                <a:cs typeface="Times New Roman"/>
                <a:sym typeface="Times New Roman"/>
              </a:rPr>
              <a:t>Introduction (1 slide)</a:t>
            </a:r>
          </a:p>
          <a:p>
            <a:pPr>
              <a:buSzPts val="1870"/>
            </a:pPr>
            <a:r>
              <a:rPr lang="en-US" sz="2400" dirty="0">
                <a:latin typeface="+mj-lt"/>
                <a:ea typeface="Times New Roman"/>
                <a:cs typeface="Times New Roman"/>
                <a:sym typeface="Times New Roman"/>
              </a:rPr>
              <a:t>Problem Statement (1 slide)</a:t>
            </a:r>
            <a:endParaRPr lang="en-US" sz="2400" dirty="0">
              <a:latin typeface="+mj-lt"/>
            </a:endParaRPr>
          </a:p>
          <a:p>
            <a:pPr>
              <a:buSzPts val="1870"/>
            </a:pPr>
            <a:r>
              <a:rPr lang="en-US" sz="2400" dirty="0">
                <a:latin typeface="+mj-lt"/>
                <a:ea typeface="Times New Roman"/>
                <a:cs typeface="Times New Roman"/>
                <a:sym typeface="Times New Roman"/>
              </a:rPr>
              <a:t>Objectives (1 slide)</a:t>
            </a:r>
            <a:endParaRPr lang="en-US" sz="2400" dirty="0">
              <a:latin typeface="+mj-lt"/>
            </a:endParaRPr>
          </a:p>
          <a:p>
            <a:pPr>
              <a:buSzPts val="1870"/>
            </a:pPr>
            <a:r>
              <a:rPr lang="en-US" sz="2400" dirty="0">
                <a:latin typeface="+mj-lt"/>
                <a:ea typeface="Times New Roman"/>
                <a:cs typeface="Times New Roman"/>
                <a:sym typeface="Times New Roman"/>
              </a:rPr>
              <a:t>Block diagram and Discussion (1 or 2 slides)</a:t>
            </a:r>
            <a:endParaRPr lang="en-US" sz="2400" dirty="0">
              <a:latin typeface="+mj-lt"/>
            </a:endParaRPr>
          </a:p>
          <a:p>
            <a:pPr>
              <a:buSzPts val="1870"/>
            </a:pPr>
            <a:r>
              <a:rPr lang="en-US" sz="2400" dirty="0">
                <a:latin typeface="+mj-lt"/>
                <a:ea typeface="Times New Roman"/>
                <a:cs typeface="Times New Roman"/>
                <a:sym typeface="Times New Roman"/>
              </a:rPr>
              <a:t>Conclusion (1 slide)</a:t>
            </a:r>
          </a:p>
          <a:p>
            <a:pPr>
              <a:lnSpc>
                <a:spcPct val="120000"/>
              </a:lnSpc>
              <a:buSzPts val="1870"/>
            </a:pPr>
            <a:r>
              <a:rPr lang="en-US" sz="2400" dirty="0">
                <a:latin typeface="+mj-lt"/>
                <a:ea typeface="Times New Roman"/>
                <a:cs typeface="Times New Roman"/>
                <a:sym typeface="Times New Roman"/>
              </a:rPr>
              <a:t>References (1 slide)</a:t>
            </a:r>
          </a:p>
          <a:p>
            <a:endParaRPr lang="en-US" sz="2400" dirty="0">
              <a:latin typeface="+mj-lt"/>
            </a:endParaRPr>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2</a:t>
            </a:fld>
            <a:endParaRPr lang="en-US"/>
          </a:p>
        </p:txBody>
      </p:sp>
      <p:pic>
        <p:nvPicPr>
          <p:cNvPr id="6" name="Google Shape;136;p3"/>
          <p:cNvPicPr preferRelativeResize="0"/>
          <p:nvPr/>
        </p:nvPicPr>
        <p:blipFill rotWithShape="1">
          <a:blip r:embed="rId3">
            <a:alphaModFix/>
          </a:blip>
          <a:srcRect/>
          <a:stretch/>
        </p:blipFill>
        <p:spPr>
          <a:xfrm>
            <a:off x="7511874" y="152400"/>
            <a:ext cx="1403526" cy="563419"/>
          </a:xfrm>
          <a:prstGeom prst="rect">
            <a:avLst/>
          </a:prstGeom>
          <a:noFill/>
          <a:ln>
            <a:noFill/>
          </a:ln>
        </p:spPr>
      </p:pic>
    </p:spTree>
    <p:extLst>
      <p:ext uri="{BB962C8B-B14F-4D97-AF65-F5344CB8AC3E}">
        <p14:creationId xmlns:p14="http://schemas.microsoft.com/office/powerpoint/2010/main" val="224627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C290-6E2D-BAB0-61D7-D8235957F3B2}"/>
              </a:ext>
            </a:extLst>
          </p:cNvPr>
          <p:cNvSpPr>
            <a:spLocks noGrp="1"/>
          </p:cNvSpPr>
          <p:nvPr>
            <p:ph type="title"/>
          </p:nvPr>
        </p:nvSpPr>
        <p:spPr/>
        <p:txBody>
          <a:bodyPr/>
          <a:lstStyle/>
          <a:p>
            <a:r>
              <a:rPr lang="en-US" dirty="0">
                <a:solidFill>
                  <a:srgbClr val="00B0F0"/>
                </a:solidFill>
              </a:rPr>
              <a:t>Introduction</a:t>
            </a:r>
            <a:endParaRPr lang="en-IN" dirty="0">
              <a:solidFill>
                <a:srgbClr val="00B0F0"/>
              </a:solidFill>
            </a:endParaRPr>
          </a:p>
        </p:txBody>
      </p:sp>
      <p:sp>
        <p:nvSpPr>
          <p:cNvPr id="3" name="Content Placeholder 2">
            <a:extLst>
              <a:ext uri="{FF2B5EF4-FFF2-40B4-BE49-F238E27FC236}">
                <a16:creationId xmlns:a16="http://schemas.microsoft.com/office/drawing/2014/main" id="{CA9D14B7-0289-1802-EC74-9C456C1F1082}"/>
              </a:ext>
            </a:extLst>
          </p:cNvPr>
          <p:cNvSpPr>
            <a:spLocks noGrp="1"/>
          </p:cNvSpPr>
          <p:nvPr>
            <p:ph idx="1"/>
          </p:nvPr>
        </p:nvSpPr>
        <p:spPr/>
        <p:txBody>
          <a:bodyPr>
            <a:normAutofit/>
          </a:bodyPr>
          <a:lstStyle/>
          <a:p>
            <a:pPr marL="0" indent="0" algn="just">
              <a:buNone/>
            </a:pPr>
            <a:r>
              <a:rPr lang="en-US" sz="2400" dirty="0"/>
              <a:t>The </a:t>
            </a:r>
            <a:r>
              <a:rPr lang="en-US" sz="2400" b="1" dirty="0"/>
              <a:t>Toll Tax Smart System </a:t>
            </a:r>
            <a:r>
              <a:rPr lang="en-US" sz="2400" dirty="0"/>
              <a:t>using Arduino Uno and RFID (Radio-Frequency Identification) module is an innovative solution designed to enhance and streamline the toll collection process. Traditional toll collection systems often involve manual operations, leading to delays, errors, and increased traffic congestion. The integration of Arduino Uno and RFID technology in this smart system aims to </a:t>
            </a:r>
            <a:r>
              <a:rPr lang="en-US" sz="2300" b="1" dirty="0"/>
              <a:t>automate</a:t>
            </a:r>
            <a:r>
              <a:rPr lang="en-US" sz="2400" dirty="0"/>
              <a:t> and </a:t>
            </a:r>
            <a:r>
              <a:rPr lang="en-US" sz="2300" b="1" dirty="0"/>
              <a:t>optimize</a:t>
            </a:r>
            <a:r>
              <a:rPr lang="en-US" sz="2400" dirty="0"/>
              <a:t> the toll collection process, providing a </a:t>
            </a:r>
            <a:r>
              <a:rPr lang="en-US" sz="2300" b="1" dirty="0"/>
              <a:t>more efficient </a:t>
            </a:r>
            <a:r>
              <a:rPr lang="en-US" sz="2400" dirty="0"/>
              <a:t>and </a:t>
            </a:r>
            <a:r>
              <a:rPr lang="en-US" sz="2300" b="1" dirty="0"/>
              <a:t>user-friendly</a:t>
            </a:r>
            <a:r>
              <a:rPr lang="en-US" sz="2400" dirty="0"/>
              <a:t> experience.</a:t>
            </a:r>
            <a:endParaRPr lang="en-IN" sz="2400" dirty="0"/>
          </a:p>
        </p:txBody>
      </p:sp>
      <p:sp>
        <p:nvSpPr>
          <p:cNvPr id="4" name="Footer Placeholder 3">
            <a:extLst>
              <a:ext uri="{FF2B5EF4-FFF2-40B4-BE49-F238E27FC236}">
                <a16:creationId xmlns:a16="http://schemas.microsoft.com/office/drawing/2014/main" id="{06CAAB0C-9DAA-9BD9-720D-680396D7463A}"/>
              </a:ext>
            </a:extLst>
          </p:cNvPr>
          <p:cNvSpPr>
            <a:spLocks noGrp="1"/>
          </p:cNvSpPr>
          <p:nvPr>
            <p:ph type="ftr" sz="quarter" idx="11"/>
          </p:nvPr>
        </p:nvSpPr>
        <p:spPr/>
        <p:txBody>
          <a:bodyPr/>
          <a:lstStyle/>
          <a:p>
            <a:r>
              <a:rPr lang="en-US"/>
              <a:t>Department of ECE, MIT SOES</a:t>
            </a:r>
          </a:p>
        </p:txBody>
      </p:sp>
      <p:sp>
        <p:nvSpPr>
          <p:cNvPr id="5" name="Slide Number Placeholder 4">
            <a:extLst>
              <a:ext uri="{FF2B5EF4-FFF2-40B4-BE49-F238E27FC236}">
                <a16:creationId xmlns:a16="http://schemas.microsoft.com/office/drawing/2014/main" id="{119C36F3-917B-4FC8-4744-434F22E4F557}"/>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1182486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BC08-6619-09C0-30DF-DA3860D337A6}"/>
              </a:ext>
            </a:extLst>
          </p:cNvPr>
          <p:cNvSpPr>
            <a:spLocks noGrp="1"/>
          </p:cNvSpPr>
          <p:nvPr>
            <p:ph type="title"/>
          </p:nvPr>
        </p:nvSpPr>
        <p:spPr/>
        <p:txBody>
          <a:bodyPr/>
          <a:lstStyle/>
          <a:p>
            <a:r>
              <a:rPr lang="en-US" dirty="0">
                <a:solidFill>
                  <a:srgbClr val="00B0F0"/>
                </a:solidFill>
              </a:rPr>
              <a:t>Problem Statement</a:t>
            </a:r>
            <a:endParaRPr lang="en-IN" dirty="0">
              <a:solidFill>
                <a:srgbClr val="00B0F0"/>
              </a:solidFill>
            </a:endParaRPr>
          </a:p>
        </p:txBody>
      </p:sp>
      <p:sp>
        <p:nvSpPr>
          <p:cNvPr id="3" name="Content Placeholder 2">
            <a:extLst>
              <a:ext uri="{FF2B5EF4-FFF2-40B4-BE49-F238E27FC236}">
                <a16:creationId xmlns:a16="http://schemas.microsoft.com/office/drawing/2014/main" id="{90AAD84C-6905-751A-188B-11489348F00D}"/>
              </a:ext>
            </a:extLst>
          </p:cNvPr>
          <p:cNvSpPr>
            <a:spLocks noGrp="1"/>
          </p:cNvSpPr>
          <p:nvPr>
            <p:ph idx="1"/>
          </p:nvPr>
        </p:nvSpPr>
        <p:spPr/>
        <p:txBody>
          <a:bodyPr>
            <a:normAutofit/>
          </a:bodyPr>
          <a:lstStyle/>
          <a:p>
            <a:pPr marL="0" indent="0" algn="just">
              <a:buNone/>
            </a:pPr>
            <a:r>
              <a:rPr lang="en-US" sz="2500" dirty="0"/>
              <a:t>Traditional toll collection systems are often characterized by </a:t>
            </a:r>
            <a:r>
              <a:rPr lang="en-US" sz="2400" b="1" dirty="0"/>
              <a:t>manual processes, leading to inefficiencies, delays</a:t>
            </a:r>
            <a:r>
              <a:rPr lang="en-US" sz="2500" b="1" dirty="0"/>
              <a:t>,</a:t>
            </a:r>
            <a:r>
              <a:rPr lang="en-US" sz="2500" dirty="0"/>
              <a:t> and </a:t>
            </a:r>
            <a:r>
              <a:rPr lang="en-US" sz="2400" b="1" dirty="0"/>
              <a:t>increased traffic congestion. </a:t>
            </a:r>
            <a:r>
              <a:rPr lang="en-US" sz="2500" dirty="0"/>
              <a:t>The lack of automation in toll collection poses challenges in terms of </a:t>
            </a:r>
            <a:r>
              <a:rPr lang="en-US" sz="2400" b="1" dirty="0"/>
              <a:t>accuracy, security, </a:t>
            </a:r>
            <a:r>
              <a:rPr lang="en-US" sz="2500" dirty="0"/>
              <a:t>and </a:t>
            </a:r>
            <a:r>
              <a:rPr lang="en-US" sz="2400" b="1" dirty="0"/>
              <a:t>overall user experience. </a:t>
            </a:r>
            <a:r>
              <a:rPr lang="en-US" sz="2500" dirty="0"/>
              <a:t>The aim is to address these issues by implementing a Toll Tax Smart System using Arduino Uno and RFID technology.</a:t>
            </a:r>
            <a:endParaRPr lang="en-IN" sz="2500" dirty="0"/>
          </a:p>
        </p:txBody>
      </p:sp>
      <p:sp>
        <p:nvSpPr>
          <p:cNvPr id="4" name="Footer Placeholder 3">
            <a:extLst>
              <a:ext uri="{FF2B5EF4-FFF2-40B4-BE49-F238E27FC236}">
                <a16:creationId xmlns:a16="http://schemas.microsoft.com/office/drawing/2014/main" id="{107DB2D7-913D-D831-11D4-20BCA20301B4}"/>
              </a:ext>
            </a:extLst>
          </p:cNvPr>
          <p:cNvSpPr>
            <a:spLocks noGrp="1"/>
          </p:cNvSpPr>
          <p:nvPr>
            <p:ph type="ftr" sz="quarter" idx="11"/>
          </p:nvPr>
        </p:nvSpPr>
        <p:spPr/>
        <p:txBody>
          <a:bodyPr/>
          <a:lstStyle/>
          <a:p>
            <a:r>
              <a:rPr lang="en-US"/>
              <a:t>Department of ECE, MIT SOES</a:t>
            </a:r>
          </a:p>
        </p:txBody>
      </p:sp>
      <p:sp>
        <p:nvSpPr>
          <p:cNvPr id="5" name="Slide Number Placeholder 4">
            <a:extLst>
              <a:ext uri="{FF2B5EF4-FFF2-40B4-BE49-F238E27FC236}">
                <a16:creationId xmlns:a16="http://schemas.microsoft.com/office/drawing/2014/main" id="{70E68519-D045-FE98-5A72-ED05020D4528}"/>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752137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C5E0A-1891-E84F-3F1A-062C625324BC}"/>
              </a:ext>
            </a:extLst>
          </p:cNvPr>
          <p:cNvSpPr>
            <a:spLocks noGrp="1"/>
          </p:cNvSpPr>
          <p:nvPr>
            <p:ph type="title"/>
          </p:nvPr>
        </p:nvSpPr>
        <p:spPr/>
        <p:txBody>
          <a:bodyPr/>
          <a:lstStyle/>
          <a:p>
            <a:r>
              <a:rPr lang="en-US" dirty="0">
                <a:solidFill>
                  <a:srgbClr val="00B0F0"/>
                </a:solidFill>
              </a:rPr>
              <a:t>Objectives</a:t>
            </a:r>
            <a:endParaRPr lang="en-IN" dirty="0">
              <a:solidFill>
                <a:srgbClr val="00B0F0"/>
              </a:solidFill>
            </a:endParaRPr>
          </a:p>
        </p:txBody>
      </p:sp>
      <p:sp>
        <p:nvSpPr>
          <p:cNvPr id="3" name="Content Placeholder 2">
            <a:extLst>
              <a:ext uri="{FF2B5EF4-FFF2-40B4-BE49-F238E27FC236}">
                <a16:creationId xmlns:a16="http://schemas.microsoft.com/office/drawing/2014/main" id="{AC4F307E-0D84-FD9C-29D9-4EF2869B1590}"/>
              </a:ext>
            </a:extLst>
          </p:cNvPr>
          <p:cNvSpPr>
            <a:spLocks noGrp="1"/>
          </p:cNvSpPr>
          <p:nvPr>
            <p:ph idx="1"/>
          </p:nvPr>
        </p:nvSpPr>
        <p:spPr>
          <a:xfrm>
            <a:off x="467032" y="1619864"/>
            <a:ext cx="8229600" cy="4525963"/>
          </a:xfrm>
        </p:spPr>
        <p:txBody>
          <a:bodyPr>
            <a:normAutofit fontScale="77500" lnSpcReduction="20000"/>
          </a:bodyPr>
          <a:lstStyle/>
          <a:p>
            <a:pPr algn="just">
              <a:buFont typeface="+mj-lt"/>
              <a:buAutoNum type="arabicPeriod"/>
            </a:pPr>
            <a:r>
              <a:rPr lang="en-US" b="1" dirty="0"/>
              <a:t>Automate Toll Collection:</a:t>
            </a:r>
          </a:p>
          <a:p>
            <a:pPr lvl="1" algn="just">
              <a:buFont typeface="Wingdings" panose="05000000000000000000" pitchFamily="2" charset="2"/>
              <a:buChar char="Ø"/>
            </a:pPr>
            <a:r>
              <a:rPr lang="en-US" dirty="0"/>
              <a:t>Implement an automated toll collection system using RFID technology to reduce manual interventions and waiting times.</a:t>
            </a:r>
          </a:p>
          <a:p>
            <a:pPr algn="just">
              <a:buFont typeface="+mj-lt"/>
              <a:buAutoNum type="arabicPeriod"/>
            </a:pPr>
            <a:r>
              <a:rPr lang="en-US" b="1" dirty="0"/>
              <a:t>Enhance Accuracy:</a:t>
            </a:r>
          </a:p>
          <a:p>
            <a:pPr lvl="1" algn="just">
              <a:buFont typeface="Wingdings" panose="05000000000000000000" pitchFamily="2" charset="2"/>
              <a:buChar char="Ø"/>
            </a:pPr>
            <a:r>
              <a:rPr lang="en-US" dirty="0"/>
              <a:t>Utilize RFID modules for accurate and reliable identification of vehicles, minimizing errors in toll transactions.</a:t>
            </a:r>
          </a:p>
          <a:p>
            <a:pPr algn="just">
              <a:buFont typeface="+mj-lt"/>
              <a:buAutoNum type="arabicPeriod"/>
            </a:pPr>
            <a:r>
              <a:rPr lang="en-US" b="1" dirty="0"/>
              <a:t>Improve Traffic Flow:</a:t>
            </a:r>
          </a:p>
          <a:p>
            <a:pPr lvl="1" algn="just">
              <a:buFont typeface="Wingdings" panose="05000000000000000000" pitchFamily="2" charset="2"/>
              <a:buChar char="Ø"/>
            </a:pPr>
            <a:r>
              <a:rPr lang="en-US" dirty="0"/>
              <a:t>Alleviate traffic congestion by streamlining the toll collection process and reducing manual toll payment delays.</a:t>
            </a:r>
          </a:p>
          <a:p>
            <a:pPr algn="just">
              <a:buFont typeface="+mj-lt"/>
              <a:buAutoNum type="arabicPeriod"/>
            </a:pPr>
            <a:r>
              <a:rPr lang="en-US" b="1" dirty="0"/>
              <a:t>Ensure Security:</a:t>
            </a:r>
          </a:p>
          <a:p>
            <a:pPr lvl="1" algn="just">
              <a:buFont typeface="Wingdings" panose="05000000000000000000" pitchFamily="2" charset="2"/>
              <a:buChar char="Ø"/>
            </a:pPr>
            <a:r>
              <a:rPr lang="en-US" dirty="0"/>
              <a:t>Implement a secure identification system using RFID tags to prevent fraudulent activities and unauthorized access.</a:t>
            </a:r>
          </a:p>
        </p:txBody>
      </p:sp>
      <p:sp>
        <p:nvSpPr>
          <p:cNvPr id="4" name="Footer Placeholder 3">
            <a:extLst>
              <a:ext uri="{FF2B5EF4-FFF2-40B4-BE49-F238E27FC236}">
                <a16:creationId xmlns:a16="http://schemas.microsoft.com/office/drawing/2014/main" id="{86C9E48D-7D33-E8B7-E74A-4C078FA3C364}"/>
              </a:ext>
            </a:extLst>
          </p:cNvPr>
          <p:cNvSpPr>
            <a:spLocks noGrp="1"/>
          </p:cNvSpPr>
          <p:nvPr>
            <p:ph type="ftr" sz="quarter" idx="11"/>
          </p:nvPr>
        </p:nvSpPr>
        <p:spPr/>
        <p:txBody>
          <a:bodyPr/>
          <a:lstStyle/>
          <a:p>
            <a:r>
              <a:rPr lang="en-US"/>
              <a:t>Department of ECE, MIT SOES</a:t>
            </a:r>
          </a:p>
        </p:txBody>
      </p:sp>
      <p:sp>
        <p:nvSpPr>
          <p:cNvPr id="5" name="Slide Number Placeholder 4">
            <a:extLst>
              <a:ext uri="{FF2B5EF4-FFF2-40B4-BE49-F238E27FC236}">
                <a16:creationId xmlns:a16="http://schemas.microsoft.com/office/drawing/2014/main" id="{4166589E-C8A0-5C5A-1FEE-5EA83CA6D22E}"/>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1871594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D1E69D-6475-87A9-DCE4-B157D78327F0}"/>
              </a:ext>
            </a:extLst>
          </p:cNvPr>
          <p:cNvSpPr>
            <a:spLocks noGrp="1"/>
          </p:cNvSpPr>
          <p:nvPr>
            <p:ph idx="1"/>
          </p:nvPr>
        </p:nvSpPr>
        <p:spPr/>
        <p:txBody>
          <a:bodyPr>
            <a:normAutofit/>
          </a:bodyPr>
          <a:lstStyle/>
          <a:p>
            <a:pPr marL="0" indent="0">
              <a:buNone/>
            </a:pPr>
            <a:r>
              <a:rPr lang="en-US" sz="2400" b="1" dirty="0"/>
              <a:t>4</a:t>
            </a:r>
            <a:r>
              <a:rPr lang="en-US" sz="2500" b="1" dirty="0"/>
              <a:t>. Efficient :Data Management</a:t>
            </a:r>
          </a:p>
          <a:p>
            <a:pPr lvl="1">
              <a:buFont typeface="Wingdings" panose="05000000000000000000" pitchFamily="2" charset="2"/>
              <a:buChar char="Ø"/>
            </a:pPr>
            <a:r>
              <a:rPr lang="en-US" sz="2200" dirty="0"/>
              <a:t>Utilize a centralized database to store and manage toll transaction data for easy retrieval, analysis, and reporting.</a:t>
            </a:r>
          </a:p>
          <a:p>
            <a:pPr marL="0" indent="0">
              <a:buNone/>
            </a:pPr>
            <a:r>
              <a:rPr lang="en-US" sz="2500" b="1" dirty="0"/>
              <a:t>5. Cost-Effective:</a:t>
            </a:r>
          </a:p>
          <a:p>
            <a:pPr lvl="1">
              <a:buFont typeface="Wingdings" panose="05000000000000000000" pitchFamily="2" charset="2"/>
              <a:buChar char="Ø"/>
            </a:pPr>
            <a:r>
              <a:rPr lang="en-US" sz="2200" dirty="0"/>
              <a:t>Automation reduces the need for manual toll collection, leading to cost savings in terms of labor and operational efficiency.</a:t>
            </a:r>
          </a:p>
          <a:p>
            <a:pPr marL="0" indent="0" algn="l">
              <a:buNone/>
            </a:pPr>
            <a:r>
              <a:rPr lang="en-US" sz="2400" b="1" dirty="0"/>
              <a:t>6</a:t>
            </a:r>
            <a:r>
              <a:rPr lang="en-US" sz="2500" b="1" dirty="0"/>
              <a:t>. User-Friendly Experience:</a:t>
            </a:r>
          </a:p>
          <a:p>
            <a:pPr lvl="1" algn="l">
              <a:buFont typeface="Wingdings" panose="05000000000000000000" pitchFamily="2" charset="2"/>
              <a:buChar char="Ø"/>
            </a:pPr>
            <a:r>
              <a:rPr lang="en-US" sz="2200" dirty="0"/>
              <a:t>With automated gates and a streamlined process, the toll system provides a convenient and user-friendly experience for both commuters and toll operators.</a:t>
            </a:r>
          </a:p>
        </p:txBody>
      </p:sp>
      <p:sp>
        <p:nvSpPr>
          <p:cNvPr id="4" name="Footer Placeholder 3">
            <a:extLst>
              <a:ext uri="{FF2B5EF4-FFF2-40B4-BE49-F238E27FC236}">
                <a16:creationId xmlns:a16="http://schemas.microsoft.com/office/drawing/2014/main" id="{B623FAC6-15F1-0E90-613F-706297C25AD0}"/>
              </a:ext>
            </a:extLst>
          </p:cNvPr>
          <p:cNvSpPr>
            <a:spLocks noGrp="1"/>
          </p:cNvSpPr>
          <p:nvPr>
            <p:ph type="ftr" sz="quarter" idx="11"/>
          </p:nvPr>
        </p:nvSpPr>
        <p:spPr/>
        <p:txBody>
          <a:bodyPr/>
          <a:lstStyle/>
          <a:p>
            <a:r>
              <a:rPr lang="en-US"/>
              <a:t>Department of ECE, MIT SOES</a:t>
            </a:r>
          </a:p>
        </p:txBody>
      </p:sp>
      <p:sp>
        <p:nvSpPr>
          <p:cNvPr id="5" name="Slide Number Placeholder 4">
            <a:extLst>
              <a:ext uri="{FF2B5EF4-FFF2-40B4-BE49-F238E27FC236}">
                <a16:creationId xmlns:a16="http://schemas.microsoft.com/office/drawing/2014/main" id="{97D8FC40-C162-0E46-47CE-4687F426D42C}"/>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3519930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38D5B4-A814-E97E-07B7-AEC04F7FDEA3}"/>
              </a:ext>
            </a:extLst>
          </p:cNvPr>
          <p:cNvSpPr>
            <a:spLocks noGrp="1"/>
          </p:cNvSpPr>
          <p:nvPr>
            <p:ph idx="1"/>
          </p:nvPr>
        </p:nvSpPr>
        <p:spPr>
          <a:xfrm>
            <a:off x="526026" y="584148"/>
            <a:ext cx="8229600" cy="5772202"/>
          </a:xfrm>
        </p:spPr>
        <p:txBody>
          <a:bodyPr>
            <a:normAutofit/>
          </a:bodyPr>
          <a:lstStyle/>
          <a:p>
            <a:pPr marL="0" indent="0">
              <a:lnSpc>
                <a:spcPct val="150000"/>
              </a:lnSpc>
              <a:buNone/>
            </a:pPr>
            <a:r>
              <a:rPr lang="en-US" b="1" dirty="0"/>
              <a:t>Components required for toll tax smart system</a:t>
            </a:r>
            <a:endParaRPr lang="en-US" dirty="0"/>
          </a:p>
          <a:p>
            <a:pPr marL="514350" indent="-514350">
              <a:buFont typeface="+mj-lt"/>
              <a:buAutoNum type="arabicPeriod"/>
            </a:pPr>
            <a:r>
              <a:rPr lang="en-US" sz="2800" dirty="0"/>
              <a:t>Arduino Uno </a:t>
            </a:r>
          </a:p>
          <a:p>
            <a:pPr marL="514350" indent="-514350">
              <a:buFont typeface="+mj-lt"/>
              <a:buAutoNum type="arabicPeriod"/>
            </a:pPr>
            <a:r>
              <a:rPr lang="en-US" sz="2800" dirty="0"/>
              <a:t>RFID reader module </a:t>
            </a:r>
          </a:p>
          <a:p>
            <a:pPr marL="514350" indent="-514350">
              <a:buFont typeface="+mj-lt"/>
              <a:buAutoNum type="arabicPeriod"/>
            </a:pPr>
            <a:r>
              <a:rPr lang="en-US" sz="2800" dirty="0"/>
              <a:t>RFID tags and cards</a:t>
            </a:r>
          </a:p>
          <a:p>
            <a:pPr marL="514350" indent="-514350">
              <a:buFont typeface="+mj-lt"/>
              <a:buAutoNum type="arabicPeriod"/>
            </a:pPr>
            <a:r>
              <a:rPr lang="en-US" sz="2800" dirty="0"/>
              <a:t>Servo Motor</a:t>
            </a:r>
          </a:p>
          <a:p>
            <a:pPr marL="514350" indent="-514350">
              <a:buFont typeface="+mj-lt"/>
              <a:buAutoNum type="arabicPeriod"/>
            </a:pPr>
            <a:r>
              <a:rPr lang="en-US" sz="2800" dirty="0"/>
              <a:t>Display screen</a:t>
            </a:r>
          </a:p>
          <a:p>
            <a:pPr marL="514350" indent="-514350">
              <a:buFont typeface="+mj-lt"/>
              <a:buAutoNum type="arabicPeriod"/>
            </a:pPr>
            <a:r>
              <a:rPr lang="en-US" sz="2800" dirty="0"/>
              <a:t>Motorized gate </a:t>
            </a:r>
          </a:p>
          <a:p>
            <a:pPr marL="514350" indent="-514350">
              <a:buFont typeface="+mj-lt"/>
              <a:buAutoNum type="arabicPeriod"/>
            </a:pPr>
            <a:r>
              <a:rPr lang="en-US" sz="2800" dirty="0"/>
              <a:t>Power supply</a:t>
            </a:r>
          </a:p>
          <a:p>
            <a:pPr marL="514350" indent="-514350">
              <a:buFont typeface="+mj-lt"/>
              <a:buAutoNum type="arabicPeriod"/>
            </a:pPr>
            <a:r>
              <a:rPr lang="en-US" sz="2800" dirty="0"/>
              <a:t>Wiring and breadboard</a:t>
            </a:r>
            <a:endParaRPr lang="en-IN" sz="2800" dirty="0"/>
          </a:p>
        </p:txBody>
      </p:sp>
      <p:sp>
        <p:nvSpPr>
          <p:cNvPr id="4" name="Footer Placeholder 3">
            <a:extLst>
              <a:ext uri="{FF2B5EF4-FFF2-40B4-BE49-F238E27FC236}">
                <a16:creationId xmlns:a16="http://schemas.microsoft.com/office/drawing/2014/main" id="{370D01C9-6533-F057-99D7-9B45ECF7A6AA}"/>
              </a:ext>
            </a:extLst>
          </p:cNvPr>
          <p:cNvSpPr>
            <a:spLocks noGrp="1"/>
          </p:cNvSpPr>
          <p:nvPr>
            <p:ph type="ftr" sz="quarter" idx="11"/>
          </p:nvPr>
        </p:nvSpPr>
        <p:spPr/>
        <p:txBody>
          <a:bodyPr/>
          <a:lstStyle/>
          <a:p>
            <a:r>
              <a:rPr lang="en-US"/>
              <a:t>Department of ECE, MIT SOES</a:t>
            </a:r>
          </a:p>
        </p:txBody>
      </p:sp>
      <p:sp>
        <p:nvSpPr>
          <p:cNvPr id="5" name="Slide Number Placeholder 4">
            <a:extLst>
              <a:ext uri="{FF2B5EF4-FFF2-40B4-BE49-F238E27FC236}">
                <a16:creationId xmlns:a16="http://schemas.microsoft.com/office/drawing/2014/main" id="{4D3972C8-960D-3147-D7FA-61CCE28AC83E}"/>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1072021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B7E278-6936-6DB0-9C79-6FD85FB7ACC1}"/>
              </a:ext>
            </a:extLst>
          </p:cNvPr>
          <p:cNvSpPr>
            <a:spLocks noGrp="1"/>
          </p:cNvSpPr>
          <p:nvPr>
            <p:ph type="ftr" sz="quarter" idx="11"/>
          </p:nvPr>
        </p:nvSpPr>
        <p:spPr/>
        <p:txBody>
          <a:bodyPr/>
          <a:lstStyle/>
          <a:p>
            <a:r>
              <a:rPr lang="en-US"/>
              <a:t>Department of ECE, MIT SOES</a:t>
            </a:r>
          </a:p>
        </p:txBody>
      </p:sp>
      <p:sp>
        <p:nvSpPr>
          <p:cNvPr id="7" name="Oval 6">
            <a:extLst>
              <a:ext uri="{FF2B5EF4-FFF2-40B4-BE49-F238E27FC236}">
                <a16:creationId xmlns:a16="http://schemas.microsoft.com/office/drawing/2014/main" id="{71143BC0-3D35-AF90-683D-4FEDA5A6B271}"/>
              </a:ext>
            </a:extLst>
          </p:cNvPr>
          <p:cNvSpPr/>
          <p:nvPr/>
        </p:nvSpPr>
        <p:spPr>
          <a:xfrm>
            <a:off x="3352902" y="222459"/>
            <a:ext cx="1336258" cy="63946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n w="0"/>
                <a:solidFill>
                  <a:schemeClr val="tx1"/>
                </a:solidFill>
                <a:effectLst>
                  <a:outerShdw blurRad="38100" dist="19050" dir="2700000" algn="tl" rotWithShape="0">
                    <a:schemeClr val="dk1">
                      <a:alpha val="40000"/>
                    </a:schemeClr>
                  </a:outerShdw>
                </a:effectLst>
              </a:rPr>
              <a:t>START</a:t>
            </a:r>
            <a:endParaRPr lang="en-IN" sz="2000" dirty="0">
              <a:ln w="0"/>
              <a:solidFill>
                <a:schemeClr val="tx1"/>
              </a:solidFill>
              <a:effectLst>
                <a:outerShdw blurRad="38100" dist="19050" dir="2700000" algn="tl" rotWithShape="0">
                  <a:schemeClr val="dk1">
                    <a:alpha val="40000"/>
                  </a:schemeClr>
                </a:outerShdw>
              </a:effectLst>
            </a:endParaRPr>
          </a:p>
        </p:txBody>
      </p:sp>
      <p:sp>
        <p:nvSpPr>
          <p:cNvPr id="11" name="Rectangle 10">
            <a:extLst>
              <a:ext uri="{FF2B5EF4-FFF2-40B4-BE49-F238E27FC236}">
                <a16:creationId xmlns:a16="http://schemas.microsoft.com/office/drawing/2014/main" id="{93C2F217-0659-E94B-47A3-FDA4F8967040}"/>
              </a:ext>
            </a:extLst>
          </p:cNvPr>
          <p:cNvSpPr/>
          <p:nvPr/>
        </p:nvSpPr>
        <p:spPr>
          <a:xfrm>
            <a:off x="3144520" y="1142393"/>
            <a:ext cx="1752948" cy="724006"/>
          </a:xfrm>
          <a:prstGeom prst="rect">
            <a:avLst/>
          </a:prstGeom>
          <a:ln w="28575">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t>VEHICLE WITH RFID TAG</a:t>
            </a:r>
            <a:endParaRPr lang="en-IN" sz="1600" b="1" dirty="0"/>
          </a:p>
        </p:txBody>
      </p:sp>
      <p:sp>
        <p:nvSpPr>
          <p:cNvPr id="12" name="Rectangle 11">
            <a:extLst>
              <a:ext uri="{FF2B5EF4-FFF2-40B4-BE49-F238E27FC236}">
                <a16:creationId xmlns:a16="http://schemas.microsoft.com/office/drawing/2014/main" id="{DE4232DC-1DEC-0118-026B-FCE2DE1CE7FB}"/>
              </a:ext>
            </a:extLst>
          </p:cNvPr>
          <p:cNvSpPr/>
          <p:nvPr/>
        </p:nvSpPr>
        <p:spPr>
          <a:xfrm>
            <a:off x="3337982" y="2135530"/>
            <a:ext cx="1358686" cy="715099"/>
          </a:xfrm>
          <a:prstGeom prst="rect">
            <a:avLst/>
          </a:prstGeom>
          <a:ln w="28575">
            <a:solidFill>
              <a:srgbClr val="00B05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b="1" dirty="0">
                <a:ln w="0"/>
                <a:solidFill>
                  <a:schemeClr val="tx1"/>
                </a:solidFill>
                <a:effectLst>
                  <a:outerShdw blurRad="38100" dist="19050" dir="2700000" algn="tl" rotWithShape="0">
                    <a:schemeClr val="dk1">
                      <a:alpha val="40000"/>
                    </a:schemeClr>
                  </a:outerShdw>
                </a:effectLst>
              </a:rPr>
              <a:t>RFID READER</a:t>
            </a:r>
            <a:endParaRPr lang="en-IN" sz="1600" b="1"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5AFEB024-2776-F1D9-D1BA-FBE9CC96BACC}"/>
              </a:ext>
            </a:extLst>
          </p:cNvPr>
          <p:cNvSpPr/>
          <p:nvPr/>
        </p:nvSpPr>
        <p:spPr>
          <a:xfrm>
            <a:off x="1815886" y="3157486"/>
            <a:ext cx="1358686" cy="724006"/>
          </a:xfrm>
          <a:prstGeom prst="rect">
            <a:avLst/>
          </a:prstGeom>
          <a:ln w="28575">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ln w="0"/>
                <a:solidFill>
                  <a:schemeClr val="tx1"/>
                </a:solidFill>
                <a:effectLst>
                  <a:outerShdw blurRad="38100" dist="19050" dir="2700000" algn="tl" rotWithShape="0">
                    <a:schemeClr val="dk1">
                      <a:alpha val="40000"/>
                    </a:schemeClr>
                  </a:outerShdw>
                </a:effectLst>
              </a:rPr>
              <a:t>LOW BALANCE</a:t>
            </a:r>
            <a:endParaRPr lang="en-IN" sz="1600" b="1" dirty="0">
              <a:ln w="0"/>
              <a:solidFill>
                <a:schemeClr val="tx1"/>
              </a:solidFill>
              <a:effectLst>
                <a:outerShdw blurRad="38100" dist="19050" dir="2700000" algn="tl" rotWithShape="0">
                  <a:schemeClr val="dk1">
                    <a:alpha val="40000"/>
                  </a:schemeClr>
                </a:outerShdw>
              </a:effectLst>
            </a:endParaRPr>
          </a:p>
        </p:txBody>
      </p:sp>
      <p:sp>
        <p:nvSpPr>
          <p:cNvPr id="14" name="Rectangle 13">
            <a:extLst>
              <a:ext uri="{FF2B5EF4-FFF2-40B4-BE49-F238E27FC236}">
                <a16:creationId xmlns:a16="http://schemas.microsoft.com/office/drawing/2014/main" id="{1DA0D22A-359E-864B-A7D6-F3B0CF8E1AB7}"/>
              </a:ext>
            </a:extLst>
          </p:cNvPr>
          <p:cNvSpPr/>
          <p:nvPr/>
        </p:nvSpPr>
        <p:spPr>
          <a:xfrm>
            <a:off x="3335422" y="3155820"/>
            <a:ext cx="1358686" cy="724005"/>
          </a:xfrm>
          <a:prstGeom prst="rect">
            <a:avLst/>
          </a:prstGeom>
          <a:ln w="28575">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ln w="0"/>
                <a:solidFill>
                  <a:schemeClr val="tx1"/>
                </a:solidFill>
                <a:effectLst>
                  <a:outerShdw blurRad="38100" dist="19050" dir="2700000" algn="tl" rotWithShape="0">
                    <a:schemeClr val="dk1">
                      <a:alpha val="40000"/>
                    </a:schemeClr>
                  </a:outerShdw>
                </a:effectLst>
              </a:rPr>
              <a:t>INVALID</a:t>
            </a:r>
            <a:endParaRPr lang="en-IN" sz="1600" b="1" dirty="0">
              <a:ln w="0"/>
              <a:solidFill>
                <a:schemeClr val="tx1"/>
              </a:solidFill>
              <a:effectLst>
                <a:outerShdw blurRad="38100" dist="19050" dir="2700000" algn="tl" rotWithShape="0">
                  <a:schemeClr val="dk1">
                    <a:alpha val="40000"/>
                  </a:schemeClr>
                </a:outerShdw>
              </a:effectLst>
            </a:endParaRPr>
          </a:p>
        </p:txBody>
      </p:sp>
      <p:cxnSp>
        <p:nvCxnSpPr>
          <p:cNvPr id="16" name="Straight Arrow Connector 15">
            <a:extLst>
              <a:ext uri="{FF2B5EF4-FFF2-40B4-BE49-F238E27FC236}">
                <a16:creationId xmlns:a16="http://schemas.microsoft.com/office/drawing/2014/main" id="{38C0DDE9-DB90-EB88-CC39-86110AB8D579}"/>
              </a:ext>
            </a:extLst>
          </p:cNvPr>
          <p:cNvCxnSpPr>
            <a:cxnSpLocks/>
            <a:stCxn id="7" idx="4"/>
            <a:endCxn id="11" idx="0"/>
          </p:cNvCxnSpPr>
          <p:nvPr/>
        </p:nvCxnSpPr>
        <p:spPr>
          <a:xfrm flipH="1">
            <a:off x="4020994" y="861928"/>
            <a:ext cx="37" cy="280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4DA6E84-E88E-9055-FF08-A6D48A62A634}"/>
              </a:ext>
            </a:extLst>
          </p:cNvPr>
          <p:cNvCxnSpPr>
            <a:cxnSpLocks/>
            <a:stCxn id="11" idx="2"/>
            <a:endCxn id="12" idx="0"/>
          </p:cNvCxnSpPr>
          <p:nvPr/>
        </p:nvCxnSpPr>
        <p:spPr>
          <a:xfrm flipH="1">
            <a:off x="4017325" y="1866399"/>
            <a:ext cx="3669" cy="269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8F7CF05-14BD-30D2-EDDA-7CE68A2A14B8}"/>
              </a:ext>
            </a:extLst>
          </p:cNvPr>
          <p:cNvSpPr/>
          <p:nvPr/>
        </p:nvSpPr>
        <p:spPr>
          <a:xfrm>
            <a:off x="4915918" y="3176140"/>
            <a:ext cx="1358686" cy="724006"/>
          </a:xfrm>
          <a:prstGeom prst="rect">
            <a:avLst/>
          </a:prstGeom>
          <a:ln w="28575">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ln w="0"/>
                <a:solidFill>
                  <a:schemeClr val="tx1"/>
                </a:solidFill>
                <a:effectLst>
                  <a:outerShdw blurRad="38100" dist="19050" dir="2700000" algn="tl" rotWithShape="0">
                    <a:schemeClr val="dk1">
                      <a:alpha val="40000"/>
                    </a:schemeClr>
                  </a:outerShdw>
                </a:effectLst>
              </a:rPr>
              <a:t>VALID</a:t>
            </a:r>
            <a:endParaRPr lang="en-IN" sz="1600" b="1" dirty="0">
              <a:ln w="0"/>
              <a:solidFill>
                <a:schemeClr val="tx1"/>
              </a:solidFill>
              <a:effectLst>
                <a:outerShdw blurRad="38100" dist="19050" dir="2700000" algn="tl" rotWithShape="0">
                  <a:schemeClr val="dk1">
                    <a:alpha val="40000"/>
                  </a:schemeClr>
                </a:outerShdw>
              </a:effectLst>
            </a:endParaRPr>
          </a:p>
        </p:txBody>
      </p:sp>
      <p:sp>
        <p:nvSpPr>
          <p:cNvPr id="22" name="Rectangle 21">
            <a:extLst>
              <a:ext uri="{FF2B5EF4-FFF2-40B4-BE49-F238E27FC236}">
                <a16:creationId xmlns:a16="http://schemas.microsoft.com/office/drawing/2014/main" id="{FAC86F54-03B0-80F6-DABF-829F95BA1BEB}"/>
              </a:ext>
            </a:extLst>
          </p:cNvPr>
          <p:cNvSpPr/>
          <p:nvPr/>
        </p:nvSpPr>
        <p:spPr>
          <a:xfrm>
            <a:off x="2656079" y="4231158"/>
            <a:ext cx="1204601" cy="677450"/>
          </a:xfrm>
          <a:prstGeom prst="rect">
            <a:avLst/>
          </a:prstGeom>
          <a:ln w="28575">
            <a:solidFill>
              <a:srgbClr val="00B05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b="1" dirty="0">
                <a:ln w="0"/>
                <a:solidFill>
                  <a:schemeClr val="tx1"/>
                </a:solidFill>
                <a:effectLst>
                  <a:outerShdw blurRad="38100" dist="19050" dir="2700000" algn="tl" rotWithShape="0">
                    <a:schemeClr val="dk1">
                      <a:alpha val="40000"/>
                    </a:schemeClr>
                  </a:outerShdw>
                </a:effectLst>
              </a:rPr>
              <a:t>PAY AMOUNT</a:t>
            </a:r>
            <a:endParaRPr lang="en-IN" sz="1600" b="1" dirty="0">
              <a:ln w="0"/>
              <a:solidFill>
                <a:schemeClr val="tx1"/>
              </a:solidFill>
              <a:effectLst>
                <a:outerShdw blurRad="38100" dist="19050" dir="2700000" algn="tl" rotWithShape="0">
                  <a:schemeClr val="dk1">
                    <a:alpha val="40000"/>
                  </a:schemeClr>
                </a:outerShdw>
              </a:effectLst>
            </a:endParaRPr>
          </a:p>
        </p:txBody>
      </p:sp>
      <p:sp>
        <p:nvSpPr>
          <p:cNvPr id="23" name="Rectangle 22">
            <a:extLst>
              <a:ext uri="{FF2B5EF4-FFF2-40B4-BE49-F238E27FC236}">
                <a16:creationId xmlns:a16="http://schemas.microsoft.com/office/drawing/2014/main" id="{499980E0-4F2D-9930-5E9F-913730B29327}"/>
              </a:ext>
            </a:extLst>
          </p:cNvPr>
          <p:cNvSpPr/>
          <p:nvPr/>
        </p:nvSpPr>
        <p:spPr>
          <a:xfrm>
            <a:off x="2569744" y="5284919"/>
            <a:ext cx="1372216" cy="546508"/>
          </a:xfrm>
          <a:prstGeom prst="rect">
            <a:avLst/>
          </a:prstGeom>
          <a:ln w="28575">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ln w="0"/>
                <a:solidFill>
                  <a:schemeClr val="tx1"/>
                </a:solidFill>
                <a:effectLst>
                  <a:outerShdw blurRad="38100" dist="19050" dir="2700000" algn="tl" rotWithShape="0">
                    <a:schemeClr val="dk1">
                      <a:alpha val="40000"/>
                    </a:schemeClr>
                  </a:outerShdw>
                </a:effectLst>
              </a:rPr>
              <a:t>SWITCH</a:t>
            </a:r>
            <a:endParaRPr lang="en-IN" sz="1600" b="1" dirty="0">
              <a:ln w="0"/>
              <a:solidFill>
                <a:schemeClr val="tx1"/>
              </a:solidFill>
              <a:effectLst>
                <a:outerShdw blurRad="38100" dist="19050" dir="2700000" algn="tl" rotWithShape="0">
                  <a:schemeClr val="dk1">
                    <a:alpha val="40000"/>
                  </a:schemeClr>
                </a:outerShdw>
              </a:effectLst>
            </a:endParaRPr>
          </a:p>
        </p:txBody>
      </p:sp>
      <p:sp>
        <p:nvSpPr>
          <p:cNvPr id="24" name="Rectangle 23">
            <a:extLst>
              <a:ext uri="{FF2B5EF4-FFF2-40B4-BE49-F238E27FC236}">
                <a16:creationId xmlns:a16="http://schemas.microsoft.com/office/drawing/2014/main" id="{3A9F9C58-DC79-B98B-577C-669E5CF94EAD}"/>
              </a:ext>
            </a:extLst>
          </p:cNvPr>
          <p:cNvSpPr/>
          <p:nvPr/>
        </p:nvSpPr>
        <p:spPr>
          <a:xfrm>
            <a:off x="4926078" y="4185016"/>
            <a:ext cx="1358686" cy="715099"/>
          </a:xfrm>
          <a:prstGeom prst="rect">
            <a:avLst/>
          </a:prstGeom>
          <a:ln w="28575">
            <a:solidFill>
              <a:srgbClr val="00B05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b="1" dirty="0">
                <a:ln w="0"/>
                <a:solidFill>
                  <a:schemeClr val="tx1"/>
                </a:solidFill>
                <a:effectLst>
                  <a:outerShdw blurRad="38100" dist="19050" dir="2700000" algn="tl" rotWithShape="0">
                    <a:schemeClr val="dk1">
                      <a:alpha val="40000"/>
                    </a:schemeClr>
                  </a:outerShdw>
                </a:effectLst>
              </a:rPr>
              <a:t>WELCOME`</a:t>
            </a:r>
            <a:endParaRPr lang="en-IN" sz="1600" b="1" dirty="0">
              <a:ln w="0"/>
              <a:solidFill>
                <a:schemeClr val="tx1"/>
              </a:solidFill>
              <a:effectLst>
                <a:outerShdw blurRad="38100" dist="19050" dir="2700000" algn="tl" rotWithShape="0">
                  <a:schemeClr val="dk1">
                    <a:alpha val="40000"/>
                  </a:schemeClr>
                </a:outerShdw>
              </a:effectLst>
            </a:endParaRPr>
          </a:p>
        </p:txBody>
      </p:sp>
      <p:sp>
        <p:nvSpPr>
          <p:cNvPr id="25" name="Rectangle 24">
            <a:extLst>
              <a:ext uri="{FF2B5EF4-FFF2-40B4-BE49-F238E27FC236}">
                <a16:creationId xmlns:a16="http://schemas.microsoft.com/office/drawing/2014/main" id="{BC272EA7-C8E3-C7F1-B919-9A2491A3B063}"/>
              </a:ext>
            </a:extLst>
          </p:cNvPr>
          <p:cNvSpPr/>
          <p:nvPr/>
        </p:nvSpPr>
        <p:spPr>
          <a:xfrm>
            <a:off x="4936238" y="5203639"/>
            <a:ext cx="1358686" cy="715099"/>
          </a:xfrm>
          <a:prstGeom prst="rect">
            <a:avLst/>
          </a:prstGeom>
          <a:ln w="28575">
            <a:solidFill>
              <a:srgbClr val="00B05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b="1" dirty="0">
                <a:ln w="0"/>
                <a:solidFill>
                  <a:schemeClr val="tx1"/>
                </a:solidFill>
                <a:effectLst>
                  <a:outerShdw blurRad="38100" dist="19050" dir="2700000" algn="tl" rotWithShape="0">
                    <a:schemeClr val="dk1">
                      <a:alpha val="40000"/>
                    </a:schemeClr>
                  </a:outerShdw>
                </a:effectLst>
              </a:rPr>
              <a:t>GATE OPENS</a:t>
            </a:r>
            <a:endParaRPr lang="en-IN" sz="1600" b="1" dirty="0">
              <a:ln w="0"/>
              <a:solidFill>
                <a:schemeClr val="tx1"/>
              </a:solidFill>
              <a:effectLst>
                <a:outerShdw blurRad="38100" dist="19050" dir="2700000" algn="tl" rotWithShape="0">
                  <a:schemeClr val="dk1">
                    <a:alpha val="40000"/>
                  </a:schemeClr>
                </a:outerShdw>
              </a:effectLst>
            </a:endParaRPr>
          </a:p>
        </p:txBody>
      </p:sp>
      <p:sp>
        <p:nvSpPr>
          <p:cNvPr id="26" name="Rectangle 25">
            <a:extLst>
              <a:ext uri="{FF2B5EF4-FFF2-40B4-BE49-F238E27FC236}">
                <a16:creationId xmlns:a16="http://schemas.microsoft.com/office/drawing/2014/main" id="{14DD8EA2-2D46-3BB4-70BD-74C75A6151F0}"/>
              </a:ext>
            </a:extLst>
          </p:cNvPr>
          <p:cNvSpPr/>
          <p:nvPr/>
        </p:nvSpPr>
        <p:spPr>
          <a:xfrm>
            <a:off x="6735482" y="5203639"/>
            <a:ext cx="1189318" cy="715099"/>
          </a:xfrm>
          <a:prstGeom prst="rect">
            <a:avLst/>
          </a:prstGeom>
          <a:ln w="28575">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t>DELAY</a:t>
            </a:r>
            <a:endParaRPr lang="en-IN" sz="1600" b="1" dirty="0"/>
          </a:p>
        </p:txBody>
      </p:sp>
      <p:sp>
        <p:nvSpPr>
          <p:cNvPr id="28" name="Oval 27">
            <a:extLst>
              <a:ext uri="{FF2B5EF4-FFF2-40B4-BE49-F238E27FC236}">
                <a16:creationId xmlns:a16="http://schemas.microsoft.com/office/drawing/2014/main" id="{B2E3B0B4-015E-2BC0-897B-DCAD0AA57861}"/>
              </a:ext>
            </a:extLst>
          </p:cNvPr>
          <p:cNvSpPr/>
          <p:nvPr/>
        </p:nvSpPr>
        <p:spPr>
          <a:xfrm>
            <a:off x="6672172" y="6111402"/>
            <a:ext cx="1336258" cy="63946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n w="0"/>
                <a:solidFill>
                  <a:schemeClr val="tx1"/>
                </a:solidFill>
                <a:effectLst>
                  <a:outerShdw blurRad="38100" dist="19050" dir="2700000" algn="tl" rotWithShape="0">
                    <a:schemeClr val="dk1">
                      <a:alpha val="40000"/>
                    </a:schemeClr>
                  </a:outerShdw>
                </a:effectLst>
              </a:rPr>
              <a:t>STOP</a:t>
            </a:r>
            <a:endParaRPr lang="en-IN" sz="2000" dirty="0">
              <a:ln w="0"/>
              <a:solidFill>
                <a:schemeClr val="tx1"/>
              </a:solidFill>
              <a:effectLst>
                <a:outerShdw blurRad="38100" dist="19050" dir="2700000" algn="tl" rotWithShape="0">
                  <a:schemeClr val="dk1">
                    <a:alpha val="40000"/>
                  </a:schemeClr>
                </a:outerShdw>
              </a:effectLst>
            </a:endParaRPr>
          </a:p>
        </p:txBody>
      </p:sp>
      <p:cxnSp>
        <p:nvCxnSpPr>
          <p:cNvPr id="33" name="Straight Arrow Connector 32">
            <a:extLst>
              <a:ext uri="{FF2B5EF4-FFF2-40B4-BE49-F238E27FC236}">
                <a16:creationId xmlns:a16="http://schemas.microsoft.com/office/drawing/2014/main" id="{1C312165-9596-7DBE-4F76-3E9239A12217}"/>
              </a:ext>
            </a:extLst>
          </p:cNvPr>
          <p:cNvCxnSpPr>
            <a:cxnSpLocks/>
            <a:stCxn id="12" idx="2"/>
            <a:endCxn id="14" idx="0"/>
          </p:cNvCxnSpPr>
          <p:nvPr/>
        </p:nvCxnSpPr>
        <p:spPr>
          <a:xfrm flipH="1">
            <a:off x="4014765" y="2850629"/>
            <a:ext cx="2560" cy="305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4011616C-C4F6-0247-FAE7-407FA7297EEC}"/>
              </a:ext>
            </a:extLst>
          </p:cNvPr>
          <p:cNvCxnSpPr>
            <a:cxnSpLocks/>
            <a:stCxn id="13" idx="0"/>
            <a:endCxn id="21" idx="0"/>
          </p:cNvCxnSpPr>
          <p:nvPr/>
        </p:nvCxnSpPr>
        <p:spPr>
          <a:xfrm rot="16200000" flipH="1">
            <a:off x="4035918" y="1616797"/>
            <a:ext cx="18654" cy="3100032"/>
          </a:xfrm>
          <a:prstGeom prst="bentConnector3">
            <a:avLst>
              <a:gd name="adj1" fmla="val -844216"/>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EEFB5031-6BB2-FCA4-EBE5-36BB93EBA888}"/>
              </a:ext>
            </a:extLst>
          </p:cNvPr>
          <p:cNvCxnSpPr>
            <a:cxnSpLocks/>
            <a:stCxn id="13" idx="2"/>
            <a:endCxn id="22" idx="1"/>
          </p:cNvCxnSpPr>
          <p:nvPr/>
        </p:nvCxnSpPr>
        <p:spPr>
          <a:xfrm rot="16200000" flipH="1">
            <a:off x="2231459" y="4145262"/>
            <a:ext cx="688391" cy="1608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1E286A41-5F3A-B589-025B-45633B3C0FEE}"/>
              </a:ext>
            </a:extLst>
          </p:cNvPr>
          <p:cNvCxnSpPr>
            <a:cxnSpLocks/>
            <a:stCxn id="14" idx="2"/>
            <a:endCxn id="22" idx="3"/>
          </p:cNvCxnSpPr>
          <p:nvPr/>
        </p:nvCxnSpPr>
        <p:spPr>
          <a:xfrm rot="5400000">
            <a:off x="3592694" y="4147812"/>
            <a:ext cx="690058" cy="1540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2610DF1-38AF-3F9E-B30A-F693503FFB49}"/>
              </a:ext>
            </a:extLst>
          </p:cNvPr>
          <p:cNvCxnSpPr>
            <a:cxnSpLocks/>
            <a:stCxn id="22" idx="2"/>
            <a:endCxn id="23" idx="0"/>
          </p:cNvCxnSpPr>
          <p:nvPr/>
        </p:nvCxnSpPr>
        <p:spPr>
          <a:xfrm flipH="1">
            <a:off x="3255852" y="4908608"/>
            <a:ext cx="2528" cy="376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E9B2E851-6A82-20C2-6FE4-238342A53217}"/>
              </a:ext>
            </a:extLst>
          </p:cNvPr>
          <p:cNvCxnSpPr>
            <a:cxnSpLocks/>
            <a:stCxn id="21" idx="2"/>
            <a:endCxn id="24" idx="0"/>
          </p:cNvCxnSpPr>
          <p:nvPr/>
        </p:nvCxnSpPr>
        <p:spPr>
          <a:xfrm>
            <a:off x="5595261" y="3900146"/>
            <a:ext cx="10160" cy="284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76443AE5-509A-11C3-69F5-52031A0EA836}"/>
              </a:ext>
            </a:extLst>
          </p:cNvPr>
          <p:cNvCxnSpPr>
            <a:cxnSpLocks/>
            <a:stCxn id="24" idx="2"/>
            <a:endCxn id="25" idx="0"/>
          </p:cNvCxnSpPr>
          <p:nvPr/>
        </p:nvCxnSpPr>
        <p:spPr>
          <a:xfrm>
            <a:off x="5605421" y="4900115"/>
            <a:ext cx="10160" cy="303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C770BABB-1522-4E17-CB7B-593FC552D7A0}"/>
              </a:ext>
            </a:extLst>
          </p:cNvPr>
          <p:cNvCxnSpPr>
            <a:cxnSpLocks/>
            <a:stCxn id="25" idx="3"/>
            <a:endCxn id="26" idx="1"/>
          </p:cNvCxnSpPr>
          <p:nvPr/>
        </p:nvCxnSpPr>
        <p:spPr>
          <a:xfrm>
            <a:off x="6294924" y="5561189"/>
            <a:ext cx="4405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27FE7CB3-824F-C546-5B87-8B91D94CE8D2}"/>
              </a:ext>
            </a:extLst>
          </p:cNvPr>
          <p:cNvCxnSpPr>
            <a:cxnSpLocks/>
            <a:stCxn id="26" idx="2"/>
            <a:endCxn id="28" idx="0"/>
          </p:cNvCxnSpPr>
          <p:nvPr/>
        </p:nvCxnSpPr>
        <p:spPr>
          <a:xfrm>
            <a:off x="7330141" y="5918738"/>
            <a:ext cx="10160" cy="192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BFC87BB-A9A0-0F8D-38D9-FFACDAFB1629}"/>
              </a:ext>
            </a:extLst>
          </p:cNvPr>
          <p:cNvCxnSpPr>
            <a:cxnSpLocks/>
            <a:stCxn id="23" idx="3"/>
            <a:endCxn id="25" idx="1"/>
          </p:cNvCxnSpPr>
          <p:nvPr/>
        </p:nvCxnSpPr>
        <p:spPr>
          <a:xfrm>
            <a:off x="3941960" y="5558173"/>
            <a:ext cx="994278" cy="3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3043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87EE-7D14-CA28-768D-97CBEC435B75}"/>
              </a:ext>
            </a:extLst>
          </p:cNvPr>
          <p:cNvSpPr>
            <a:spLocks noGrp="1"/>
          </p:cNvSpPr>
          <p:nvPr>
            <p:ph type="title"/>
          </p:nvPr>
        </p:nvSpPr>
        <p:spPr/>
        <p:txBody>
          <a:bodyPr/>
          <a:lstStyle/>
          <a:p>
            <a:r>
              <a:rPr lang="en-US" dirty="0"/>
              <a:t>RFID Reader</a:t>
            </a:r>
            <a:endParaRPr lang="en-IN" dirty="0"/>
          </a:p>
        </p:txBody>
      </p:sp>
      <p:sp>
        <p:nvSpPr>
          <p:cNvPr id="3" name="Footer Placeholder 2">
            <a:extLst>
              <a:ext uri="{FF2B5EF4-FFF2-40B4-BE49-F238E27FC236}">
                <a16:creationId xmlns:a16="http://schemas.microsoft.com/office/drawing/2014/main" id="{59B35860-9F7F-8654-F1D5-0DB09AB39089}"/>
              </a:ext>
            </a:extLst>
          </p:cNvPr>
          <p:cNvSpPr>
            <a:spLocks noGrp="1"/>
          </p:cNvSpPr>
          <p:nvPr>
            <p:ph type="ftr" sz="quarter" idx="11"/>
          </p:nvPr>
        </p:nvSpPr>
        <p:spPr/>
        <p:txBody>
          <a:bodyPr/>
          <a:lstStyle/>
          <a:p>
            <a:r>
              <a:rPr lang="en-US"/>
              <a:t>Department of ECE, MIT SOES</a:t>
            </a:r>
          </a:p>
        </p:txBody>
      </p:sp>
      <p:sp>
        <p:nvSpPr>
          <p:cNvPr id="4" name="Slide Number Placeholder 3">
            <a:extLst>
              <a:ext uri="{FF2B5EF4-FFF2-40B4-BE49-F238E27FC236}">
                <a16:creationId xmlns:a16="http://schemas.microsoft.com/office/drawing/2014/main" id="{47FF18B6-2178-4597-247B-10590161F50A}"/>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9</a:t>
            </a:fld>
            <a:endParaRPr lang="en-US"/>
          </a:p>
        </p:txBody>
      </p:sp>
      <p:pic>
        <p:nvPicPr>
          <p:cNvPr id="7" name="Picture 6">
            <a:extLst>
              <a:ext uri="{FF2B5EF4-FFF2-40B4-BE49-F238E27FC236}">
                <a16:creationId xmlns:a16="http://schemas.microsoft.com/office/drawing/2014/main" id="{4559F9D2-C03D-7E64-B105-394415B7AA81}"/>
              </a:ext>
            </a:extLst>
          </p:cNvPr>
          <p:cNvPicPr>
            <a:picLocks noChangeAspect="1"/>
          </p:cNvPicPr>
          <p:nvPr/>
        </p:nvPicPr>
        <p:blipFill>
          <a:blip r:embed="rId2"/>
          <a:stretch>
            <a:fillRect/>
          </a:stretch>
        </p:blipFill>
        <p:spPr>
          <a:xfrm>
            <a:off x="-50044" y="1935520"/>
            <a:ext cx="9244088" cy="3954001"/>
          </a:xfrm>
          <a:prstGeom prst="rect">
            <a:avLst/>
          </a:prstGeom>
        </p:spPr>
      </p:pic>
    </p:spTree>
    <p:extLst>
      <p:ext uri="{BB962C8B-B14F-4D97-AF65-F5344CB8AC3E}">
        <p14:creationId xmlns:p14="http://schemas.microsoft.com/office/powerpoint/2010/main" val="3997878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315</TotalTime>
  <Words>661</Words>
  <Application>Microsoft Office PowerPoint</Application>
  <PresentationFormat>On-screen Show (4:3)</PresentationFormat>
  <Paragraphs>114</Paragraphs>
  <Slides>14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Wingdings</vt:lpstr>
      <vt:lpstr>Office Theme</vt:lpstr>
      <vt:lpstr>PowerPoint Presentation</vt:lpstr>
      <vt:lpstr>Contents</vt:lpstr>
      <vt:lpstr>Introduction</vt:lpstr>
      <vt:lpstr>Problem Statement</vt:lpstr>
      <vt:lpstr>Objectives</vt:lpstr>
      <vt:lpstr>PowerPoint Presentation</vt:lpstr>
      <vt:lpstr>PowerPoint Presentation</vt:lpstr>
      <vt:lpstr>PowerPoint Presentation</vt:lpstr>
      <vt:lpstr>RFID Reader</vt:lpstr>
      <vt:lpstr>Features</vt:lpstr>
      <vt:lpstr>Connection between Arduino and RFID</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tssm</dc:creator>
  <cp:lastModifiedBy>Sahil Jadhav</cp:lastModifiedBy>
  <cp:revision>10</cp:revision>
  <dcterms:created xsi:type="dcterms:W3CDTF">2016-01-21T09:24:48Z</dcterms:created>
  <dcterms:modified xsi:type="dcterms:W3CDTF">2024-03-14T20:31:05Z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65487c9-99ed-4cbc-93a8-0e9b1796bde5_Enabled">
    <vt:lpwstr>true</vt:lpwstr>
  </property>
  <property fmtid="{D5CDD505-2E9C-101B-9397-08002B2CF9AE}" pid="3" name="MSIP_Label_e65487c9-99ed-4cbc-93a8-0e9b1796bde5_SetDate">
    <vt:lpwstr>2024-01-30T07:17:23Z</vt:lpwstr>
  </property>
  <property fmtid="{D5CDD505-2E9C-101B-9397-08002B2CF9AE}" pid="4" name="MSIP_Label_e65487c9-99ed-4cbc-93a8-0e9b1796bde5_Method">
    <vt:lpwstr>Standard</vt:lpwstr>
  </property>
  <property fmtid="{D5CDD505-2E9C-101B-9397-08002B2CF9AE}" pid="5" name="MSIP_Label_e65487c9-99ed-4cbc-93a8-0e9b1796bde5_Name">
    <vt:lpwstr>defa4170-0d19-0005-0004-bc88714345d2</vt:lpwstr>
  </property>
  <property fmtid="{D5CDD505-2E9C-101B-9397-08002B2CF9AE}" pid="6" name="MSIP_Label_e65487c9-99ed-4cbc-93a8-0e9b1796bde5_SiteId">
    <vt:lpwstr>03cb5f0c-1f82-4993-9621-36330f6309ec</vt:lpwstr>
  </property>
  <property fmtid="{D5CDD505-2E9C-101B-9397-08002B2CF9AE}" pid="7" name="MSIP_Label_e65487c9-99ed-4cbc-93a8-0e9b1796bde5_ActionId">
    <vt:lpwstr>9af237a1-f5bc-4f96-bcf8-36c94f6a9674</vt:lpwstr>
  </property>
  <property fmtid="{D5CDD505-2E9C-101B-9397-08002B2CF9AE}" pid="8" name="MSIP_Label_e65487c9-99ed-4cbc-93a8-0e9b1796bde5_ContentBits">
    <vt:lpwstr>0</vt:lpwstr>
  </property>
</Properties>
</file>