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3" r:id="rId2"/>
    <p:sldId id="484" r:id="rId3"/>
    <p:sldId id="470" r:id="rId4"/>
    <p:sldId id="486" r:id="rId5"/>
    <p:sldId id="478" r:id="rId6"/>
    <p:sldId id="487" r:id="rId7"/>
    <p:sldId id="481" r:id="rId8"/>
    <p:sldId id="480" r:id="rId9"/>
    <p:sldId id="482" r:id="rId10"/>
    <p:sldId id="476" r:id="rId11"/>
    <p:sldId id="485" r:id="rId12"/>
    <p:sldId id="473" r:id="rId13"/>
    <p:sldId id="468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104" d="100"/>
          <a:sy n="104" d="100"/>
        </p:scale>
        <p:origin x="1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>
            <a:buNone/>
          </a:pPr>
          <a:r>
            <a:rPr lang="en-US" sz="1400" dirty="0"/>
            <a:t>Identified key technologies: RAG, Knowledge Graphs (Neo4j), Lang Chain, Azure OpenAI, and AutoGen for multi-agent coordination.</a:t>
          </a:r>
          <a:endParaRPr lang="en-US" sz="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buNone/>
          </a:pPr>
          <a:r>
            <a:rPr lang="en-US" dirty="0"/>
            <a:t>Implemented a RAG-based chatbot for domain-specific query answering.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buNone/>
          </a:pPr>
          <a:r>
            <a:rPr lang="en-US" dirty="0"/>
            <a:t>Built and integrated a Neo4j Knowledge Graph from homeopathy documents.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2315882A-723F-45E3-B3AE-C5A89C9AB7CC}">
      <dgm:prSet custT="1"/>
      <dgm:spPr/>
      <dgm:t>
        <a:bodyPr/>
        <a:lstStyle/>
        <a:p>
          <a:pPr algn="l">
            <a:buNone/>
          </a:pPr>
          <a:r>
            <a:rPr lang="en-US" sz="1200" dirty="0"/>
            <a:t>Optimized chatbot performance and integrated Agentic AI for dynamic reasoning and automation.</a:t>
          </a:r>
          <a:endParaRPr lang="en-IN" sz="1200" dirty="0"/>
        </a:p>
      </dgm:t>
    </dgm:pt>
    <dgm:pt modelId="{787FAD92-D96C-4AF4-AA96-DE686BA9759C}" type="parTrans" cxnId="{FB88C6EF-DBDA-447E-97BA-3647B7A20A31}">
      <dgm:prSet/>
      <dgm:spPr/>
      <dgm:t>
        <a:bodyPr/>
        <a:lstStyle/>
        <a:p>
          <a:endParaRPr lang="en-IN"/>
        </a:p>
      </dgm:t>
    </dgm:pt>
    <dgm:pt modelId="{34358CF4-C05C-4126-BF76-FED5648C81CB}" type="sibTrans" cxnId="{FB88C6EF-DBDA-447E-97BA-3647B7A20A31}">
      <dgm:prSet/>
      <dgm:spPr/>
      <dgm:t>
        <a:bodyPr/>
        <a:lstStyle/>
        <a:p>
          <a:endParaRPr lang="en-IN"/>
        </a:p>
      </dgm:t>
    </dgm:pt>
    <dgm:pt modelId="{1C814CE2-C36F-416A-B55C-A5291472D81E}">
      <dgm:prSet/>
      <dgm:spPr/>
      <dgm:t>
        <a:bodyPr/>
        <a:lstStyle/>
        <a:p>
          <a:pPr algn="l">
            <a:buNone/>
          </a:pPr>
          <a:r>
            <a:rPr lang="en-IN" dirty="0"/>
            <a:t>Integrated vector databases (FAISS) and Lang Chain for efficient document retrieval.</a:t>
          </a:r>
        </a:p>
      </dgm:t>
    </dgm:pt>
    <dgm:pt modelId="{2F1B4CDB-AC98-46D5-92CF-C6A2A5C5C51E}" type="parTrans" cxnId="{17E9C506-0D2B-4440-8250-CC25E1E4C401}">
      <dgm:prSet/>
      <dgm:spPr/>
      <dgm:t>
        <a:bodyPr/>
        <a:lstStyle/>
        <a:p>
          <a:endParaRPr lang="en-IN"/>
        </a:p>
      </dgm:t>
    </dgm:pt>
    <dgm:pt modelId="{63C3E0CE-9427-4B27-882B-5FD51819BDBA}" type="sibTrans" cxnId="{17E9C506-0D2B-4440-8250-CC25E1E4C401}">
      <dgm:prSet/>
      <dgm:spPr/>
      <dgm:t>
        <a:bodyPr/>
        <a:lstStyle/>
        <a:p>
          <a:endParaRPr lang="en-IN"/>
        </a:p>
      </dgm:t>
    </dgm:pt>
    <dgm:pt modelId="{F3EAF18E-0054-45F4-A0EB-F2539CA9DB07}">
      <dgm:prSet/>
      <dgm:spPr/>
      <dgm:t>
        <a:bodyPr/>
        <a:lstStyle/>
        <a:p>
          <a:pPr algn="l"/>
          <a:r>
            <a:rPr lang="en-US" dirty="0"/>
            <a:t>Conducted initial testing with homeopathy datasets.</a:t>
          </a:r>
        </a:p>
      </dgm:t>
    </dgm:pt>
    <dgm:pt modelId="{807E9DCA-4FBF-4235-8E43-149F355F9344}" type="parTrans" cxnId="{1E15A17B-B54F-4D25-8F56-F3B39ABD0499}">
      <dgm:prSet/>
      <dgm:spPr/>
      <dgm:t>
        <a:bodyPr/>
        <a:lstStyle/>
        <a:p>
          <a:endParaRPr lang="en-IN"/>
        </a:p>
      </dgm:t>
    </dgm:pt>
    <dgm:pt modelId="{48EA87CF-60C0-4FAD-9F65-C67AF2093C8C}" type="sibTrans" cxnId="{1E15A17B-B54F-4D25-8F56-F3B39ABD0499}">
      <dgm:prSet/>
      <dgm:spPr/>
      <dgm:t>
        <a:bodyPr/>
        <a:lstStyle/>
        <a:p>
          <a:endParaRPr lang="en-IN"/>
        </a:p>
      </dgm:t>
    </dgm:pt>
    <dgm:pt modelId="{10062238-BAF3-4DC3-ABA7-D7898B3F31BA}">
      <dgm:prSet/>
      <dgm:spPr/>
      <dgm:t>
        <a:bodyPr/>
        <a:lstStyle/>
        <a:p>
          <a:pPr algn="l">
            <a:buNone/>
          </a:pPr>
          <a:r>
            <a:rPr lang="en-US" dirty="0"/>
            <a:t>Enabled structured retrieval and enhanced semantic query understanding.</a:t>
          </a:r>
        </a:p>
      </dgm:t>
    </dgm:pt>
    <dgm:pt modelId="{3A140AD5-EF41-4AD8-B925-018EE65CD094}" type="parTrans" cxnId="{B652D4CC-D20A-4813-8648-525EBD18D2DD}">
      <dgm:prSet/>
      <dgm:spPr/>
      <dgm:t>
        <a:bodyPr/>
        <a:lstStyle/>
        <a:p>
          <a:endParaRPr lang="en-IN"/>
        </a:p>
      </dgm:t>
    </dgm:pt>
    <dgm:pt modelId="{E9513871-2384-4C6E-A1D9-BAF65A467ADF}" type="sibTrans" cxnId="{B652D4CC-D20A-4813-8648-525EBD18D2DD}">
      <dgm:prSet/>
      <dgm:spPr/>
      <dgm:t>
        <a:bodyPr/>
        <a:lstStyle/>
        <a:p>
          <a:endParaRPr lang="en-IN"/>
        </a:p>
      </dgm:t>
    </dgm:pt>
    <dgm:pt modelId="{8F248D79-CB5C-4412-9E30-444DFE7EC93A}">
      <dgm:prSet/>
      <dgm:spPr/>
      <dgm:t>
        <a:bodyPr/>
        <a:lstStyle/>
        <a:p>
          <a:pPr algn="l"/>
          <a:r>
            <a:rPr lang="en-IN" dirty="0"/>
            <a:t>Improved contextual response accuracy.</a:t>
          </a:r>
        </a:p>
      </dgm:t>
    </dgm:pt>
    <dgm:pt modelId="{A22B12B3-053D-4BEF-B4C2-61635E6E7076}" type="parTrans" cxnId="{9D66E829-E2A4-4221-BED3-CBEFD33281B0}">
      <dgm:prSet/>
      <dgm:spPr/>
      <dgm:t>
        <a:bodyPr/>
        <a:lstStyle/>
        <a:p>
          <a:endParaRPr lang="en-IN"/>
        </a:p>
      </dgm:t>
    </dgm:pt>
    <dgm:pt modelId="{9F98D556-264C-4550-A626-92ABC44DD8A9}" type="sibTrans" cxnId="{9D66E829-E2A4-4221-BED3-CBEFD33281B0}">
      <dgm:prSet/>
      <dgm:spPr/>
      <dgm:t>
        <a:bodyPr/>
        <a:lstStyle/>
        <a:p>
          <a:endParaRPr lang="en-IN"/>
        </a:p>
      </dgm:t>
    </dgm:pt>
    <dgm:pt modelId="{90FCF437-1022-4143-88D5-BC0FCC5B6F5B}">
      <dgm:prSet custT="1"/>
      <dgm:spPr/>
      <dgm:t>
        <a:bodyPr/>
        <a:lstStyle/>
        <a:p>
          <a:pPr algn="l">
            <a:buNone/>
          </a:pPr>
          <a:r>
            <a:rPr lang="en-US" sz="1200" dirty="0"/>
            <a:t>Deployed the complete AI-powered homeopathy assistant.</a:t>
          </a:r>
        </a:p>
      </dgm:t>
    </dgm:pt>
    <dgm:pt modelId="{54F56802-B2DE-4714-BCC7-F6814764AAAD}" type="parTrans" cxnId="{7394AA51-9827-42DB-8DF2-90D53A886B82}">
      <dgm:prSet/>
      <dgm:spPr/>
      <dgm:t>
        <a:bodyPr/>
        <a:lstStyle/>
        <a:p>
          <a:endParaRPr lang="en-IN"/>
        </a:p>
      </dgm:t>
    </dgm:pt>
    <dgm:pt modelId="{22FA9FDF-CF34-4F94-87FC-371073A6B967}" type="sibTrans" cxnId="{7394AA51-9827-42DB-8DF2-90D53A886B82}">
      <dgm:prSet/>
      <dgm:spPr/>
      <dgm:t>
        <a:bodyPr/>
        <a:lstStyle/>
        <a:p>
          <a:endParaRPr lang="en-IN"/>
        </a:p>
      </dgm:t>
    </dgm:pt>
    <dgm:pt modelId="{AF952421-F54A-4F4E-A228-1788C910EA81}">
      <dgm:prSet custT="1"/>
      <dgm:spPr/>
      <dgm:t>
        <a:bodyPr/>
        <a:lstStyle/>
        <a:p>
          <a:pPr algn="l"/>
          <a:r>
            <a:rPr lang="en-US" sz="1200" dirty="0"/>
            <a:t>Conducted thorough testing and delivered final presentation and documentation.</a:t>
          </a:r>
        </a:p>
      </dgm:t>
    </dgm:pt>
    <dgm:pt modelId="{CFF16588-574E-445A-B908-F3ADE10EC010}" type="parTrans" cxnId="{F95AD41F-A577-438A-BFAF-1F86CDB79231}">
      <dgm:prSet/>
      <dgm:spPr/>
      <dgm:t>
        <a:bodyPr/>
        <a:lstStyle/>
        <a:p>
          <a:endParaRPr lang="en-IN"/>
        </a:p>
      </dgm:t>
    </dgm:pt>
    <dgm:pt modelId="{1B5F97D8-9EB9-4E93-8302-05FDAF6DE7B9}" type="sibTrans" cxnId="{F95AD41F-A577-438A-BFAF-1F86CDB79231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Y="45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216E7C06-3CBD-4561-B6A9-824BBEDAF98F}" type="presOf" srcId="{AF952421-F54A-4F4E-A228-1788C910EA81}" destId="{98225A61-A0EC-450A-BED8-EF2E47E8FD18}" srcOrd="1" destOrd="2" presId="urn:microsoft.com/office/officeart/2011/layout/InterconnectedBlockProcess"/>
    <dgm:cxn modelId="{17E9C506-0D2B-4440-8250-CC25E1E4C401}" srcId="{7B3055AA-BF7C-46D0-9A9E-60087B9F57B4}" destId="{1C814CE2-C36F-416A-B55C-A5291472D81E}" srcOrd="1" destOrd="0" parTransId="{2F1B4CDB-AC98-46D5-92CF-C6A2A5C5C51E}" sibTransId="{63C3E0CE-9427-4B27-882B-5FD51819BDBA}"/>
    <dgm:cxn modelId="{CA665209-7D69-44C7-94DC-7888958F83B7}" type="presOf" srcId="{2315882A-723F-45E3-B3AE-C5A89C9AB7CC}" destId="{98225A61-A0EC-450A-BED8-EF2E47E8FD18}" srcOrd="1" destOrd="0" presId="urn:microsoft.com/office/officeart/2011/layout/InterconnectedBlockProcess"/>
    <dgm:cxn modelId="{9C69481A-BFE7-47E8-81A0-97E21EBD5EB5}" type="presOf" srcId="{90FCF437-1022-4143-88D5-BC0FCC5B6F5B}" destId="{FC0F1314-3294-4A8C-8DCE-EB53E236164C}" srcOrd="0" destOrd="1" presId="urn:microsoft.com/office/officeart/2011/layout/InterconnectedBlockProcess"/>
    <dgm:cxn modelId="{F95AD41F-A577-438A-BFAF-1F86CDB79231}" srcId="{5E92505A-51E0-4F78-B3C5-704ACF8710DE}" destId="{AF952421-F54A-4F4E-A228-1788C910EA81}" srcOrd="2" destOrd="0" parTransId="{CFF16588-574E-445A-B908-F3ADE10EC010}" sibTransId="{1B5F97D8-9EB9-4E93-8302-05FDAF6DE7B9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9D66E829-E2A4-4221-BED3-CBEFD33281B0}" srcId="{A59EC69B-8F3F-425B-819F-E8C557946AEE}" destId="{8F248D79-CB5C-4412-9E30-444DFE7EC93A}" srcOrd="2" destOrd="0" parTransId="{A22B12B3-053D-4BEF-B4C2-61635E6E7076}" sibTransId="{9F98D556-264C-4550-A626-92ABC44DD8A9}"/>
    <dgm:cxn modelId="{D7AD132A-4B84-45D7-A172-CAEB074D8C32}" type="presOf" srcId="{AF952421-F54A-4F4E-A228-1788C910EA81}" destId="{FC0F1314-3294-4A8C-8DCE-EB53E236164C}" srcOrd="0" destOrd="2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83130D35-895D-4A90-AD7C-F9A831C1FE67}" type="presOf" srcId="{10062238-BAF3-4DC3-ABA7-D7898B3F31BA}" destId="{0D08ED52-6744-4369-B780-916B09984775}" srcOrd="1" destOrd="1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7394AA51-9827-42DB-8DF2-90D53A886B82}" srcId="{5E92505A-51E0-4F78-B3C5-704ACF8710DE}" destId="{90FCF437-1022-4143-88D5-BC0FCC5B6F5B}" srcOrd="1" destOrd="0" parTransId="{54F56802-B2DE-4714-BCC7-F6814764AAAD}" sibTransId="{22FA9FDF-CF34-4F94-87FC-371073A6B967}"/>
    <dgm:cxn modelId="{5A6D8153-0D2A-4CEA-98B6-0F908A8A4B47}" type="presOf" srcId="{2315882A-723F-45E3-B3AE-C5A89C9AB7CC}" destId="{FC0F1314-3294-4A8C-8DCE-EB53E236164C}" srcOrd="0" destOrd="0" presId="urn:microsoft.com/office/officeart/2011/layout/InterconnectedBlockProcess"/>
    <dgm:cxn modelId="{D985FE74-15F8-48C4-8BBD-B43E9AEF46C3}" type="presOf" srcId="{8F248D79-CB5C-4412-9E30-444DFE7EC93A}" destId="{0D08ED52-6744-4369-B780-916B09984775}" srcOrd="1" destOrd="2" presId="urn:microsoft.com/office/officeart/2011/layout/InterconnectedBlockProcess"/>
    <dgm:cxn modelId="{1C4B9E55-8139-4DAC-9BA1-2E553FC020B5}" type="presOf" srcId="{1C814CE2-C36F-416A-B55C-A5291472D81E}" destId="{06F8D57B-EDF4-4CF4-8700-DC2CA3E3028E}" srcOrd="0" destOrd="1" presId="urn:microsoft.com/office/officeart/2011/layout/InterconnectedBlockProcess"/>
    <dgm:cxn modelId="{E79E2956-D174-46FA-AB6C-929711C93893}" type="presOf" srcId="{90FCF437-1022-4143-88D5-BC0FCC5B6F5B}" destId="{98225A61-A0EC-450A-BED8-EF2E47E8FD18}" srcOrd="1" destOrd="1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1E15A17B-B54F-4D25-8F56-F3B39ABD0499}" srcId="{7B3055AA-BF7C-46D0-9A9E-60087B9F57B4}" destId="{F3EAF18E-0054-45F4-A0EB-F2539CA9DB07}" srcOrd="2" destOrd="0" parTransId="{807E9DCA-4FBF-4235-8E43-149F355F9344}" sibTransId="{48EA87CF-60C0-4FAD-9F65-C67AF2093C8C}"/>
    <dgm:cxn modelId="{28255E7C-19FB-4997-AF93-6DFF96301D82}" type="presOf" srcId="{F3EAF18E-0054-45F4-A0EB-F2539CA9DB07}" destId="{6BCCFBA6-7A43-4631-AD7F-AFB10E1E6CD7}" srcOrd="1" destOrd="2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E106049D-910E-4463-9622-33B8CDAE6446}" type="presOf" srcId="{1C814CE2-C36F-416A-B55C-A5291472D81E}" destId="{6BCCFBA6-7A43-4631-AD7F-AFB10E1E6CD7}" srcOrd="1" destOrd="1" presId="urn:microsoft.com/office/officeart/2011/layout/InterconnectedBlockProcess"/>
    <dgm:cxn modelId="{99A266AB-08F6-4BE9-8499-0B986C7AE66B}" type="presOf" srcId="{F3EAF18E-0054-45F4-A0EB-F2539CA9DB07}" destId="{06F8D57B-EDF4-4CF4-8700-DC2CA3E3028E}" srcOrd="0" destOrd="2" presId="urn:microsoft.com/office/officeart/2011/layout/InterconnectedBlockProcess"/>
    <dgm:cxn modelId="{9BB195B4-47A5-4AFC-B90E-299687C3DBC4}" type="presOf" srcId="{10062238-BAF3-4DC3-ABA7-D7898B3F31BA}" destId="{2532504F-5FE1-4C97-B485-F05E8885EAC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652D4CC-D20A-4813-8648-525EBD18D2DD}" srcId="{A59EC69B-8F3F-425B-819F-E8C557946AEE}" destId="{10062238-BAF3-4DC3-ABA7-D7898B3F31BA}" srcOrd="1" destOrd="0" parTransId="{3A140AD5-EF41-4AD8-B925-018EE65CD094}" sibTransId="{E9513871-2384-4C6E-A1D9-BAF65A467ADF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F52F70ED-3275-49FB-AF1C-6176AAB97904}" type="presOf" srcId="{8F248D79-CB5C-4412-9E30-444DFE7EC93A}" destId="{2532504F-5FE1-4C97-B485-F05E8885EACC}" srcOrd="0" destOrd="2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FB88C6EF-DBDA-447E-97BA-3647B7A20A31}" srcId="{5E92505A-51E0-4F78-B3C5-704ACF8710DE}" destId="{2315882A-723F-45E3-B3AE-C5A89C9AB7CC}" srcOrd="0" destOrd="0" parTransId="{787FAD92-D96C-4AF4-AA96-DE686BA9759C}" sibTransId="{34358CF4-C05C-4126-BF76-FED5648C81CB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Optimized chatbot performance and integrated Agentic AI for dynamic reasoning and automation.</a:t>
          </a: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Deployed the complete AI-powered homeopathy assistant.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Conducted thorough testing and delivered final presentation and documentation.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Built and integrated a Neo4j Knowledge Graph from homeopathy documents.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Enabled structured retrieval and enhanced semantic query understanding.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Improved contextual response accuracy.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Implemented a RAG-based chatbot for domain-specific query answering.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Integrated vector databases (FAISS) and Lang Chain for efficient document retrieval.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Conducted initial testing with homeopathy datasets.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Identified key technologies: RAG, Knowledge Graphs (Neo4j), Lang Chain, Azure OpenAI, and AutoGen for multi-agent coordination.</a:t>
          </a:r>
          <a:endParaRPr lang="en-US" sz="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-ksir01/QA-Application-Using-Knowledge-Graph-and-RA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yank.shukla@ksolve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 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&amp;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 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Internship at Ksolves in Domain AI&amp;ML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4104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Vaibhav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20211CAI0118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8CAI-02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CAI_01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93471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CureSense AI: AI-Powered Homeopathy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2400" b="1" dirty="0"/>
              <a:t>Company Name:</a:t>
            </a:r>
            <a:r>
              <a:rPr lang="en-US" sz="2400" dirty="0"/>
              <a:t> KSolves India Ltd.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Overview:</a:t>
            </a:r>
            <a:r>
              <a:rPr lang="en-US" sz="2400" dirty="0"/>
              <a:t> KSolves is a publicly listed IT services company specializing in </a:t>
            </a:r>
            <a:endParaRPr lang="en-US" sz="2000" dirty="0"/>
          </a:p>
          <a:p>
            <a:pPr lvl="1"/>
            <a:r>
              <a:rPr lang="en-US" sz="2000" dirty="0"/>
              <a:t>AI/ML</a:t>
            </a:r>
          </a:p>
          <a:p>
            <a:pPr lvl="1"/>
            <a:r>
              <a:rPr lang="en-US" sz="2000" dirty="0"/>
              <a:t>Big Data</a:t>
            </a:r>
          </a:p>
          <a:p>
            <a:pPr lvl="1"/>
            <a:r>
              <a:rPr lang="en-US" sz="2000" dirty="0"/>
              <a:t>Salesforce</a:t>
            </a:r>
          </a:p>
          <a:p>
            <a:pPr lvl="1"/>
            <a:r>
              <a:rPr lang="en-US" sz="2000" dirty="0"/>
              <a:t>DevOps</a:t>
            </a:r>
          </a:p>
          <a:p>
            <a:pPr lvl="1"/>
            <a:r>
              <a:rPr lang="en-US" sz="2000" dirty="0"/>
              <a:t>Cloud Computing solutions.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6018-B231-5B91-3310-2BF3BA0B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sz="2800" b="1" dirty="0"/>
              <a:t>Products &amp; Services: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AI/ML-based solutions for automation and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Custom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Salesforce implementation &amp;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Big Data &amp; Cloud computing services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b="1" dirty="0"/>
              <a:t>Clients:</a:t>
            </a:r>
            <a:r>
              <a:rPr lang="en-US" sz="2800" dirty="0"/>
              <a:t> Various global enterprises across finance, healthcare, and e-commerce domains.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27870-B110-5FB9-CA72-914065C2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10922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b="1" dirty="0"/>
              <a:t>Azure OpenAI</a:t>
            </a:r>
            <a:r>
              <a:rPr lang="en-IN" sz="2400" dirty="0"/>
              <a:t>: Leveraging enterprise-grade access to OpenAI models for scalable and secure AI deployments.</a:t>
            </a:r>
          </a:p>
          <a:p>
            <a:r>
              <a:rPr lang="en-IN" sz="2400" b="1" dirty="0"/>
              <a:t>AutoGen</a:t>
            </a:r>
            <a:r>
              <a:rPr lang="en-IN" sz="2400" dirty="0"/>
              <a:t>: Automating multi-agent workflows and task orchestration using large language models, ideal for building collaborative AI agents.</a:t>
            </a:r>
          </a:p>
          <a:p>
            <a:r>
              <a:rPr lang="en-IN" sz="2400" b="1" dirty="0"/>
              <a:t>Lang Chain</a:t>
            </a:r>
            <a:r>
              <a:rPr lang="en-IN" sz="2400" dirty="0"/>
              <a:t>: A framework for building LLM-powered applications, enabling modular and customizable retrieval-based AI workflows.</a:t>
            </a:r>
          </a:p>
          <a:p>
            <a:r>
              <a:rPr lang="en-IN" sz="2400" b="1" dirty="0"/>
              <a:t>RAG (Retrieval-Augmented Generation)</a:t>
            </a:r>
            <a:r>
              <a:rPr lang="en-IN" sz="2400" dirty="0"/>
              <a:t>: Enhancing LLMs by retrieving relevant documents or data from external sources before generating responses.</a:t>
            </a:r>
          </a:p>
          <a:p>
            <a:r>
              <a:rPr lang="en-IN" sz="2400" b="1" dirty="0"/>
              <a:t>Knowledge Graphs (Neo4j)</a:t>
            </a:r>
            <a:r>
              <a:rPr lang="en-IN" sz="2400" dirty="0"/>
              <a:t>: Structuring and storing domain-specific knowledge using Neo4j and Graph Data Science to enable semantic search, efficient querying, and better context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A846-5058-9211-03AC-9F481FF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960"/>
            <a:ext cx="10515600" cy="4351338"/>
          </a:xfrm>
        </p:spPr>
        <p:txBody>
          <a:bodyPr/>
          <a:lstStyle/>
          <a:p>
            <a:r>
              <a:rPr lang="en-IN" dirty="0"/>
              <a:t>Neo4j Vector Indexing: Utilizing Neo4jVector from Lang Chain Community for efficient vector storage and retrieval.</a:t>
            </a:r>
          </a:p>
          <a:p>
            <a:r>
              <a:rPr lang="en-IN" dirty="0"/>
              <a:t>Document Processing: Implementing PyPDFLoader for loading and processing PDF documents.</a:t>
            </a:r>
          </a:p>
          <a:p>
            <a:r>
              <a:rPr lang="en-IN" dirty="0"/>
              <a:t>Prompt Engineering: Using ChatPromptTemplate, PromptTemplate, and StrOutputParser to structure and refine queries.</a:t>
            </a:r>
          </a:p>
          <a:p>
            <a:r>
              <a:rPr lang="en-IN" dirty="0"/>
              <a:t>Graph Visualization: Leveraging yFiles Jupyter Graphs for interactive visualization of the knowledge graph.</a:t>
            </a:r>
          </a:p>
          <a:p>
            <a:r>
              <a:rPr lang="en-IN" dirty="0"/>
              <a:t>Data Transformation: Using LLMGraphTransformer to structure unstructured data into a graph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EF5B-E107-E440-2D94-DE37649D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71498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Mayank Shukla – Technical Project Manager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mayank.shukla@ksolves.com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+91 8130450204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 the Right Internship:</a:t>
            </a:r>
            <a:r>
              <a:rPr lang="en-US" dirty="0"/>
              <a:t> Shortlisting companies that aligned with my AI/ML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Cracking the Interview:</a:t>
            </a:r>
            <a:r>
              <a:rPr lang="en-US" dirty="0"/>
              <a:t> Preparing for technical questions on AI, ML, and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Onboarding &amp; Adjusting:</a:t>
            </a:r>
            <a:r>
              <a:rPr lang="en-US" dirty="0"/>
              <a:t> Understanding company processes, tools, and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Execution:</a:t>
            </a:r>
            <a:r>
              <a:rPr lang="en-US" dirty="0"/>
              <a:t> Learning Lang Chain and optimizing retrieval-based AI models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Developed a versatile Query Answering System leveraging Retrieval-Augmented Generation (RAG) and Knowledge Graphs to handle complex, domain-specific queries.</a:t>
            </a:r>
          </a:p>
          <a:p>
            <a:r>
              <a:rPr lang="en-US" sz="2000" dirty="0"/>
              <a:t>Integrated Lang Chain for efficient document retrieval and OpenAI’s LLMs for generating accurate, contextually relevant responses.</a:t>
            </a:r>
          </a:p>
          <a:p>
            <a:r>
              <a:rPr lang="en-US" sz="2000" dirty="0"/>
              <a:t>The system is adaptable and can be trained on various datasets, including academic research, company policies, healthcare guidelines, legal documents, and financial reports.</a:t>
            </a:r>
          </a:p>
          <a:p>
            <a:r>
              <a:rPr lang="en-US" sz="2000" dirty="0"/>
              <a:t>Currently focused on the healthcare domain, using homeopathy documents to construct a Knowledge Graph and implement a RAG + Agentic AI-powered chatbot.</a:t>
            </a:r>
          </a:p>
          <a:p>
            <a:r>
              <a:rPr lang="en-US" sz="2000" dirty="0"/>
              <a:t>This chatbot interacts with users to identify symptoms, determine possible diagnoses, and suggest appropriate homeopathic remedies.</a:t>
            </a:r>
          </a:p>
          <a:p>
            <a:r>
              <a:rPr lang="en-US" sz="2000" dirty="0"/>
              <a:t>Future work includes enhancing automation, contextual understanding, and reasoning capabilities through deeper Agentic AI integration.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14105</TotalTime>
  <Words>760</Words>
  <Application>Microsoft Office PowerPoint</Application>
  <PresentationFormat>Widescreen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Working domain or the technology</vt:lpstr>
      <vt:lpstr>PowerPoint Presentation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vaibhavgupta8342@gmail.com</cp:lastModifiedBy>
  <cp:revision>914</cp:revision>
  <cp:lastPrinted>2018-07-24T06:37:20Z</cp:lastPrinted>
  <dcterms:created xsi:type="dcterms:W3CDTF">2018-06-07T04:06:17Z</dcterms:created>
  <dcterms:modified xsi:type="dcterms:W3CDTF">2025-04-18T06:09:02Z</dcterms:modified>
</cp:coreProperties>
</file>