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0" r:id="rId5"/>
    <p:sldId id="261" r:id="rId6"/>
    <p:sldId id="271" r:id="rId7"/>
    <p:sldId id="262" r:id="rId8"/>
    <p:sldId id="263" r:id="rId9"/>
    <p:sldId id="267" r:id="rId10"/>
    <p:sldId id="268" r:id="rId11"/>
    <p:sldId id="269" r:id="rId12"/>
    <p:sldId id="272" r:id="rId13"/>
    <p:sldId id="264" r:id="rId14"/>
    <p:sldId id="265" r:id="rId15"/>
    <p:sldId id="259"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D2FF"/>
    <a:srgbClr val="69D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February 24,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082019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February 24,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0381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February 24,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93446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February 24,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31943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February 24,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2007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February 24,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65935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February 24,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7245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February 24,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500879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February 24,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0617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February 24,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5851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February 24,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3784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Friday, February 24,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67390154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64886-1E81-3218-BEE0-4847034C940E}"/>
              </a:ext>
            </a:extLst>
          </p:cNvPr>
          <p:cNvSpPr>
            <a:spLocks noGrp="1"/>
          </p:cNvSpPr>
          <p:nvPr>
            <p:ph type="ctrTitle"/>
          </p:nvPr>
        </p:nvSpPr>
        <p:spPr>
          <a:xfrm>
            <a:off x="372765" y="1164845"/>
            <a:ext cx="4312406" cy="1084272"/>
          </a:xfrm>
        </p:spPr>
        <p:txBody>
          <a:bodyPr anchor="b">
            <a:normAutofit fontScale="90000"/>
          </a:bodyPr>
          <a:lstStyle/>
          <a:p>
            <a:pPr>
              <a:lnSpc>
                <a:spcPct val="90000"/>
              </a:lnSpc>
            </a:pPr>
            <a:r>
              <a:rPr lang="en-IN" sz="2800" dirty="0">
                <a:solidFill>
                  <a:srgbClr val="97D2FF"/>
                </a:solidFill>
                <a:effectLst/>
                <a:latin typeface="Segoe UI Black" panose="020B0A02040204020203" pitchFamily="34" charset="0"/>
                <a:ea typeface="Segoe UI Black" panose="020B0A02040204020203" pitchFamily="34" charset="0"/>
                <a:cs typeface="Times New Roman" panose="02020603050405020304" pitchFamily="18" charset="0"/>
              </a:rPr>
              <a:t>Web app to perform automatic EDA on any dataset. </a:t>
            </a:r>
            <a:br>
              <a:rPr lang="en-IN" sz="23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endParaRPr lang="en-IN" sz="2300" dirty="0">
              <a:solidFill>
                <a:srgbClr val="0070C0"/>
              </a:solidFill>
            </a:endParaRPr>
          </a:p>
        </p:txBody>
      </p:sp>
      <p:grpSp>
        <p:nvGrpSpPr>
          <p:cNvPr id="10" name="Group 9">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1" name="Freeform: Shape 10">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2">
            <a:extLst>
              <a:ext uri="{FF2B5EF4-FFF2-40B4-BE49-F238E27FC236}">
                <a16:creationId xmlns:a16="http://schemas.microsoft.com/office/drawing/2014/main" id="{EFFF0710-BC3A-F110-F163-797DC3A88404}"/>
              </a:ext>
            </a:extLst>
          </p:cNvPr>
          <p:cNvPicPr>
            <a:picLocks noChangeAspect="1"/>
          </p:cNvPicPr>
          <p:nvPr/>
        </p:nvPicPr>
        <p:blipFill rotWithShape="1">
          <a:blip r:embed="rId2"/>
          <a:srcRect l="7691" r="16281" b="1"/>
          <a:stretch/>
        </p:blipFill>
        <p:spPr>
          <a:xfrm>
            <a:off x="4743449"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4" name="Rectangle 13">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1">
            <a:extLst>
              <a:ext uri="{FF2B5EF4-FFF2-40B4-BE49-F238E27FC236}">
                <a16:creationId xmlns:a16="http://schemas.microsoft.com/office/drawing/2014/main" id="{B7E5EF8D-C6C8-ED1C-7A6B-D4C0D8264C53}"/>
              </a:ext>
            </a:extLst>
          </p:cNvPr>
          <p:cNvSpPr txBox="1">
            <a:spLocks/>
          </p:cNvSpPr>
          <p:nvPr/>
        </p:nvSpPr>
        <p:spPr>
          <a:xfrm>
            <a:off x="753963" y="5763981"/>
            <a:ext cx="4312406" cy="1084272"/>
          </a:xfrm>
          <a:prstGeom prst="rect">
            <a:avLst/>
          </a:prstGeom>
        </p:spPr>
        <p:txBody>
          <a:bodyPr vert="horz" wrap="square" lIns="0" tIns="0" rIns="0" bIns="0" rtlCol="0" anchor="b" anchorCtr="0">
            <a:normAutofit fontScale="97500" lnSpcReduction="10000"/>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pPr algn="ctr">
              <a:lnSpc>
                <a:spcPct val="90000"/>
              </a:lnSpc>
            </a:pPr>
            <a:r>
              <a:rPr lang="en-IN" sz="2000" dirty="0">
                <a:latin typeface="Segoe UI Black" panose="020B0A02040204020203" pitchFamily="34" charset="0"/>
                <a:ea typeface="Segoe UI Black" panose="020B0A02040204020203" pitchFamily="34" charset="0"/>
                <a:cs typeface="Times New Roman" panose="02020603050405020304" pitchFamily="18" charset="0"/>
              </a:rPr>
              <a:t>Presented by batch -2 </a:t>
            </a:r>
          </a:p>
          <a:p>
            <a:pPr algn="ctr">
              <a:lnSpc>
                <a:spcPct val="90000"/>
              </a:lnSpc>
            </a:pPr>
            <a:r>
              <a:rPr lang="en-IN" sz="2000" dirty="0">
                <a:latin typeface="Segoe UI Black" panose="020B0A02040204020203" pitchFamily="34" charset="0"/>
                <a:ea typeface="Segoe UI Black" panose="020B0A02040204020203" pitchFamily="34" charset="0"/>
                <a:cs typeface="Times New Roman" panose="02020603050405020304" pitchFamily="18" charset="0"/>
              </a:rPr>
              <a:t>(24-02-2023)</a:t>
            </a:r>
          </a:p>
          <a:p>
            <a:pPr>
              <a:lnSpc>
                <a:spcPct val="90000"/>
              </a:lnSpc>
            </a:pPr>
            <a:br>
              <a:rPr lang="en-IN" sz="2300" dirty="0">
                <a:solidFill>
                  <a:srgbClr val="0070C0"/>
                </a:solidFill>
                <a:latin typeface="Calibri" panose="020F0502020204030204" pitchFamily="34" charset="0"/>
                <a:ea typeface="Calibri" panose="020F0502020204030204" pitchFamily="34" charset="0"/>
                <a:cs typeface="Times New Roman" panose="02020603050405020304" pitchFamily="18" charset="0"/>
              </a:rPr>
            </a:br>
            <a:endParaRPr lang="en-IN" sz="2300" dirty="0">
              <a:solidFill>
                <a:srgbClr val="0070C0"/>
              </a:solidFill>
            </a:endParaRPr>
          </a:p>
        </p:txBody>
      </p:sp>
    </p:spTree>
    <p:extLst>
      <p:ext uri="{BB962C8B-B14F-4D97-AF65-F5344CB8AC3E}">
        <p14:creationId xmlns:p14="http://schemas.microsoft.com/office/powerpoint/2010/main" val="308741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01E0-43DB-ADEA-E145-95945AF31CD6}"/>
              </a:ext>
            </a:extLst>
          </p:cNvPr>
          <p:cNvSpPr>
            <a:spLocks noGrp="1"/>
          </p:cNvSpPr>
          <p:nvPr>
            <p:ph type="title"/>
          </p:nvPr>
        </p:nvSpPr>
        <p:spPr>
          <a:xfrm>
            <a:off x="550862" y="549275"/>
            <a:ext cx="11091600" cy="948221"/>
          </a:xfrm>
        </p:spPr>
        <p:txBody>
          <a:bodyPr/>
          <a:lstStyle/>
          <a:p>
            <a:pPr algn="ctr"/>
            <a:r>
              <a:rPr lang="en-IN" dirty="0">
                <a:latin typeface="Segoe UI Black" panose="020B0A02040204020203" pitchFamily="34" charset="0"/>
                <a:ea typeface="Segoe UI Black" panose="020B0A02040204020203" pitchFamily="34" charset="0"/>
                <a:cs typeface="Times New Roman" panose="02020603050405020304" pitchFamily="18" charset="0"/>
              </a:rPr>
              <a:t>T</a:t>
            </a:r>
            <a:r>
              <a:rPr lang="en-IN" sz="4800" dirty="0">
                <a:effectLst/>
                <a:latin typeface="Segoe UI Black" panose="020B0A02040204020203" pitchFamily="34" charset="0"/>
                <a:ea typeface="Segoe UI Black" panose="020B0A02040204020203" pitchFamily="34" charset="0"/>
                <a:cs typeface="Times New Roman" panose="02020603050405020304" pitchFamily="18" charset="0"/>
              </a:rPr>
              <a:t>esting</a:t>
            </a:r>
            <a:r>
              <a:rPr lang="en-IN" sz="4800" dirty="0">
                <a:effectLst/>
                <a:latin typeface="Arial Black" panose="020B0A04020102020204" pitchFamily="34" charset="0"/>
                <a:ea typeface="Calibri" panose="020F0502020204030204" pitchFamily="34" charset="0"/>
                <a:cs typeface="Times New Roman" panose="02020603050405020304" pitchFamily="18" charset="0"/>
              </a:rPr>
              <a:t> module</a:t>
            </a:r>
            <a:endParaRPr lang="en-IN" dirty="0"/>
          </a:p>
        </p:txBody>
      </p:sp>
      <p:sp>
        <p:nvSpPr>
          <p:cNvPr id="3" name="Content Placeholder 2">
            <a:extLst>
              <a:ext uri="{FF2B5EF4-FFF2-40B4-BE49-F238E27FC236}">
                <a16:creationId xmlns:a16="http://schemas.microsoft.com/office/drawing/2014/main" id="{C95A2B69-231D-9550-4759-E191D776EB75}"/>
              </a:ext>
            </a:extLst>
          </p:cNvPr>
          <p:cNvSpPr>
            <a:spLocks noGrp="1"/>
          </p:cNvSpPr>
          <p:nvPr>
            <p:ph idx="1"/>
          </p:nvPr>
        </p:nvSpPr>
        <p:spPr>
          <a:xfrm>
            <a:off x="550863" y="1497497"/>
            <a:ext cx="11090274" cy="4595328"/>
          </a:xfrm>
        </p:spPr>
        <p:txBody>
          <a:bodyPr>
            <a:normAutofit/>
          </a:bodyPr>
          <a:lstStyle/>
          <a:p>
            <a:pPr marL="0" indent="0">
              <a:lnSpc>
                <a:spcPct val="120000"/>
              </a:lnSpc>
              <a:buFont typeface="Arial" panose="020B0604020202020204" pitchFamily="34" charset="0"/>
              <a:buNone/>
              <a:tabLst>
                <a:tab pos="457200" algn="l"/>
              </a:tabLst>
            </a:pPr>
            <a:r>
              <a:rPr lang="en-IN" sz="1800" b="1" dirty="0">
                <a:solidFill>
                  <a:srgbClr val="97D2FF"/>
                </a:solidFill>
                <a:latin typeface="Segoe UI Black" panose="020B0A02040204020203" pitchFamily="34" charset="0"/>
                <a:ea typeface="Segoe UI Black" panose="020B0A02040204020203" pitchFamily="34" charset="0"/>
              </a:rPr>
              <a:t>The testing module will be responsible for testing the functionalities of the web app. It will include the following functionalities:</a:t>
            </a:r>
          </a:p>
          <a:p>
            <a:pPr>
              <a:lnSpc>
                <a:spcPct val="120000"/>
              </a:lnSpc>
              <a:tabLst>
                <a:tab pos="457200" algn="l"/>
              </a:tabLst>
            </a:pPr>
            <a:r>
              <a:rPr lang="en-IN" sz="1800" b="1" dirty="0">
                <a:solidFill>
                  <a:srgbClr val="97D2FF"/>
                </a:solidFill>
                <a:latin typeface="Segoe UI Black" panose="020B0A02040204020203" pitchFamily="34" charset="0"/>
                <a:ea typeface="Segoe UI Black" panose="020B0A02040204020203" pitchFamily="34" charset="0"/>
              </a:rPr>
              <a:t>Testing the user module functionalities.</a:t>
            </a:r>
          </a:p>
          <a:p>
            <a:pPr>
              <a:lnSpc>
                <a:spcPct val="120000"/>
              </a:lnSpc>
              <a:tabLst>
                <a:tab pos="457200" algn="l"/>
              </a:tabLst>
            </a:pPr>
            <a:r>
              <a:rPr lang="en-IN" sz="1800" b="1" dirty="0">
                <a:solidFill>
                  <a:srgbClr val="97D2FF"/>
                </a:solidFill>
                <a:latin typeface="Segoe UI Black" panose="020B0A02040204020203" pitchFamily="34" charset="0"/>
                <a:ea typeface="Segoe UI Black" panose="020B0A02040204020203" pitchFamily="34" charset="0"/>
              </a:rPr>
              <a:t>Testing the functionalities of merging datasets.</a:t>
            </a:r>
          </a:p>
          <a:p>
            <a:pPr>
              <a:lnSpc>
                <a:spcPct val="120000"/>
              </a:lnSpc>
              <a:tabLst>
                <a:tab pos="457200" algn="l"/>
              </a:tabLst>
            </a:pPr>
            <a:r>
              <a:rPr lang="en-IN" sz="1800" b="1" dirty="0">
                <a:solidFill>
                  <a:srgbClr val="97D2FF"/>
                </a:solidFill>
                <a:latin typeface="Segoe UI Black" panose="020B0A02040204020203" pitchFamily="34" charset="0"/>
                <a:ea typeface="Segoe UI Black" panose="020B0A02040204020203" pitchFamily="34" charset="0"/>
              </a:rPr>
              <a:t>Testing the pandas profiling report functionalities.</a:t>
            </a:r>
          </a:p>
          <a:p>
            <a:pPr>
              <a:lnSpc>
                <a:spcPct val="120000"/>
              </a:lnSpc>
              <a:tabLst>
                <a:tab pos="457200" algn="l"/>
              </a:tabLst>
            </a:pPr>
            <a:r>
              <a:rPr lang="en-IN" sz="1800" b="1" dirty="0">
                <a:solidFill>
                  <a:srgbClr val="97D2FF"/>
                </a:solidFill>
                <a:latin typeface="Segoe UI Black" panose="020B0A02040204020203" pitchFamily="34" charset="0"/>
                <a:ea typeface="Segoe UI Black" panose="020B0A02040204020203" pitchFamily="34" charset="0"/>
              </a:rPr>
              <a:t>Testing the security and authentication functionalities.</a:t>
            </a:r>
          </a:p>
          <a:p>
            <a:pPr>
              <a:lnSpc>
                <a:spcPct val="120000"/>
              </a:lnSpc>
              <a:tabLst>
                <a:tab pos="457200" algn="l"/>
              </a:tabLst>
            </a:pPr>
            <a:r>
              <a:rPr lang="en-IN" sz="1800" b="1" dirty="0">
                <a:solidFill>
                  <a:srgbClr val="97D2FF"/>
                </a:solidFill>
                <a:latin typeface="Segoe UI Black" panose="020B0A02040204020203" pitchFamily="34" charset="0"/>
                <a:ea typeface="Segoe UI Black" panose="020B0A02040204020203" pitchFamily="34" charset="0"/>
              </a:rPr>
              <a:t>Testing the responsiveness of the web app to different screen sizes.</a:t>
            </a:r>
          </a:p>
          <a:p>
            <a:pPr>
              <a:lnSpc>
                <a:spcPct val="120000"/>
              </a:lnSpc>
              <a:tabLst>
                <a:tab pos="457200" algn="l"/>
              </a:tabLst>
            </a:pPr>
            <a:r>
              <a:rPr lang="en-IN" sz="1800" b="1" dirty="0">
                <a:solidFill>
                  <a:srgbClr val="97D2FF"/>
                </a:solidFill>
                <a:latin typeface="Segoe UI Black" panose="020B0A02040204020203" pitchFamily="34" charset="0"/>
                <a:ea typeface="Segoe UI Black" panose="020B0A02040204020203" pitchFamily="34" charset="0"/>
              </a:rPr>
              <a:t>Testing the performance of the web app under different load conditions.</a:t>
            </a:r>
          </a:p>
          <a:p>
            <a:endParaRPr lang="en-IN" dirty="0"/>
          </a:p>
        </p:txBody>
      </p:sp>
    </p:spTree>
    <p:extLst>
      <p:ext uri="{BB962C8B-B14F-4D97-AF65-F5344CB8AC3E}">
        <p14:creationId xmlns:p14="http://schemas.microsoft.com/office/powerpoint/2010/main" val="309759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8F41D-0625-6195-0B1F-DF06BDF7911E}"/>
              </a:ext>
            </a:extLst>
          </p:cNvPr>
          <p:cNvSpPr>
            <a:spLocks noGrp="1"/>
          </p:cNvSpPr>
          <p:nvPr>
            <p:ph type="title"/>
          </p:nvPr>
        </p:nvSpPr>
        <p:spPr>
          <a:xfrm>
            <a:off x="550863" y="284439"/>
            <a:ext cx="11091600" cy="961473"/>
          </a:xfrm>
        </p:spPr>
        <p:txBody>
          <a:bodyPr/>
          <a:lstStyle/>
          <a:p>
            <a:pPr algn="ctr"/>
            <a:r>
              <a:rPr lang="en-IN" dirty="0">
                <a:latin typeface="Arial Black" panose="020B0A04020102020204" pitchFamily="34" charset="0"/>
                <a:ea typeface="Calibri" panose="020F0502020204030204" pitchFamily="34" charset="0"/>
                <a:cs typeface="Times New Roman" panose="02020603050405020304" pitchFamily="18" charset="0"/>
              </a:rPr>
              <a:t>A</a:t>
            </a:r>
            <a:r>
              <a:rPr lang="en-IN" sz="4800" dirty="0">
                <a:effectLst/>
                <a:latin typeface="Arial Black" panose="020B0A04020102020204" pitchFamily="34" charset="0"/>
                <a:ea typeface="Calibri" panose="020F0502020204030204" pitchFamily="34" charset="0"/>
                <a:cs typeface="Times New Roman" panose="02020603050405020304" pitchFamily="18" charset="0"/>
              </a:rPr>
              <a:t>dmin module</a:t>
            </a:r>
            <a:endParaRPr lang="en-IN" dirty="0"/>
          </a:p>
        </p:txBody>
      </p:sp>
      <p:sp>
        <p:nvSpPr>
          <p:cNvPr id="3" name="Content Placeholder 2">
            <a:extLst>
              <a:ext uri="{FF2B5EF4-FFF2-40B4-BE49-F238E27FC236}">
                <a16:creationId xmlns:a16="http://schemas.microsoft.com/office/drawing/2014/main" id="{D8FCC4E0-2EFE-8FD2-EF8E-AB91F34989B2}"/>
              </a:ext>
            </a:extLst>
          </p:cNvPr>
          <p:cNvSpPr>
            <a:spLocks noGrp="1"/>
          </p:cNvSpPr>
          <p:nvPr>
            <p:ph idx="1"/>
          </p:nvPr>
        </p:nvSpPr>
        <p:spPr>
          <a:xfrm>
            <a:off x="550863" y="1417983"/>
            <a:ext cx="11090274" cy="4674841"/>
          </a:xfrm>
        </p:spPr>
        <p:txBody>
          <a:bodyPr>
            <a:normAutofit/>
          </a:bodyPr>
          <a:lstStyle/>
          <a:p>
            <a:pPr marL="0" indent="0">
              <a:lnSpc>
                <a:spcPct val="120000"/>
              </a:lnSpc>
              <a:buFont typeface="Arial" panose="020B0604020202020204" pitchFamily="34" charset="0"/>
              <a:buNone/>
              <a:tabLst>
                <a:tab pos="457200" algn="l"/>
              </a:tabLst>
            </a:pPr>
            <a:r>
              <a:rPr lang="en-IN" sz="1800" b="1" dirty="0">
                <a:solidFill>
                  <a:srgbClr val="97D2FF"/>
                </a:solidFill>
                <a:latin typeface="Segoe UI Black" panose="020B0A02040204020203" pitchFamily="34" charset="0"/>
                <a:ea typeface="Segoe UI Black" panose="020B0A02040204020203" pitchFamily="34" charset="0"/>
              </a:rPr>
              <a:t>The admin module will be responsible for managing the web app and its content. It will include the following functionalities:</a:t>
            </a:r>
          </a:p>
          <a:p>
            <a:pPr>
              <a:lnSpc>
                <a:spcPct val="120000"/>
              </a:lnSpc>
              <a:tabLst>
                <a:tab pos="457200" algn="l"/>
              </a:tabLst>
            </a:pPr>
            <a:r>
              <a:rPr lang="en-IN" sz="1800" b="1" dirty="0">
                <a:solidFill>
                  <a:srgbClr val="97D2FF"/>
                </a:solidFill>
                <a:latin typeface="Segoe UI Black" panose="020B0A02040204020203" pitchFamily="34" charset="0"/>
                <a:ea typeface="Segoe UI Black" panose="020B0A02040204020203" pitchFamily="34" charset="0"/>
              </a:rPr>
              <a:t>Managing user accounts and permissions</a:t>
            </a:r>
          </a:p>
          <a:p>
            <a:pPr>
              <a:lnSpc>
                <a:spcPct val="120000"/>
              </a:lnSpc>
              <a:tabLst>
                <a:tab pos="457200" algn="l"/>
              </a:tabLst>
            </a:pPr>
            <a:r>
              <a:rPr lang="en-IN" sz="1800" b="1" dirty="0">
                <a:solidFill>
                  <a:srgbClr val="97D2FF"/>
                </a:solidFill>
                <a:latin typeface="Segoe UI Black" panose="020B0A02040204020203" pitchFamily="34" charset="0"/>
                <a:ea typeface="Segoe UI Black" panose="020B0A02040204020203" pitchFamily="34" charset="0"/>
              </a:rPr>
              <a:t>Monitoring the usage and performance of the web app</a:t>
            </a:r>
          </a:p>
          <a:p>
            <a:pPr>
              <a:lnSpc>
                <a:spcPct val="120000"/>
              </a:lnSpc>
              <a:tabLst>
                <a:tab pos="457200" algn="l"/>
              </a:tabLst>
            </a:pPr>
            <a:r>
              <a:rPr lang="en-IN" sz="1800" b="1" dirty="0">
                <a:solidFill>
                  <a:srgbClr val="97D2FF"/>
                </a:solidFill>
                <a:latin typeface="Segoe UI Black" panose="020B0A02040204020203" pitchFamily="34" charset="0"/>
                <a:ea typeface="Segoe UI Black" panose="020B0A02040204020203" pitchFamily="34" charset="0"/>
              </a:rPr>
              <a:t>Managing and updating the dataset used by the web app</a:t>
            </a:r>
          </a:p>
          <a:p>
            <a:pPr>
              <a:lnSpc>
                <a:spcPct val="120000"/>
              </a:lnSpc>
              <a:tabLst>
                <a:tab pos="457200" algn="l"/>
              </a:tabLst>
            </a:pPr>
            <a:r>
              <a:rPr lang="en-IN" sz="1800" b="1" dirty="0">
                <a:solidFill>
                  <a:srgbClr val="97D2FF"/>
                </a:solidFill>
                <a:latin typeface="Segoe UI Black" panose="020B0A02040204020203" pitchFamily="34" charset="0"/>
                <a:ea typeface="Segoe UI Black" panose="020B0A02040204020203" pitchFamily="34" charset="0"/>
              </a:rPr>
              <a:t>Configuring the settings and parameters of the web app</a:t>
            </a:r>
          </a:p>
          <a:p>
            <a:pPr>
              <a:lnSpc>
                <a:spcPct val="120000"/>
              </a:lnSpc>
              <a:tabLst>
                <a:tab pos="457200" algn="l"/>
              </a:tabLst>
            </a:pPr>
            <a:r>
              <a:rPr lang="en-IN" sz="1800" b="1" dirty="0">
                <a:solidFill>
                  <a:srgbClr val="97D2FF"/>
                </a:solidFill>
                <a:latin typeface="Segoe UI Black" panose="020B0A02040204020203" pitchFamily="34" charset="0"/>
                <a:ea typeface="Segoe UI Black" panose="020B0A02040204020203" pitchFamily="34" charset="0"/>
              </a:rPr>
              <a:t>Backing up and restoring the web app data and settings</a:t>
            </a:r>
          </a:p>
          <a:p>
            <a:pPr>
              <a:lnSpc>
                <a:spcPct val="120000"/>
              </a:lnSpc>
              <a:tabLst>
                <a:tab pos="457200" algn="l"/>
              </a:tabLst>
            </a:pPr>
            <a:r>
              <a:rPr lang="en-IN" sz="1800" b="1" dirty="0">
                <a:solidFill>
                  <a:srgbClr val="97D2FF"/>
                </a:solidFill>
                <a:latin typeface="Segoe UI Black" panose="020B0A02040204020203" pitchFamily="34" charset="0"/>
                <a:ea typeface="Segoe UI Black" panose="020B0A02040204020203" pitchFamily="34" charset="0"/>
              </a:rPr>
              <a:t>Updating the libraries and dependencies used by the web app</a:t>
            </a:r>
          </a:p>
          <a:p>
            <a:endParaRPr lang="en-IN" dirty="0"/>
          </a:p>
        </p:txBody>
      </p:sp>
    </p:spTree>
    <p:extLst>
      <p:ext uri="{BB962C8B-B14F-4D97-AF65-F5344CB8AC3E}">
        <p14:creationId xmlns:p14="http://schemas.microsoft.com/office/powerpoint/2010/main" val="1512290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5DD2-9C6F-218F-F887-4003A1C5C4AC}"/>
              </a:ext>
            </a:extLst>
          </p:cNvPr>
          <p:cNvSpPr>
            <a:spLocks noGrp="1"/>
          </p:cNvSpPr>
          <p:nvPr>
            <p:ph type="title"/>
          </p:nvPr>
        </p:nvSpPr>
        <p:spPr>
          <a:xfrm>
            <a:off x="550862" y="291549"/>
            <a:ext cx="11091600" cy="636103"/>
          </a:xfrm>
        </p:spPr>
        <p:txBody>
          <a:bodyPr>
            <a:normAutofit fontScale="90000"/>
          </a:bodyPr>
          <a:lstStyle/>
          <a:p>
            <a:pPr algn="ctr"/>
            <a:r>
              <a:rPr lang="en-US" sz="4400" b="1" dirty="0">
                <a:latin typeface="Segoe UI Black" panose="020B0A02040204020203" pitchFamily="34" charset="0"/>
                <a:ea typeface="Segoe UI Black" panose="020B0A02040204020203" pitchFamily="34" charset="0"/>
              </a:rPr>
              <a:t>Risk Management</a:t>
            </a:r>
            <a:endParaRPr lang="en-IN" sz="4400" b="1"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903F5AD3-33BC-B442-995B-ABBEF18E6E3A}"/>
              </a:ext>
            </a:extLst>
          </p:cNvPr>
          <p:cNvSpPr>
            <a:spLocks noGrp="1"/>
          </p:cNvSpPr>
          <p:nvPr>
            <p:ph idx="1"/>
          </p:nvPr>
        </p:nvSpPr>
        <p:spPr>
          <a:xfrm>
            <a:off x="550862" y="1027043"/>
            <a:ext cx="11090274" cy="5088834"/>
          </a:xfrm>
        </p:spPr>
        <p:txBody>
          <a:bodyPr>
            <a:noAutofit/>
          </a:bodyPr>
          <a:lstStyle/>
          <a:p>
            <a:pPr>
              <a:lnSpc>
                <a:spcPct val="140000"/>
              </a:lnSpc>
              <a:tabLst>
                <a:tab pos="457200" algn="l"/>
              </a:tabLst>
            </a:pPr>
            <a:r>
              <a:rPr lang="en-US" sz="1300" b="1" dirty="0">
                <a:solidFill>
                  <a:schemeClr val="tx1"/>
                </a:solidFill>
                <a:latin typeface="Segoe UI Black" panose="020B0A02040204020203" pitchFamily="34" charset="0"/>
                <a:ea typeface="Segoe UI Black" panose="020B0A02040204020203" pitchFamily="34" charset="0"/>
              </a:rPr>
              <a:t>Data Privacy</a:t>
            </a:r>
            <a:r>
              <a:rPr lang="en-US" sz="1300" b="1" dirty="0">
                <a:solidFill>
                  <a:srgbClr val="97D2FF"/>
                </a:solidFill>
                <a:latin typeface="Segoe UI Black" panose="020B0A02040204020203" pitchFamily="34" charset="0"/>
                <a:ea typeface="Segoe UI Black" panose="020B0A02040204020203" pitchFamily="34" charset="0"/>
              </a:rPr>
              <a:t>: If you are working with sensitive or personal data, you need to be careful about protecting it from unauthorized access or disclosure. Make sure that you comply with all applicable data protection laws and regulations, and only share the data with authorized individuals.</a:t>
            </a:r>
          </a:p>
          <a:p>
            <a:pPr>
              <a:lnSpc>
                <a:spcPct val="140000"/>
              </a:lnSpc>
              <a:tabLst>
                <a:tab pos="457200" algn="l"/>
              </a:tabLst>
            </a:pPr>
            <a:r>
              <a:rPr lang="en-US" sz="1300" b="1" dirty="0">
                <a:solidFill>
                  <a:schemeClr val="tx1"/>
                </a:solidFill>
                <a:latin typeface="Segoe UI Black" panose="020B0A02040204020203" pitchFamily="34" charset="0"/>
                <a:ea typeface="Segoe UI Black" panose="020B0A02040204020203" pitchFamily="34" charset="0"/>
              </a:rPr>
              <a:t>Data Quality</a:t>
            </a:r>
            <a:r>
              <a:rPr lang="en-US" sz="1300" b="1" dirty="0">
                <a:solidFill>
                  <a:srgbClr val="97D2FF"/>
                </a:solidFill>
                <a:latin typeface="Segoe UI Black" panose="020B0A02040204020203" pitchFamily="34" charset="0"/>
                <a:ea typeface="Segoe UI Black" panose="020B0A02040204020203" pitchFamily="34" charset="0"/>
              </a:rPr>
              <a:t>: The quality of the dataset can significantly affect the results of your analysis. You should carefully review the data to ensure that it is accurate, complete, and relevant to the project. You may need to perform data cleaning or preprocessing steps to prepare the data for analysis.</a:t>
            </a:r>
          </a:p>
          <a:p>
            <a:pPr>
              <a:lnSpc>
                <a:spcPct val="140000"/>
              </a:lnSpc>
              <a:tabLst>
                <a:tab pos="457200" algn="l"/>
              </a:tabLst>
            </a:pPr>
            <a:r>
              <a:rPr lang="en-US" sz="1300" b="1" dirty="0">
                <a:solidFill>
                  <a:schemeClr val="tx1"/>
                </a:solidFill>
                <a:latin typeface="Segoe UI Black" panose="020B0A02040204020203" pitchFamily="34" charset="0"/>
                <a:ea typeface="Segoe UI Black" panose="020B0A02040204020203" pitchFamily="34" charset="0"/>
              </a:rPr>
              <a:t>Algorithm Selection</a:t>
            </a:r>
            <a:r>
              <a:rPr lang="en-US" sz="1300" b="1" dirty="0">
                <a:solidFill>
                  <a:srgbClr val="97D2FF"/>
                </a:solidFill>
                <a:latin typeface="Segoe UI Black" panose="020B0A02040204020203" pitchFamily="34" charset="0"/>
                <a:ea typeface="Segoe UI Black" panose="020B0A02040204020203" pitchFamily="34" charset="0"/>
              </a:rPr>
              <a:t>: The choice of algorithms and techniques used for data analysis can have a significant impact on the accuracy and reliability of the results. Make sure that you select appropriate algorithms and techniques that are suitable for your specific data and objectives.</a:t>
            </a:r>
          </a:p>
          <a:p>
            <a:pPr>
              <a:lnSpc>
                <a:spcPct val="140000"/>
              </a:lnSpc>
              <a:tabLst>
                <a:tab pos="457200" algn="l"/>
              </a:tabLst>
            </a:pPr>
            <a:r>
              <a:rPr lang="en-US" sz="1300" b="1" dirty="0">
                <a:solidFill>
                  <a:schemeClr val="tx1"/>
                </a:solidFill>
                <a:latin typeface="Segoe UI Black" panose="020B0A02040204020203" pitchFamily="34" charset="0"/>
                <a:ea typeface="Segoe UI Black" panose="020B0A02040204020203" pitchFamily="34" charset="0"/>
              </a:rPr>
              <a:t>User Experience</a:t>
            </a:r>
            <a:r>
              <a:rPr lang="en-US" sz="1300" b="1" dirty="0">
                <a:solidFill>
                  <a:srgbClr val="97D2FF"/>
                </a:solidFill>
                <a:latin typeface="Segoe UI Black" panose="020B0A02040204020203" pitchFamily="34" charset="0"/>
                <a:ea typeface="Segoe UI Black" panose="020B0A02040204020203" pitchFamily="34" charset="0"/>
              </a:rPr>
              <a:t>: When developing a web app, it's important to keep the end-user in mind. You need to ensure that the app is intuitive and easy to use, and that the results are presented in a clear and meaningful way.</a:t>
            </a:r>
          </a:p>
          <a:p>
            <a:pPr>
              <a:lnSpc>
                <a:spcPct val="140000"/>
              </a:lnSpc>
              <a:tabLst>
                <a:tab pos="457200" algn="l"/>
              </a:tabLst>
            </a:pPr>
            <a:r>
              <a:rPr lang="en-US" sz="1300" b="1" dirty="0">
                <a:solidFill>
                  <a:schemeClr val="tx1"/>
                </a:solidFill>
                <a:latin typeface="Segoe UI Black" panose="020B0A02040204020203" pitchFamily="34" charset="0"/>
                <a:ea typeface="Segoe UI Black" panose="020B0A02040204020203" pitchFamily="34" charset="0"/>
              </a:rPr>
              <a:t>Technical Issues</a:t>
            </a:r>
            <a:r>
              <a:rPr lang="en-US" sz="1300" b="1" dirty="0">
                <a:solidFill>
                  <a:srgbClr val="97D2FF"/>
                </a:solidFill>
                <a:latin typeface="Segoe UI Black" panose="020B0A02040204020203" pitchFamily="34" charset="0"/>
                <a:ea typeface="Segoe UI Black" panose="020B0A02040204020203" pitchFamily="34" charset="0"/>
              </a:rPr>
              <a:t>: During the development and deployment of the app, you may encounter technical issues such as bugs, errors, or compatibility problems. You need to have a plan in place to address these issues quickly and effectively.</a:t>
            </a:r>
          </a:p>
          <a:p>
            <a:pPr>
              <a:lnSpc>
                <a:spcPct val="140000"/>
              </a:lnSpc>
              <a:tabLst>
                <a:tab pos="457200" algn="l"/>
              </a:tabLst>
            </a:pPr>
            <a:r>
              <a:rPr lang="en-US" sz="1300" b="1" dirty="0">
                <a:solidFill>
                  <a:schemeClr val="tx1"/>
                </a:solidFill>
                <a:latin typeface="Segoe UI Black" panose="020B0A02040204020203" pitchFamily="34" charset="0"/>
                <a:ea typeface="Segoe UI Black" panose="020B0A02040204020203" pitchFamily="34" charset="0"/>
              </a:rPr>
              <a:t>Resource Limitations</a:t>
            </a:r>
            <a:r>
              <a:rPr lang="en-US" sz="1300" b="1" dirty="0">
                <a:solidFill>
                  <a:srgbClr val="97D2FF"/>
                </a:solidFill>
                <a:latin typeface="Segoe UI Black" panose="020B0A02040204020203" pitchFamily="34" charset="0"/>
                <a:ea typeface="Segoe UI Black" panose="020B0A02040204020203" pitchFamily="34" charset="0"/>
              </a:rPr>
              <a:t>: The size of the dataset and the complexity of the analysis can require a significant amount of computational resources. Make sure that you have access to the necessary hardware and software resources to perform the analysis efficiently and effectively.</a:t>
            </a:r>
          </a:p>
        </p:txBody>
      </p:sp>
    </p:spTree>
    <p:extLst>
      <p:ext uri="{BB962C8B-B14F-4D97-AF65-F5344CB8AC3E}">
        <p14:creationId xmlns:p14="http://schemas.microsoft.com/office/powerpoint/2010/main" val="2989475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DF9DF-F4BA-A510-6F6A-42D977D10AD6}"/>
              </a:ext>
            </a:extLst>
          </p:cNvPr>
          <p:cNvSpPr>
            <a:spLocks noGrp="1"/>
          </p:cNvSpPr>
          <p:nvPr>
            <p:ph type="title"/>
          </p:nvPr>
        </p:nvSpPr>
        <p:spPr>
          <a:xfrm>
            <a:off x="550862" y="549275"/>
            <a:ext cx="11091600" cy="960743"/>
          </a:xfrm>
        </p:spPr>
        <p:txBody>
          <a:bodyPr/>
          <a:lstStyle/>
          <a:p>
            <a:pPr algn="ctr"/>
            <a:r>
              <a:rPr lang="en-US" b="1" dirty="0"/>
              <a:t>Future Scope</a:t>
            </a:r>
            <a:endParaRPr lang="en-IN" b="1" dirty="0"/>
          </a:p>
        </p:txBody>
      </p:sp>
      <p:sp>
        <p:nvSpPr>
          <p:cNvPr id="3" name="Content Placeholder 2">
            <a:extLst>
              <a:ext uri="{FF2B5EF4-FFF2-40B4-BE49-F238E27FC236}">
                <a16:creationId xmlns:a16="http://schemas.microsoft.com/office/drawing/2014/main" id="{08F75B64-039E-A779-1756-11E51A02D724}"/>
              </a:ext>
            </a:extLst>
          </p:cNvPr>
          <p:cNvSpPr>
            <a:spLocks noGrp="1"/>
          </p:cNvSpPr>
          <p:nvPr>
            <p:ph idx="1"/>
          </p:nvPr>
        </p:nvSpPr>
        <p:spPr>
          <a:xfrm>
            <a:off x="736394" y="1842053"/>
            <a:ext cx="11090274" cy="4015410"/>
          </a:xfrm>
        </p:spPr>
        <p:txBody>
          <a:bodyPr>
            <a:normAutofit/>
          </a:bodyPr>
          <a:lstStyle/>
          <a:p>
            <a:pPr marL="342900" lvl="0" indent="-342900">
              <a:lnSpc>
                <a:spcPct val="100000"/>
              </a:lnSpc>
              <a:buFont typeface="Arial" panose="020B0604020202020204" pitchFamily="34" charset="0"/>
              <a:buChar char=""/>
              <a:tabLst>
                <a:tab pos="457200" algn="l"/>
              </a:tabLst>
            </a:pPr>
            <a:r>
              <a:rPr lang="en-US" sz="1800" b="1" dirty="0">
                <a:solidFill>
                  <a:srgbClr val="97D2FF"/>
                </a:solidFill>
                <a:latin typeface="Segoe UI Black" panose="020B0A02040204020203" pitchFamily="34" charset="0"/>
                <a:ea typeface="Segoe UI Black" panose="020B0A02040204020203" pitchFamily="34" charset="0"/>
              </a:rPr>
              <a:t>The current version of the web app is limited to basic EDA functionality, such as data cleaning, visualization, and profiling. Future development could include more advanced analysis techniques, such as machine learning modules, natural language process, or time series analysis.</a:t>
            </a:r>
            <a:endParaRPr lang="en-IN" sz="1800" b="1" dirty="0">
              <a:solidFill>
                <a:srgbClr val="97D2FF"/>
              </a:solidFill>
              <a:latin typeface="Segoe UI Black" panose="020B0A02040204020203" pitchFamily="34" charset="0"/>
              <a:ea typeface="Segoe UI Black" panose="020B0A02040204020203" pitchFamily="34" charset="0"/>
            </a:endParaRPr>
          </a:p>
          <a:p>
            <a:pPr marL="342900" lvl="0" indent="-342900">
              <a:lnSpc>
                <a:spcPct val="100000"/>
              </a:lnSpc>
              <a:buFont typeface="Arial" panose="020B0604020202020204" pitchFamily="34" charset="0"/>
              <a:buChar char=""/>
              <a:tabLst>
                <a:tab pos="457200" algn="l"/>
              </a:tabLst>
            </a:pPr>
            <a:r>
              <a:rPr lang="en-US" sz="1800" b="1" dirty="0">
                <a:solidFill>
                  <a:srgbClr val="97D2FF"/>
                </a:solidFill>
                <a:latin typeface="Segoe UI Black" panose="020B0A02040204020203" pitchFamily="34" charset="0"/>
                <a:ea typeface="Segoe UI Black" panose="020B0A02040204020203" pitchFamily="34" charset="0"/>
              </a:rPr>
              <a:t>The web app could be extend to support more data formats, such as JSON, PDF files, Google docs, etc.</a:t>
            </a:r>
            <a:endParaRPr lang="en-IN" sz="1800" b="1" dirty="0">
              <a:solidFill>
                <a:srgbClr val="97D2FF"/>
              </a:solidFill>
              <a:latin typeface="Segoe UI Black" panose="020B0A02040204020203" pitchFamily="34" charset="0"/>
              <a:ea typeface="Segoe UI Black" panose="020B0A02040204020203" pitchFamily="34" charset="0"/>
            </a:endParaRPr>
          </a:p>
          <a:p>
            <a:pPr marL="342900" lvl="0" indent="-342900">
              <a:lnSpc>
                <a:spcPct val="100000"/>
              </a:lnSpc>
              <a:buFont typeface="Arial" panose="020B0604020202020204" pitchFamily="34" charset="0"/>
              <a:buChar char=""/>
              <a:tabLst>
                <a:tab pos="457200" algn="l"/>
              </a:tabLst>
            </a:pPr>
            <a:r>
              <a:rPr lang="en-US" sz="1800" b="1" dirty="0">
                <a:solidFill>
                  <a:srgbClr val="97D2FF"/>
                </a:solidFill>
                <a:latin typeface="Segoe UI Black" panose="020B0A02040204020203" pitchFamily="34" charset="0"/>
                <a:ea typeface="Segoe UI Black" panose="020B0A02040204020203" pitchFamily="34" charset="0"/>
              </a:rPr>
              <a:t>The web app could include more customization options, such as the ability to select which columns to include in the profiling report or which visualization to generate.</a:t>
            </a:r>
            <a:endParaRPr lang="en-IN" sz="1800" b="1" dirty="0">
              <a:solidFill>
                <a:srgbClr val="97D2FF"/>
              </a:solidFill>
              <a:latin typeface="Segoe UI Black" panose="020B0A02040204020203" pitchFamily="34" charset="0"/>
              <a:ea typeface="Segoe UI Black" panose="020B0A02040204020203" pitchFamily="34" charset="0"/>
            </a:endParaRPr>
          </a:p>
          <a:p>
            <a:pPr marL="342900" indent="-342900">
              <a:lnSpc>
                <a:spcPct val="100000"/>
              </a:lnSpc>
              <a:buFont typeface="Arial" panose="020B0604020202020204" pitchFamily="34" charset="0"/>
              <a:buChar char=""/>
              <a:tabLst>
                <a:tab pos="457200" algn="l"/>
              </a:tabLst>
            </a:pPr>
            <a:r>
              <a:rPr lang="en-US" sz="1800" b="1" dirty="0">
                <a:solidFill>
                  <a:srgbClr val="97D2FF"/>
                </a:solidFill>
                <a:latin typeface="Segoe UI Black" panose="020B0A02040204020203" pitchFamily="34" charset="0"/>
                <a:ea typeface="Segoe UI Black" panose="020B0A02040204020203" pitchFamily="34" charset="0"/>
              </a:rPr>
              <a:t>The web app could be integrated with other tools or platforms, such as Jupyter notebooks or cloud-based data storage solutions.</a:t>
            </a:r>
            <a:endParaRPr lang="en-IN" sz="1800" b="1" dirty="0">
              <a:solidFill>
                <a:srgbClr val="97D2FF"/>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3713308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2B50-B30E-5B5A-B3D0-23D5623510C1}"/>
              </a:ext>
            </a:extLst>
          </p:cNvPr>
          <p:cNvSpPr>
            <a:spLocks noGrp="1"/>
          </p:cNvSpPr>
          <p:nvPr>
            <p:ph type="title"/>
          </p:nvPr>
        </p:nvSpPr>
        <p:spPr/>
        <p:txBody>
          <a:bodyPr/>
          <a:lstStyle/>
          <a:p>
            <a:pPr algn="ctr"/>
            <a:r>
              <a:rPr lang="en-US" b="1" dirty="0"/>
              <a:t>Conclusion </a:t>
            </a:r>
            <a:endParaRPr lang="en-IN" b="1" dirty="0"/>
          </a:p>
        </p:txBody>
      </p:sp>
      <p:sp>
        <p:nvSpPr>
          <p:cNvPr id="3" name="Content Placeholder 2">
            <a:extLst>
              <a:ext uri="{FF2B5EF4-FFF2-40B4-BE49-F238E27FC236}">
                <a16:creationId xmlns:a16="http://schemas.microsoft.com/office/drawing/2014/main" id="{27286D7E-9859-187F-F904-FB39E9164FA8}"/>
              </a:ext>
            </a:extLst>
          </p:cNvPr>
          <p:cNvSpPr>
            <a:spLocks noGrp="1"/>
          </p:cNvSpPr>
          <p:nvPr>
            <p:ph idx="1"/>
          </p:nvPr>
        </p:nvSpPr>
        <p:spPr/>
        <p:txBody>
          <a:bodyPr/>
          <a:lstStyle/>
          <a:p>
            <a:pPr marL="342900" indent="-342900">
              <a:lnSpc>
                <a:spcPct val="100000"/>
              </a:lnSpc>
              <a:buFont typeface="Arial" panose="020B0604020202020204" pitchFamily="34" charset="0"/>
              <a:buChar char=""/>
              <a:tabLst>
                <a:tab pos="457200" algn="l"/>
              </a:tabLst>
            </a:pPr>
            <a:r>
              <a:rPr lang="en-US" sz="1800" b="1" dirty="0">
                <a:solidFill>
                  <a:srgbClr val="97D2FF"/>
                </a:solidFill>
                <a:latin typeface="Segoe UI Black" panose="020B0A02040204020203" pitchFamily="34" charset="0"/>
                <a:ea typeface="Segoe UI Black" panose="020B0A02040204020203" pitchFamily="34" charset="0"/>
              </a:rPr>
              <a:t>The web application saves time in EDA compared to manually coding and going through the EDA process. </a:t>
            </a:r>
          </a:p>
          <a:p>
            <a:pPr marL="342900" indent="-342900">
              <a:lnSpc>
                <a:spcPct val="100000"/>
              </a:lnSpc>
              <a:buFont typeface="Arial" panose="020B0604020202020204" pitchFamily="34" charset="0"/>
              <a:buChar char=""/>
              <a:tabLst>
                <a:tab pos="457200" algn="l"/>
              </a:tabLst>
            </a:pPr>
            <a:r>
              <a:rPr lang="en-US" sz="1800" b="1" dirty="0">
                <a:solidFill>
                  <a:srgbClr val="97D2FF"/>
                </a:solidFill>
                <a:latin typeface="Segoe UI Black" panose="020B0A02040204020203" pitchFamily="34" charset="0"/>
                <a:ea typeface="Segoe UI Black" panose="020B0A02040204020203" pitchFamily="34" charset="0"/>
              </a:rPr>
              <a:t>The web application is accurate and is a reliable in performing EDA  comparing  with the manual EDA on python. </a:t>
            </a:r>
          </a:p>
          <a:p>
            <a:pPr marL="342900" indent="-342900">
              <a:lnSpc>
                <a:spcPct val="100000"/>
              </a:lnSpc>
              <a:buFont typeface="Arial" panose="020B0604020202020204" pitchFamily="34" charset="0"/>
              <a:buChar char=""/>
              <a:tabLst>
                <a:tab pos="457200" algn="l"/>
              </a:tabLst>
            </a:pPr>
            <a:r>
              <a:rPr lang="en-US" sz="1800" b="1" dirty="0">
                <a:solidFill>
                  <a:srgbClr val="97D2FF"/>
                </a:solidFill>
                <a:latin typeface="Segoe UI Black" panose="020B0A02040204020203" pitchFamily="34" charset="0"/>
                <a:ea typeface="Segoe UI Black" panose="020B0A02040204020203" pitchFamily="34" charset="0"/>
              </a:rPr>
              <a:t>Web application can perform EDA on any dataset and does not depend on the type of business or client. </a:t>
            </a:r>
          </a:p>
          <a:p>
            <a:pPr marL="342900" indent="-342900">
              <a:lnSpc>
                <a:spcPct val="100000"/>
              </a:lnSpc>
              <a:buFont typeface="Arial" panose="020B0604020202020204" pitchFamily="34" charset="0"/>
              <a:buChar char=""/>
              <a:tabLst>
                <a:tab pos="457200" algn="l"/>
              </a:tabLst>
            </a:pPr>
            <a:r>
              <a:rPr lang="en-US" sz="1800" b="1" dirty="0">
                <a:solidFill>
                  <a:srgbClr val="97D2FF"/>
                </a:solidFill>
                <a:latin typeface="Segoe UI Black" panose="020B0A02040204020203" pitchFamily="34" charset="0"/>
                <a:ea typeface="Segoe UI Black" panose="020B0A02040204020203" pitchFamily="34" charset="0"/>
              </a:rPr>
              <a:t>The EDA report can be shared between teams once its generated like manual process. </a:t>
            </a:r>
            <a:endParaRPr lang="en-IN" sz="1800" b="1" dirty="0">
              <a:solidFill>
                <a:srgbClr val="97D2FF"/>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103291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230D-235D-DAD3-70BA-5520102A38C1}"/>
              </a:ext>
            </a:extLst>
          </p:cNvPr>
          <p:cNvSpPr>
            <a:spLocks noGrp="1"/>
          </p:cNvSpPr>
          <p:nvPr>
            <p:ph type="title"/>
          </p:nvPr>
        </p:nvSpPr>
        <p:spPr>
          <a:xfrm>
            <a:off x="550200" y="244475"/>
            <a:ext cx="11091600" cy="815699"/>
          </a:xfrm>
        </p:spPr>
        <p:txBody>
          <a:bodyPr/>
          <a:lstStyle/>
          <a:p>
            <a:pPr algn="ctr"/>
            <a:r>
              <a:rPr lang="en-US" b="1" dirty="0"/>
              <a:t>Literature Review</a:t>
            </a:r>
            <a:endParaRPr lang="en-IN" b="1" dirty="0"/>
          </a:p>
        </p:txBody>
      </p:sp>
      <p:sp>
        <p:nvSpPr>
          <p:cNvPr id="3" name="Content Placeholder 2">
            <a:extLst>
              <a:ext uri="{FF2B5EF4-FFF2-40B4-BE49-F238E27FC236}">
                <a16:creationId xmlns:a16="http://schemas.microsoft.com/office/drawing/2014/main" id="{F7AB3AC9-A84E-FA51-4CF1-4D075AC1D20B}"/>
              </a:ext>
            </a:extLst>
          </p:cNvPr>
          <p:cNvSpPr>
            <a:spLocks noGrp="1"/>
          </p:cNvSpPr>
          <p:nvPr>
            <p:ph idx="1"/>
          </p:nvPr>
        </p:nvSpPr>
        <p:spPr>
          <a:xfrm>
            <a:off x="552188" y="1364974"/>
            <a:ext cx="11090274" cy="5035826"/>
          </a:xfrm>
        </p:spPr>
        <p:txBody>
          <a:bodyPr>
            <a:noAutofit/>
          </a:bodyPr>
          <a:lstStyle/>
          <a:p>
            <a:pPr>
              <a:tabLst>
                <a:tab pos="457200" algn="l"/>
              </a:tabLst>
            </a:pPr>
            <a:r>
              <a:rPr lang="en-US" sz="1600" b="1" dirty="0">
                <a:solidFill>
                  <a:srgbClr val="97D2FF"/>
                </a:solidFill>
                <a:latin typeface="Segoe UI Black" panose="020B0A02040204020203" pitchFamily="34" charset="0"/>
                <a:ea typeface="Segoe UI Black" panose="020B0A02040204020203" pitchFamily="34" charset="0"/>
              </a:rPr>
              <a:t>Aindrila Ghosha et al. [1] have examined the different data exploration tool for exploratory analysis. They have described some of the data exploration tool.</a:t>
            </a:r>
          </a:p>
          <a:p>
            <a:pPr>
              <a:tabLst>
                <a:tab pos="457200" algn="l"/>
              </a:tabLst>
            </a:pPr>
            <a:r>
              <a:rPr lang="en-US" sz="1600" b="1" dirty="0">
                <a:solidFill>
                  <a:srgbClr val="97D2FF"/>
                </a:solidFill>
                <a:latin typeface="Segoe UI Black" panose="020B0A02040204020203" pitchFamily="34" charset="0"/>
                <a:ea typeface="Segoe UI Black" panose="020B0A02040204020203" pitchFamily="34" charset="0"/>
              </a:rPr>
              <a:t>Author John T. Behrens [2] has described about the difference between classical data analysis and exploratory data analysis using different visualization method.</a:t>
            </a:r>
          </a:p>
          <a:p>
            <a:pPr>
              <a:tabLst>
                <a:tab pos="457200" algn="l"/>
              </a:tabLst>
            </a:pPr>
            <a:r>
              <a:rPr lang="en-US" sz="1600" b="1" dirty="0">
                <a:solidFill>
                  <a:srgbClr val="97D2FF"/>
                </a:solidFill>
                <a:latin typeface="Segoe UI Black" panose="020B0A02040204020203" pitchFamily="34" charset="0"/>
                <a:ea typeface="Segoe UI Black" panose="020B0A02040204020203" pitchFamily="34" charset="0"/>
              </a:rPr>
              <a:t>Chokey Wangmo [3] has done an exploratory study on bank lending to SME sector in Bhutan.</a:t>
            </a:r>
          </a:p>
          <a:p>
            <a:pPr>
              <a:tabLst>
                <a:tab pos="457200" algn="l"/>
              </a:tabLst>
            </a:pPr>
            <a:r>
              <a:rPr lang="en-US" sz="1600" b="1" dirty="0">
                <a:solidFill>
                  <a:srgbClr val="97D2FF"/>
                </a:solidFill>
                <a:latin typeface="Segoe UI Black" panose="020B0A02040204020203" pitchFamily="34" charset="0"/>
                <a:ea typeface="Segoe UI Black" panose="020B0A02040204020203" pitchFamily="34" charset="0"/>
              </a:rPr>
              <a:t>Matthew Ntow-Gyamfi et al. [4] has done an exploratory study on Credit risk and loan default among Ghanaian banks</a:t>
            </a:r>
          </a:p>
          <a:p>
            <a:pPr>
              <a:tabLst>
                <a:tab pos="457200" algn="l"/>
              </a:tabLst>
            </a:pPr>
            <a:r>
              <a:rPr lang="en-US" sz="1600" b="1" dirty="0">
                <a:solidFill>
                  <a:srgbClr val="97D2FF"/>
                </a:solidFill>
                <a:latin typeface="Segoe UI Black" panose="020B0A02040204020203" pitchFamily="34" charset="0"/>
                <a:ea typeface="Segoe UI Black" panose="020B0A02040204020203" pitchFamily="34" charset="0"/>
              </a:rPr>
              <a:t>X.Francis Jency et al. [5] have done exploratory data analysis for loan prediction depending upon the nature of the client they have used machine learning techniques for predictive data analysis.K. Ulaga Priyal et al. [6] has done exploratory analysis on prediction of loan privilege for customers using random forest. They have used R programming for exploratory data analysis.</a:t>
            </a:r>
          </a:p>
          <a:p>
            <a:pPr>
              <a:tabLst>
                <a:tab pos="457200" algn="l"/>
              </a:tabLst>
            </a:pPr>
            <a:r>
              <a:rPr lang="en-US" sz="1600" b="1" dirty="0">
                <a:solidFill>
                  <a:srgbClr val="97D2FF"/>
                </a:solidFill>
                <a:latin typeface="Segoe UI Black" panose="020B0A02040204020203" pitchFamily="34" charset="0"/>
                <a:ea typeface="Segoe UI Black" panose="020B0A02040204020203" pitchFamily="34" charset="0"/>
              </a:rPr>
              <a:t>Bogumil M. Konopka et al. [7] has done exploratory data analysis of a clinical study group. Development of a procedure for exploring multidimensional data.</a:t>
            </a:r>
            <a:endParaRPr lang="en-IN" sz="1600" b="1" dirty="0">
              <a:solidFill>
                <a:srgbClr val="97D2FF"/>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192255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B319-E523-2971-E5B4-629CBD510BBB}"/>
              </a:ext>
            </a:extLst>
          </p:cNvPr>
          <p:cNvSpPr>
            <a:spLocks noGrp="1"/>
          </p:cNvSpPr>
          <p:nvPr>
            <p:ph type="title"/>
          </p:nvPr>
        </p:nvSpPr>
        <p:spPr>
          <a:xfrm>
            <a:off x="1954343" y="550799"/>
            <a:ext cx="8283313" cy="5542025"/>
          </a:xfrm>
        </p:spPr>
        <p:txBody>
          <a:bodyPr/>
          <a:lstStyle/>
          <a:p>
            <a:pPr algn="ctr"/>
            <a:br>
              <a:rPr lang="en-US" b="1" dirty="0"/>
            </a:br>
            <a:br>
              <a:rPr lang="en-US" b="1" dirty="0"/>
            </a:br>
            <a:r>
              <a:rPr lang="en-US" b="1" dirty="0"/>
              <a:t>Thank You </a:t>
            </a:r>
            <a:br>
              <a:rPr lang="en-US" b="1" dirty="0"/>
            </a:br>
            <a:br>
              <a:rPr lang="en-US" b="1" dirty="0"/>
            </a:br>
            <a:endParaRPr lang="en-IN" b="1" dirty="0"/>
          </a:p>
        </p:txBody>
      </p:sp>
    </p:spTree>
    <p:extLst>
      <p:ext uri="{BB962C8B-B14F-4D97-AF65-F5344CB8AC3E}">
        <p14:creationId xmlns:p14="http://schemas.microsoft.com/office/powerpoint/2010/main" val="175147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85A2-A59F-F4BF-D538-C76655B40501}"/>
              </a:ext>
            </a:extLst>
          </p:cNvPr>
          <p:cNvSpPr>
            <a:spLocks noGrp="1"/>
          </p:cNvSpPr>
          <p:nvPr>
            <p:ph type="title"/>
          </p:nvPr>
        </p:nvSpPr>
        <p:spPr/>
        <p:txBody>
          <a:bodyPr/>
          <a:lstStyle/>
          <a:p>
            <a:pPr algn="ctr"/>
            <a:r>
              <a:rPr lang="en-US" b="1" dirty="0">
                <a:solidFill>
                  <a:schemeClr val="tx2"/>
                </a:solidFill>
                <a:ea typeface="Segoe UI Black" panose="020B0A02040204020203" pitchFamily="34" charset="0"/>
              </a:rPr>
              <a:t>Introduction</a:t>
            </a:r>
            <a:endParaRPr lang="en-IN" b="1" dirty="0">
              <a:solidFill>
                <a:schemeClr val="tx2"/>
              </a:solidFill>
              <a:ea typeface="Segoe UI Black" panose="020B0A02040204020203" pitchFamily="34" charset="0"/>
            </a:endParaRPr>
          </a:p>
        </p:txBody>
      </p:sp>
      <p:sp>
        <p:nvSpPr>
          <p:cNvPr id="3" name="Content Placeholder 2">
            <a:extLst>
              <a:ext uri="{FF2B5EF4-FFF2-40B4-BE49-F238E27FC236}">
                <a16:creationId xmlns:a16="http://schemas.microsoft.com/office/drawing/2014/main" id="{8949072A-EDA4-9A65-36AD-2B40A2AF423B}"/>
              </a:ext>
            </a:extLst>
          </p:cNvPr>
          <p:cNvSpPr>
            <a:spLocks noGrp="1"/>
          </p:cNvSpPr>
          <p:nvPr>
            <p:ph idx="1"/>
          </p:nvPr>
        </p:nvSpPr>
        <p:spPr/>
        <p:txBody>
          <a:bodyPr>
            <a:normAutofit/>
          </a:bodyPr>
          <a:lstStyle/>
          <a:p>
            <a:r>
              <a:rPr lang="en-US" b="1" dirty="0">
                <a:solidFill>
                  <a:srgbClr val="97D2FF"/>
                </a:solidFill>
                <a:latin typeface="Segoe UI Black" panose="020B0A02040204020203" pitchFamily="34" charset="0"/>
                <a:ea typeface="Segoe UI Black" panose="020B0A02040204020203" pitchFamily="34" charset="0"/>
              </a:rPr>
              <a:t>The web application is built on python and its library. This application takes in any dataset and perform EDA automatically. </a:t>
            </a:r>
          </a:p>
          <a:p>
            <a:r>
              <a:rPr lang="en-US" b="1" dirty="0">
                <a:solidFill>
                  <a:srgbClr val="97D2FF"/>
                </a:solidFill>
                <a:latin typeface="Segoe UI Black" panose="020B0A02040204020203" pitchFamily="34" charset="0"/>
                <a:ea typeface="Segoe UI Black" panose="020B0A02040204020203" pitchFamily="34" charset="0"/>
              </a:rPr>
              <a:t>The dataset we have chosen to perform EDA and built a visualization is Expenditure data. </a:t>
            </a:r>
          </a:p>
          <a:p>
            <a:r>
              <a:rPr lang="en-US" b="1" dirty="0">
                <a:solidFill>
                  <a:srgbClr val="97D2FF"/>
                </a:solidFill>
                <a:latin typeface="Segoe UI Black" panose="020B0A02040204020203" pitchFamily="34" charset="0"/>
                <a:ea typeface="Segoe UI Black" panose="020B0A02040204020203" pitchFamily="34" charset="0"/>
              </a:rPr>
              <a:t>From this dataset our goal is to perform EDA using the above python web application.</a:t>
            </a:r>
          </a:p>
          <a:p>
            <a:r>
              <a:rPr lang="en-IN" b="1" dirty="0">
                <a:solidFill>
                  <a:srgbClr val="97D2FF"/>
                </a:solidFill>
                <a:effectLst/>
                <a:latin typeface="Segoe UI Black" panose="020B0A02040204020203" pitchFamily="34" charset="0"/>
                <a:ea typeface="Segoe UI Black" panose="020B0A02040204020203" pitchFamily="34" charset="0"/>
                <a:cs typeface="Arial" panose="020B0604020202020204" pitchFamily="34" charset="0"/>
              </a:rPr>
              <a:t>We have also performed some EDA tasks manually on this data set to compare it with the result of our app.</a:t>
            </a:r>
            <a:endParaRPr lang="en-IN" b="1" dirty="0">
              <a:solidFill>
                <a:srgbClr val="97D2FF"/>
              </a:solidFill>
              <a:effectLst/>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4213853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9E9C-BD3E-C208-4CD8-26C0FCFD24EF}"/>
              </a:ext>
            </a:extLst>
          </p:cNvPr>
          <p:cNvSpPr>
            <a:spLocks noGrp="1"/>
          </p:cNvSpPr>
          <p:nvPr>
            <p:ph type="title"/>
          </p:nvPr>
        </p:nvSpPr>
        <p:spPr>
          <a:xfrm>
            <a:off x="550862" y="549275"/>
            <a:ext cx="11091600" cy="1067490"/>
          </a:xfrm>
        </p:spPr>
        <p:txBody>
          <a:bodyPr/>
          <a:lstStyle/>
          <a:p>
            <a:pPr algn="ctr"/>
            <a:r>
              <a:rPr lang="en-US" b="1" dirty="0"/>
              <a:t> Introduction to the Dataset </a:t>
            </a:r>
            <a:endParaRPr lang="en-IN" b="1" dirty="0"/>
          </a:p>
        </p:txBody>
      </p:sp>
      <p:sp>
        <p:nvSpPr>
          <p:cNvPr id="3" name="Content Placeholder 2">
            <a:extLst>
              <a:ext uri="{FF2B5EF4-FFF2-40B4-BE49-F238E27FC236}">
                <a16:creationId xmlns:a16="http://schemas.microsoft.com/office/drawing/2014/main" id="{979CA55E-3EEA-AC0E-8049-7CAD3151CAF3}"/>
              </a:ext>
            </a:extLst>
          </p:cNvPr>
          <p:cNvSpPr>
            <a:spLocks noGrp="1"/>
          </p:cNvSpPr>
          <p:nvPr>
            <p:ph idx="1"/>
          </p:nvPr>
        </p:nvSpPr>
        <p:spPr>
          <a:xfrm>
            <a:off x="552188" y="1954173"/>
            <a:ext cx="11090274" cy="3979625"/>
          </a:xfrm>
        </p:spPr>
        <p:txBody>
          <a:bodyPr>
            <a:normAutofit/>
          </a:bodyPr>
          <a:lstStyle/>
          <a:p>
            <a:pPr lvl="0">
              <a:tabLst>
                <a:tab pos="457200" algn="l"/>
              </a:tabLst>
            </a:pPr>
            <a:r>
              <a:rPr lang="en-US" b="1" dirty="0">
                <a:solidFill>
                  <a:srgbClr val="97D2FF"/>
                </a:solidFill>
                <a:latin typeface="Segoe UI Black" panose="020B0A02040204020203" pitchFamily="34" charset="0"/>
                <a:ea typeface="Segoe UI Black" panose="020B0A02040204020203" pitchFamily="34" charset="0"/>
              </a:rPr>
              <a:t>Shop Customer Data is a detailed analysis of an imaginative shop's ideal customers. It helps a business to better understand its customers. The owner of a shop gets information about Customers through membership cards.</a:t>
            </a:r>
            <a:endParaRPr lang="en-IN" b="1" dirty="0">
              <a:solidFill>
                <a:srgbClr val="97D2FF"/>
              </a:solidFill>
              <a:latin typeface="Segoe UI Black" panose="020B0A02040204020203" pitchFamily="34" charset="0"/>
              <a:ea typeface="Segoe UI Black" panose="020B0A02040204020203" pitchFamily="34" charset="0"/>
            </a:endParaRPr>
          </a:p>
          <a:p>
            <a:pPr lvl="0">
              <a:tabLst>
                <a:tab pos="457200" algn="l"/>
              </a:tabLst>
            </a:pPr>
            <a:r>
              <a:rPr lang="en-US" b="1" dirty="0">
                <a:solidFill>
                  <a:srgbClr val="97D2FF"/>
                </a:solidFill>
                <a:latin typeface="Segoe UI Black" panose="020B0A02040204020203" pitchFamily="34" charset="0"/>
                <a:ea typeface="Segoe UI Black" panose="020B0A02040204020203" pitchFamily="34" charset="0"/>
              </a:rPr>
              <a:t>Dataset consists of 2000 records and 8 columns:</a:t>
            </a:r>
            <a:r>
              <a:rPr lang="en-IN" b="1" dirty="0">
                <a:solidFill>
                  <a:srgbClr val="97D2FF"/>
                </a:solidFill>
                <a:latin typeface="Segoe UI Black" panose="020B0A02040204020203" pitchFamily="34" charset="0"/>
                <a:ea typeface="Segoe UI Black" panose="020B0A02040204020203" pitchFamily="34" charset="0"/>
              </a:rPr>
              <a:t> </a:t>
            </a:r>
            <a:r>
              <a:rPr lang="en-US" b="1" dirty="0">
                <a:solidFill>
                  <a:srgbClr val="97D2FF"/>
                </a:solidFill>
                <a:latin typeface="Segoe UI Black" panose="020B0A02040204020203" pitchFamily="34" charset="0"/>
                <a:ea typeface="Segoe UI Black" panose="020B0A02040204020203" pitchFamily="34" charset="0"/>
              </a:rPr>
              <a:t>Customer ID</a:t>
            </a:r>
            <a:r>
              <a:rPr lang="en-IN" b="1" dirty="0">
                <a:solidFill>
                  <a:srgbClr val="97D2FF"/>
                </a:solidFill>
                <a:latin typeface="Segoe UI Black" panose="020B0A02040204020203" pitchFamily="34" charset="0"/>
                <a:ea typeface="Segoe UI Black" panose="020B0A02040204020203" pitchFamily="34" charset="0"/>
              </a:rPr>
              <a:t>, </a:t>
            </a:r>
            <a:r>
              <a:rPr lang="en-US" b="1" dirty="0">
                <a:solidFill>
                  <a:srgbClr val="97D2FF"/>
                </a:solidFill>
                <a:latin typeface="Segoe UI Black" panose="020B0A02040204020203" pitchFamily="34" charset="0"/>
                <a:ea typeface="Segoe UI Black" panose="020B0A02040204020203" pitchFamily="34" charset="0"/>
              </a:rPr>
              <a:t>Gender</a:t>
            </a:r>
            <a:r>
              <a:rPr lang="en-IN" b="1" dirty="0">
                <a:solidFill>
                  <a:srgbClr val="97D2FF"/>
                </a:solidFill>
                <a:latin typeface="Segoe UI Black" panose="020B0A02040204020203" pitchFamily="34" charset="0"/>
                <a:ea typeface="Segoe UI Black" panose="020B0A02040204020203" pitchFamily="34" charset="0"/>
              </a:rPr>
              <a:t>, </a:t>
            </a:r>
            <a:r>
              <a:rPr lang="en-US" b="1" dirty="0">
                <a:solidFill>
                  <a:srgbClr val="97D2FF"/>
                </a:solidFill>
                <a:latin typeface="Segoe UI Black" panose="020B0A02040204020203" pitchFamily="34" charset="0"/>
                <a:ea typeface="Segoe UI Black" panose="020B0A02040204020203" pitchFamily="34" charset="0"/>
              </a:rPr>
              <a:t>Age</a:t>
            </a:r>
            <a:r>
              <a:rPr lang="en-IN" b="1" dirty="0">
                <a:solidFill>
                  <a:srgbClr val="97D2FF"/>
                </a:solidFill>
                <a:latin typeface="Segoe UI Black" panose="020B0A02040204020203" pitchFamily="34" charset="0"/>
                <a:ea typeface="Segoe UI Black" panose="020B0A02040204020203" pitchFamily="34" charset="0"/>
              </a:rPr>
              <a:t>, </a:t>
            </a:r>
            <a:r>
              <a:rPr lang="en-US" b="1" dirty="0">
                <a:solidFill>
                  <a:srgbClr val="97D2FF"/>
                </a:solidFill>
                <a:latin typeface="Segoe UI Black" panose="020B0A02040204020203" pitchFamily="34" charset="0"/>
                <a:ea typeface="Segoe UI Black" panose="020B0A02040204020203" pitchFamily="34" charset="0"/>
              </a:rPr>
              <a:t>Annual Income</a:t>
            </a:r>
            <a:r>
              <a:rPr lang="en-IN" b="1" dirty="0">
                <a:solidFill>
                  <a:srgbClr val="97D2FF"/>
                </a:solidFill>
                <a:latin typeface="Segoe UI Black" panose="020B0A02040204020203" pitchFamily="34" charset="0"/>
                <a:ea typeface="Segoe UI Black" panose="020B0A02040204020203" pitchFamily="34" charset="0"/>
              </a:rPr>
              <a:t>, </a:t>
            </a:r>
            <a:r>
              <a:rPr lang="en-US" b="1" dirty="0">
                <a:solidFill>
                  <a:srgbClr val="97D2FF"/>
                </a:solidFill>
                <a:latin typeface="Segoe UI Black" panose="020B0A02040204020203" pitchFamily="34" charset="0"/>
                <a:ea typeface="Segoe UI Black" panose="020B0A02040204020203" pitchFamily="34" charset="0"/>
              </a:rPr>
              <a:t>Spending Score (Score assigned by the shop, based on customer behavior and spending nature), Profession</a:t>
            </a:r>
            <a:r>
              <a:rPr lang="en-IN" b="1" dirty="0">
                <a:solidFill>
                  <a:srgbClr val="97D2FF"/>
                </a:solidFill>
                <a:latin typeface="Segoe UI Black" panose="020B0A02040204020203" pitchFamily="34" charset="0"/>
                <a:ea typeface="Segoe UI Black" panose="020B0A02040204020203" pitchFamily="34" charset="0"/>
              </a:rPr>
              <a:t>, </a:t>
            </a:r>
            <a:r>
              <a:rPr lang="en-US" b="1" dirty="0">
                <a:solidFill>
                  <a:srgbClr val="97D2FF"/>
                </a:solidFill>
                <a:latin typeface="Segoe UI Black" panose="020B0A02040204020203" pitchFamily="34" charset="0"/>
                <a:ea typeface="Segoe UI Black" panose="020B0A02040204020203" pitchFamily="34" charset="0"/>
              </a:rPr>
              <a:t>Work Experience - in years</a:t>
            </a:r>
            <a:r>
              <a:rPr lang="en-IN" b="1" dirty="0">
                <a:solidFill>
                  <a:srgbClr val="97D2FF"/>
                </a:solidFill>
                <a:latin typeface="Segoe UI Black" panose="020B0A02040204020203" pitchFamily="34" charset="0"/>
                <a:ea typeface="Segoe UI Black" panose="020B0A02040204020203" pitchFamily="34" charset="0"/>
              </a:rPr>
              <a:t>, </a:t>
            </a:r>
            <a:r>
              <a:rPr lang="en-US" b="1" dirty="0">
                <a:solidFill>
                  <a:srgbClr val="97D2FF"/>
                </a:solidFill>
                <a:latin typeface="Segoe UI Black" panose="020B0A02040204020203" pitchFamily="34" charset="0"/>
                <a:ea typeface="Segoe UI Black" panose="020B0A02040204020203" pitchFamily="34" charset="0"/>
              </a:rPr>
              <a:t>Family Size.</a:t>
            </a:r>
            <a:endParaRPr lang="en-IN" b="1" dirty="0">
              <a:solidFill>
                <a:srgbClr val="97D2FF"/>
              </a:solidFill>
              <a:latin typeface="Segoe UI Black" panose="020B0A02040204020203" pitchFamily="34" charset="0"/>
              <a:ea typeface="Segoe UI Black" panose="020B0A02040204020203" pitchFamily="34" charset="0"/>
            </a:endParaRPr>
          </a:p>
          <a:p>
            <a:pPr marL="0" indent="0">
              <a:buNone/>
            </a:pPr>
            <a:endParaRPr lang="en-IN" dirty="0"/>
          </a:p>
        </p:txBody>
      </p:sp>
    </p:spTree>
    <p:extLst>
      <p:ext uri="{BB962C8B-B14F-4D97-AF65-F5344CB8AC3E}">
        <p14:creationId xmlns:p14="http://schemas.microsoft.com/office/powerpoint/2010/main" val="53925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35A85-9266-92F1-97DB-3E743413C85D}"/>
              </a:ext>
            </a:extLst>
          </p:cNvPr>
          <p:cNvSpPr>
            <a:spLocks noGrp="1"/>
          </p:cNvSpPr>
          <p:nvPr>
            <p:ph type="title"/>
          </p:nvPr>
        </p:nvSpPr>
        <p:spPr>
          <a:xfrm>
            <a:off x="550862" y="549275"/>
            <a:ext cx="11091600" cy="1103356"/>
          </a:xfrm>
        </p:spPr>
        <p:txBody>
          <a:bodyPr>
            <a:normAutofit/>
          </a:bodyPr>
          <a:lstStyle/>
          <a:p>
            <a:pPr algn="ctr"/>
            <a:r>
              <a:rPr lang="en-IN" b="1" dirty="0">
                <a:effectLst/>
                <a:ea typeface="Segoe UI Black" panose="020B0A02040204020203" pitchFamily="34" charset="0"/>
                <a:cs typeface="Times New Roman" panose="02020603050405020304" pitchFamily="18" charset="0"/>
              </a:rPr>
              <a:t>Methodology</a:t>
            </a:r>
            <a:endParaRPr lang="en-IN" b="1" dirty="0"/>
          </a:p>
        </p:txBody>
      </p:sp>
      <p:sp>
        <p:nvSpPr>
          <p:cNvPr id="3" name="Content Placeholder 2">
            <a:extLst>
              <a:ext uri="{FF2B5EF4-FFF2-40B4-BE49-F238E27FC236}">
                <a16:creationId xmlns:a16="http://schemas.microsoft.com/office/drawing/2014/main" id="{FCB4293A-351F-046E-F7F4-63C195D012EE}"/>
              </a:ext>
            </a:extLst>
          </p:cNvPr>
          <p:cNvSpPr>
            <a:spLocks noGrp="1"/>
          </p:cNvSpPr>
          <p:nvPr>
            <p:ph idx="1"/>
          </p:nvPr>
        </p:nvSpPr>
        <p:spPr>
          <a:xfrm>
            <a:off x="656880" y="1775792"/>
            <a:ext cx="11090274" cy="4320208"/>
          </a:xfrm>
        </p:spPr>
        <p:txBody>
          <a:bodyPr/>
          <a:lstStyle/>
          <a:p>
            <a:pPr>
              <a:tabLst>
                <a:tab pos="457200" algn="l"/>
              </a:tabLst>
            </a:pPr>
            <a:r>
              <a:rPr lang="en-IN" b="1" dirty="0">
                <a:solidFill>
                  <a:srgbClr val="97D2FF"/>
                </a:solidFill>
                <a:latin typeface="Segoe UI Black" panose="020B0A02040204020203" pitchFamily="34" charset="0"/>
                <a:ea typeface="Segoe UI Black" panose="020B0A02040204020203" pitchFamily="34" charset="0"/>
              </a:rPr>
              <a:t>Get a data from secondary research method (Kaggle, Twitter). </a:t>
            </a:r>
          </a:p>
          <a:p>
            <a:pPr>
              <a:tabLst>
                <a:tab pos="457200" algn="l"/>
              </a:tabLst>
            </a:pPr>
            <a:r>
              <a:rPr lang="en-IN" b="1" dirty="0">
                <a:solidFill>
                  <a:srgbClr val="97D2FF"/>
                </a:solidFill>
                <a:latin typeface="Segoe UI Black" panose="020B0A02040204020203" pitchFamily="34" charset="0"/>
                <a:ea typeface="Segoe UI Black" panose="020B0A02040204020203" pitchFamily="34" charset="0"/>
              </a:rPr>
              <a:t>Perform EDA manually by using pandas. </a:t>
            </a:r>
          </a:p>
          <a:p>
            <a:pPr>
              <a:tabLst>
                <a:tab pos="457200" algn="l"/>
              </a:tabLst>
            </a:pPr>
            <a:r>
              <a:rPr lang="en-IN" b="1" dirty="0">
                <a:solidFill>
                  <a:srgbClr val="97D2FF"/>
                </a:solidFill>
                <a:latin typeface="Segoe UI Black" panose="020B0A02040204020203" pitchFamily="34" charset="0"/>
                <a:ea typeface="Segoe UI Black" panose="020B0A02040204020203" pitchFamily="34" charset="0"/>
              </a:rPr>
              <a:t>Creating the web application with the help of Streamlit library.</a:t>
            </a:r>
          </a:p>
          <a:p>
            <a:pPr>
              <a:tabLst>
                <a:tab pos="457200" algn="l"/>
              </a:tabLst>
            </a:pPr>
            <a:r>
              <a:rPr lang="en-IN" b="1" dirty="0">
                <a:solidFill>
                  <a:srgbClr val="97D2FF"/>
                </a:solidFill>
                <a:latin typeface="Segoe UI Black" panose="020B0A02040204020203" pitchFamily="34" charset="0"/>
                <a:ea typeface="Segoe UI Black" panose="020B0A02040204020203" pitchFamily="34" charset="0"/>
              </a:rPr>
              <a:t>Creating a profiling with pandas profiling library. </a:t>
            </a:r>
          </a:p>
          <a:p>
            <a:pPr>
              <a:tabLst>
                <a:tab pos="457200" algn="l"/>
              </a:tabLst>
            </a:pPr>
            <a:r>
              <a:rPr lang="en-IN" b="1" dirty="0">
                <a:solidFill>
                  <a:srgbClr val="97D2FF"/>
                </a:solidFill>
                <a:latin typeface="Segoe UI Black" panose="020B0A02040204020203" pitchFamily="34" charset="0"/>
                <a:ea typeface="Segoe UI Black" panose="020B0A02040204020203" pitchFamily="34" charset="0"/>
              </a:rPr>
              <a:t>After creating a application, we have give  dataset as an input for automatic EDA process through the web application.</a:t>
            </a:r>
          </a:p>
          <a:p>
            <a:pPr>
              <a:tabLst>
                <a:tab pos="457200" algn="l"/>
              </a:tabLst>
            </a:pPr>
            <a:r>
              <a:rPr lang="en-IN" b="1" dirty="0">
                <a:solidFill>
                  <a:srgbClr val="97D2FF"/>
                </a:solidFill>
                <a:latin typeface="Segoe UI Black" panose="020B0A02040204020203" pitchFamily="34" charset="0"/>
                <a:ea typeface="Segoe UI Black" panose="020B0A02040204020203" pitchFamily="34" charset="0"/>
              </a:rPr>
              <a:t>Finding the statistical analysis from both the method (automated as well as manual Visualization). </a:t>
            </a:r>
          </a:p>
          <a:p>
            <a:endParaRPr lang="en-IN" dirty="0"/>
          </a:p>
        </p:txBody>
      </p:sp>
    </p:spTree>
    <p:extLst>
      <p:ext uri="{BB962C8B-B14F-4D97-AF65-F5344CB8AC3E}">
        <p14:creationId xmlns:p14="http://schemas.microsoft.com/office/powerpoint/2010/main" val="281641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D0FB-0D64-63CE-2176-A7CBF16AF6B5}"/>
              </a:ext>
            </a:extLst>
          </p:cNvPr>
          <p:cNvSpPr>
            <a:spLocks noGrp="1"/>
          </p:cNvSpPr>
          <p:nvPr>
            <p:ph type="title"/>
          </p:nvPr>
        </p:nvSpPr>
        <p:spPr>
          <a:xfrm>
            <a:off x="550862" y="549275"/>
            <a:ext cx="11091600" cy="1053022"/>
          </a:xfrm>
        </p:spPr>
        <p:txBody>
          <a:bodyPr>
            <a:noAutofit/>
          </a:bodyPr>
          <a:lstStyle/>
          <a:p>
            <a:pPr algn="ctr"/>
            <a:r>
              <a:rPr lang="en-IN" b="1" dirty="0">
                <a:effectLst/>
                <a:ea typeface="Segoe UI Black" panose="020B0A02040204020203" pitchFamily="34" charset="0"/>
                <a:cs typeface="Times New Roman" panose="02020603050405020304" pitchFamily="18" charset="0"/>
              </a:rPr>
              <a:t>Tools/Toolkit</a:t>
            </a:r>
            <a:endParaRPr lang="en-IN" b="1" dirty="0"/>
          </a:p>
        </p:txBody>
      </p:sp>
      <p:sp>
        <p:nvSpPr>
          <p:cNvPr id="3" name="Content Placeholder 2">
            <a:extLst>
              <a:ext uri="{FF2B5EF4-FFF2-40B4-BE49-F238E27FC236}">
                <a16:creationId xmlns:a16="http://schemas.microsoft.com/office/drawing/2014/main" id="{43F3FB4A-02CE-C17A-89C3-9DA0FB3B729E}"/>
              </a:ext>
            </a:extLst>
          </p:cNvPr>
          <p:cNvSpPr>
            <a:spLocks noGrp="1"/>
          </p:cNvSpPr>
          <p:nvPr>
            <p:ph idx="1"/>
          </p:nvPr>
        </p:nvSpPr>
        <p:spPr/>
        <p:txBody>
          <a:bodyPr/>
          <a:lstStyle/>
          <a:p>
            <a:pPr>
              <a:tabLst>
                <a:tab pos="457200" algn="l"/>
              </a:tabLst>
            </a:pPr>
            <a:r>
              <a:rPr lang="en-US" b="1" dirty="0">
                <a:solidFill>
                  <a:srgbClr val="97D2FF"/>
                </a:solidFill>
                <a:latin typeface="Segoe UI Black" panose="020B0A02040204020203" pitchFamily="34" charset="0"/>
                <a:ea typeface="Segoe UI Black" panose="020B0A02040204020203" pitchFamily="34" charset="0"/>
              </a:rPr>
              <a:t>Python</a:t>
            </a:r>
          </a:p>
          <a:p>
            <a:pPr>
              <a:tabLst>
                <a:tab pos="457200" algn="l"/>
              </a:tabLst>
            </a:pPr>
            <a:r>
              <a:rPr lang="en-US" b="1" dirty="0">
                <a:solidFill>
                  <a:srgbClr val="97D2FF"/>
                </a:solidFill>
                <a:latin typeface="Segoe UI Black" panose="020B0A02040204020203" pitchFamily="34" charset="0"/>
                <a:ea typeface="Segoe UI Black" panose="020B0A02040204020203" pitchFamily="34" charset="0"/>
              </a:rPr>
              <a:t>Pandas</a:t>
            </a:r>
          </a:p>
          <a:p>
            <a:pPr>
              <a:tabLst>
                <a:tab pos="457200" algn="l"/>
              </a:tabLst>
            </a:pPr>
            <a:r>
              <a:rPr lang="en-US" b="1" dirty="0">
                <a:solidFill>
                  <a:srgbClr val="97D2FF"/>
                </a:solidFill>
                <a:latin typeface="Segoe UI Black" panose="020B0A02040204020203" pitchFamily="34" charset="0"/>
                <a:ea typeface="Segoe UI Black" panose="020B0A02040204020203" pitchFamily="34" charset="0"/>
              </a:rPr>
              <a:t>NumPy</a:t>
            </a:r>
          </a:p>
          <a:p>
            <a:pPr>
              <a:tabLst>
                <a:tab pos="457200" algn="l"/>
              </a:tabLst>
            </a:pPr>
            <a:r>
              <a:rPr lang="en-US" b="1" dirty="0">
                <a:solidFill>
                  <a:srgbClr val="97D2FF"/>
                </a:solidFill>
                <a:latin typeface="Segoe UI Black" panose="020B0A02040204020203" pitchFamily="34" charset="0"/>
                <a:ea typeface="Segoe UI Black" panose="020B0A02040204020203" pitchFamily="34" charset="0"/>
              </a:rPr>
              <a:t>Streamlit library</a:t>
            </a:r>
          </a:p>
          <a:p>
            <a:pPr>
              <a:tabLst>
                <a:tab pos="457200" algn="l"/>
              </a:tabLst>
            </a:pPr>
            <a:r>
              <a:rPr lang="en-IN" b="1" dirty="0">
                <a:solidFill>
                  <a:srgbClr val="97D2FF"/>
                </a:solidFill>
                <a:latin typeface="Segoe UI Black" panose="020B0A02040204020203" pitchFamily="34" charset="0"/>
                <a:ea typeface="Segoe UI Black" panose="020B0A02040204020203" pitchFamily="34" charset="0"/>
              </a:rPr>
              <a:t>Pandas profiling library</a:t>
            </a:r>
          </a:p>
          <a:p>
            <a:pPr>
              <a:tabLst>
                <a:tab pos="457200" algn="l"/>
              </a:tabLst>
            </a:pPr>
            <a:r>
              <a:rPr lang="en-IN" b="1" dirty="0">
                <a:solidFill>
                  <a:srgbClr val="97D2FF"/>
                </a:solidFill>
                <a:latin typeface="Segoe UI Black" panose="020B0A02040204020203" pitchFamily="34" charset="0"/>
                <a:ea typeface="Segoe UI Black" panose="020B0A02040204020203" pitchFamily="34" charset="0"/>
              </a:rPr>
              <a:t>Seaborn</a:t>
            </a:r>
          </a:p>
          <a:p>
            <a:pPr>
              <a:tabLst>
                <a:tab pos="457200" algn="l"/>
              </a:tabLst>
            </a:pPr>
            <a:r>
              <a:rPr lang="en-IN" b="1" dirty="0">
                <a:solidFill>
                  <a:srgbClr val="97D2FF"/>
                </a:solidFill>
                <a:latin typeface="Segoe UI Black" panose="020B0A02040204020203" pitchFamily="34" charset="0"/>
                <a:ea typeface="Segoe UI Black" panose="020B0A02040204020203" pitchFamily="34" charset="0"/>
              </a:rPr>
              <a:t>Matplot.lib </a:t>
            </a:r>
          </a:p>
        </p:txBody>
      </p:sp>
    </p:spTree>
    <p:extLst>
      <p:ext uri="{BB962C8B-B14F-4D97-AF65-F5344CB8AC3E}">
        <p14:creationId xmlns:p14="http://schemas.microsoft.com/office/powerpoint/2010/main" val="2810644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DF0F-0831-25C4-7AC5-1E369E150C42}"/>
              </a:ext>
            </a:extLst>
          </p:cNvPr>
          <p:cNvSpPr>
            <a:spLocks noGrp="1"/>
          </p:cNvSpPr>
          <p:nvPr>
            <p:ph type="title"/>
          </p:nvPr>
        </p:nvSpPr>
        <p:spPr/>
        <p:txBody>
          <a:bodyPr/>
          <a:lstStyle/>
          <a:p>
            <a:pPr algn="ctr"/>
            <a:r>
              <a:rPr lang="en-IN" sz="4800" b="1" dirty="0">
                <a:latin typeface="Segoe UI Black" panose="020B0A02040204020203" pitchFamily="34" charset="0"/>
                <a:ea typeface="Segoe UI Black" panose="020B0A02040204020203" pitchFamily="34" charset="0"/>
              </a:rPr>
              <a:t>Agile framework</a:t>
            </a:r>
            <a:endParaRPr lang="en-IN" dirty="0"/>
          </a:p>
        </p:txBody>
      </p:sp>
      <p:sp>
        <p:nvSpPr>
          <p:cNvPr id="3" name="Content Placeholder 2">
            <a:extLst>
              <a:ext uri="{FF2B5EF4-FFF2-40B4-BE49-F238E27FC236}">
                <a16:creationId xmlns:a16="http://schemas.microsoft.com/office/drawing/2014/main" id="{A731A18A-2CB5-CEDF-128B-9F645CC04771}"/>
              </a:ext>
            </a:extLst>
          </p:cNvPr>
          <p:cNvSpPr>
            <a:spLocks noGrp="1"/>
          </p:cNvSpPr>
          <p:nvPr>
            <p:ph sz="half" idx="1"/>
          </p:nvPr>
        </p:nvSpPr>
        <p:spPr>
          <a:xfrm>
            <a:off x="550862" y="1524000"/>
            <a:ext cx="11090274" cy="5022574"/>
          </a:xfrm>
        </p:spPr>
        <p:txBody>
          <a:bodyPr>
            <a:normAutofit fontScale="40000" lnSpcReduction="20000"/>
          </a:bodyPr>
          <a:lstStyle/>
          <a:p>
            <a:pPr>
              <a:lnSpc>
                <a:spcPct val="120000"/>
              </a:lnSpc>
              <a:tabLst>
                <a:tab pos="457200" algn="l"/>
              </a:tabLst>
            </a:pPr>
            <a:r>
              <a:rPr lang="en-IN" sz="3500" b="1" dirty="0">
                <a:solidFill>
                  <a:srgbClr val="97D2FF"/>
                </a:solidFill>
                <a:latin typeface="Segoe UI Black" panose="020B0A02040204020203" pitchFamily="34" charset="0"/>
                <a:ea typeface="Segoe UI Black" panose="020B0A02040204020203" pitchFamily="34" charset="0"/>
              </a:rPr>
              <a:t>Building an Agile framework for data cleaning can involve the following steps: </a:t>
            </a:r>
          </a:p>
          <a:p>
            <a:pPr>
              <a:lnSpc>
                <a:spcPct val="120000"/>
              </a:lnSpc>
              <a:tabLst>
                <a:tab pos="457200" algn="l"/>
              </a:tabLst>
            </a:pPr>
            <a:r>
              <a:rPr lang="en-IN" sz="3500" b="1" dirty="0">
                <a:solidFill>
                  <a:srgbClr val="97D2FF"/>
                </a:solidFill>
                <a:latin typeface="Segoe UI Black" panose="020B0A02040204020203" pitchFamily="34" charset="0"/>
                <a:ea typeface="Segoe UI Black" panose="020B0A02040204020203" pitchFamily="34" charset="0"/>
              </a:rPr>
              <a:t>Define the scope: Clearly define the scope of the data cleaning project, including the specific data sets that need to be cleaned, the cleaning tasks that need to be performed, and the objectives of the project. </a:t>
            </a:r>
          </a:p>
          <a:p>
            <a:pPr>
              <a:lnSpc>
                <a:spcPct val="120000"/>
              </a:lnSpc>
              <a:tabLst>
                <a:tab pos="457200" algn="l"/>
              </a:tabLst>
            </a:pPr>
            <a:r>
              <a:rPr lang="en-IN" sz="3500" b="1" dirty="0">
                <a:solidFill>
                  <a:srgbClr val="97D2FF"/>
                </a:solidFill>
                <a:latin typeface="Segoe UI Black" panose="020B0A02040204020203" pitchFamily="34" charset="0"/>
                <a:ea typeface="Segoe UI Black" panose="020B0A02040204020203" pitchFamily="34" charset="0"/>
              </a:rPr>
              <a:t>Form a cross-functional team: Assemble a cross-functional team with members from different departments such as data analysts, developers, and quality assurance, to work together to achieve the project objectives. </a:t>
            </a:r>
          </a:p>
          <a:p>
            <a:pPr>
              <a:lnSpc>
                <a:spcPct val="120000"/>
              </a:lnSpc>
              <a:tabLst>
                <a:tab pos="457200" algn="l"/>
              </a:tabLst>
            </a:pPr>
            <a:r>
              <a:rPr lang="en-IN" sz="3500" b="1" dirty="0">
                <a:solidFill>
                  <a:srgbClr val="97D2FF"/>
                </a:solidFill>
                <a:latin typeface="Segoe UI Black" panose="020B0A02040204020203" pitchFamily="34" charset="0"/>
                <a:ea typeface="Segoe UI Black" panose="020B0A02040204020203" pitchFamily="34" charset="0"/>
              </a:rPr>
              <a:t>Prioritize the backlog: Prioritize the backlog of data cleaning tasks based on their importance, dependencies, and risk</a:t>
            </a:r>
          </a:p>
          <a:p>
            <a:pPr>
              <a:lnSpc>
                <a:spcPct val="120000"/>
              </a:lnSpc>
              <a:tabLst>
                <a:tab pos="457200" algn="l"/>
              </a:tabLst>
            </a:pPr>
            <a:r>
              <a:rPr lang="en-IN" sz="3500" b="1" dirty="0">
                <a:solidFill>
                  <a:srgbClr val="97D2FF"/>
                </a:solidFill>
                <a:latin typeface="Segoe UI Black" panose="020B0A02040204020203" pitchFamily="34" charset="0"/>
                <a:ea typeface="Segoe UI Black" panose="020B0A02040204020203" pitchFamily="34" charset="0"/>
              </a:rPr>
              <a:t>Plan sprints: Plan sprints, which are short cycles of development, typically lasting 2 weeks, during which a specific set of tasks will be completed. </a:t>
            </a:r>
          </a:p>
          <a:p>
            <a:pPr>
              <a:lnSpc>
                <a:spcPct val="120000"/>
              </a:lnSpc>
              <a:tabLst>
                <a:tab pos="457200" algn="l"/>
              </a:tabLst>
            </a:pPr>
            <a:r>
              <a:rPr lang="en-IN" sz="3500" b="1" dirty="0">
                <a:solidFill>
                  <a:srgbClr val="97D2FF"/>
                </a:solidFill>
                <a:latin typeface="Segoe UI Black" panose="020B0A02040204020203" pitchFamily="34" charset="0"/>
                <a:ea typeface="Segoe UI Black" panose="020B0A02040204020203" pitchFamily="34" charset="0"/>
              </a:rPr>
              <a:t>Hold daily stand-up meetings: Hold daily stand-up meetings to discuss progress, identify and resolve any issues, and plan for the next day's tasks. </a:t>
            </a:r>
          </a:p>
          <a:p>
            <a:pPr>
              <a:lnSpc>
                <a:spcPct val="120000"/>
              </a:lnSpc>
              <a:tabLst>
                <a:tab pos="457200" algn="l"/>
              </a:tabLst>
            </a:pPr>
            <a:r>
              <a:rPr lang="en-IN" sz="3500" b="1" dirty="0">
                <a:solidFill>
                  <a:srgbClr val="97D2FF"/>
                </a:solidFill>
                <a:latin typeface="Segoe UI Black" panose="020B0A02040204020203" pitchFamily="34" charset="0"/>
                <a:ea typeface="Segoe UI Black" panose="020B0A02040204020203" pitchFamily="34" charset="0"/>
              </a:rPr>
              <a:t>Implement Continuous Integration and Continuous Deployment: Implement continuous integration and continuous deployment (CI/CD) practices to automate the data cleaning process, allowing for faster and more efficient data cleaning. </a:t>
            </a:r>
          </a:p>
          <a:p>
            <a:pPr>
              <a:lnSpc>
                <a:spcPct val="120000"/>
              </a:lnSpc>
              <a:tabLst>
                <a:tab pos="457200" algn="l"/>
              </a:tabLst>
            </a:pPr>
            <a:r>
              <a:rPr lang="en-IN" sz="3500" b="1" dirty="0">
                <a:solidFill>
                  <a:srgbClr val="97D2FF"/>
                </a:solidFill>
                <a:latin typeface="Segoe UI Black" panose="020B0A02040204020203" pitchFamily="34" charset="0"/>
                <a:ea typeface="Segoe UI Black" panose="020B0A02040204020203" pitchFamily="34" charset="0"/>
              </a:rPr>
              <a:t>Conduct regular reviews and retrospectives: Conduct regular reviews and retrospectives to evaluate the progress of the project, gather feedback. </a:t>
            </a:r>
          </a:p>
          <a:p>
            <a:endParaRPr lang="en-IN" dirty="0"/>
          </a:p>
        </p:txBody>
      </p:sp>
    </p:spTree>
    <p:extLst>
      <p:ext uri="{BB962C8B-B14F-4D97-AF65-F5344CB8AC3E}">
        <p14:creationId xmlns:p14="http://schemas.microsoft.com/office/powerpoint/2010/main" val="2187453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2CE3-8053-8D38-6597-37E83DCF685E}"/>
              </a:ext>
            </a:extLst>
          </p:cNvPr>
          <p:cNvSpPr>
            <a:spLocks noGrp="1"/>
          </p:cNvSpPr>
          <p:nvPr>
            <p:ph type="title"/>
          </p:nvPr>
        </p:nvSpPr>
        <p:spPr>
          <a:xfrm>
            <a:off x="550862" y="258417"/>
            <a:ext cx="11091600" cy="702365"/>
          </a:xfrm>
        </p:spPr>
        <p:txBody>
          <a:bodyPr>
            <a:normAutofit fontScale="90000"/>
          </a:bodyPr>
          <a:lstStyle/>
          <a:p>
            <a:pPr algn="ctr"/>
            <a:r>
              <a:rPr lang="en-IN" b="1" dirty="0">
                <a:effectLst/>
                <a:ea typeface="Calibri" panose="020F0502020204030204" pitchFamily="34" charset="0"/>
                <a:cs typeface="Times New Roman" panose="02020603050405020304" pitchFamily="18" charset="0"/>
              </a:rPr>
              <a:t>Description about App</a:t>
            </a:r>
            <a:endParaRPr lang="en-IN" b="1" dirty="0"/>
          </a:p>
        </p:txBody>
      </p:sp>
      <p:sp>
        <p:nvSpPr>
          <p:cNvPr id="3" name="Content Placeholder 2">
            <a:extLst>
              <a:ext uri="{FF2B5EF4-FFF2-40B4-BE49-F238E27FC236}">
                <a16:creationId xmlns:a16="http://schemas.microsoft.com/office/drawing/2014/main" id="{80A5EE02-847C-AE34-30AD-9B7E9FC1FA4F}"/>
              </a:ext>
            </a:extLst>
          </p:cNvPr>
          <p:cNvSpPr>
            <a:spLocks noGrp="1"/>
          </p:cNvSpPr>
          <p:nvPr>
            <p:ph idx="1"/>
          </p:nvPr>
        </p:nvSpPr>
        <p:spPr>
          <a:xfrm>
            <a:off x="278296" y="1073426"/>
            <a:ext cx="11741426" cy="5526157"/>
          </a:xfrm>
        </p:spPr>
        <p:txBody>
          <a:bodyPr>
            <a:normAutofit fontScale="32500" lnSpcReduction="20000"/>
          </a:bodyPr>
          <a:lstStyle/>
          <a:p>
            <a:pPr marL="0" marR="0" indent="0">
              <a:lnSpc>
                <a:spcPct val="120000"/>
              </a:lnSpc>
              <a:buNone/>
              <a:tabLst>
                <a:tab pos="457200" algn="l"/>
              </a:tabLst>
            </a:pPr>
            <a:r>
              <a:rPr lang="en-IN" sz="4300" b="1" dirty="0">
                <a:solidFill>
                  <a:srgbClr val="97D2FF"/>
                </a:solidFill>
                <a:latin typeface="Segoe UI Black" panose="020B0A02040204020203" pitchFamily="34" charset="0"/>
                <a:ea typeface="Segoe UI Black" panose="020B0A02040204020203" pitchFamily="34" charset="0"/>
              </a:rPr>
              <a:t>This is a Python script that creates a web application using the Streamlit library and the pandas-profiling library to perform exploratory data analysis (EDA) on a dataset. The web application allows users to upload CSV or Excel files, merge them if needed, and generate a pandas profiling report for the resulting data.</a:t>
            </a:r>
          </a:p>
          <a:p>
            <a:pPr marL="0" marR="0" indent="0">
              <a:lnSpc>
                <a:spcPct val="120000"/>
              </a:lnSpc>
              <a:buNone/>
              <a:tabLst>
                <a:tab pos="457200" algn="l"/>
              </a:tabLst>
            </a:pPr>
            <a:r>
              <a:rPr lang="en-IN" sz="4300" b="1" dirty="0">
                <a:solidFill>
                  <a:srgbClr val="97D2FF"/>
                </a:solidFill>
                <a:latin typeface="Segoe UI Black" panose="020B0A02040204020203" pitchFamily="34" charset="0"/>
                <a:ea typeface="Segoe UI Black" panose="020B0A02040204020203" pitchFamily="34" charset="0"/>
              </a:rPr>
              <a:t>Here is a brief overview of the code:</a:t>
            </a:r>
          </a:p>
          <a:p>
            <a:pPr marR="0" lvl="0">
              <a:lnSpc>
                <a:spcPct val="120000"/>
              </a:lnSpc>
              <a:tabLst>
                <a:tab pos="457200" algn="l"/>
              </a:tabLst>
            </a:pPr>
            <a:r>
              <a:rPr lang="en-IN" sz="4300" b="1" dirty="0">
                <a:solidFill>
                  <a:srgbClr val="97D2FF"/>
                </a:solidFill>
                <a:latin typeface="Segoe UI Black" panose="020B0A02040204020203" pitchFamily="34" charset="0"/>
                <a:ea typeface="Segoe UI Black" panose="020B0A02040204020203" pitchFamily="34" charset="0"/>
              </a:rPr>
              <a:t>The first few lines import the necessary libraries: numpy, pandas, streamlit, pandas-profiling, and streamlit-pandas-profiling.</a:t>
            </a:r>
          </a:p>
          <a:p>
            <a:pPr marR="0" lvl="0">
              <a:lnSpc>
                <a:spcPct val="120000"/>
              </a:lnSpc>
              <a:tabLst>
                <a:tab pos="457200" algn="l"/>
              </a:tabLst>
            </a:pPr>
            <a:r>
              <a:rPr lang="en-IN" sz="4300" b="1" dirty="0">
                <a:solidFill>
                  <a:srgbClr val="97D2FF"/>
                </a:solidFill>
                <a:latin typeface="Segoe UI Black" panose="020B0A02040204020203" pitchFamily="34" charset="0"/>
                <a:ea typeface="Segoe UI Black" panose="020B0A02040204020203" pitchFamily="34" charset="0"/>
              </a:rPr>
              <a:t>The next section of code sets up the web application interface, including the app title and file upload widgets.</a:t>
            </a:r>
          </a:p>
          <a:p>
            <a:pPr marR="0" lvl="0">
              <a:lnSpc>
                <a:spcPct val="120000"/>
              </a:lnSpc>
              <a:tabLst>
                <a:tab pos="457200" algn="l"/>
              </a:tabLst>
            </a:pPr>
            <a:r>
              <a:rPr lang="en-IN" sz="4300" b="1" dirty="0">
                <a:solidFill>
                  <a:srgbClr val="97D2FF"/>
                </a:solidFill>
                <a:latin typeface="Segoe UI Black" panose="020B0A02040204020203" pitchFamily="34" charset="0"/>
                <a:ea typeface="Segoe UI Black" panose="020B0A02040204020203" pitchFamily="34" charset="0"/>
              </a:rPr>
              <a:t>The load_csv and load_excel functions are defined to load CSV and Excel files, respectively. These functions are decorated with the @st.cache decorator to improve performance by caching the loaded data.</a:t>
            </a:r>
          </a:p>
          <a:p>
            <a:pPr marR="0" lvl="0">
              <a:lnSpc>
                <a:spcPct val="120000"/>
              </a:lnSpc>
              <a:tabLst>
                <a:tab pos="457200" algn="l"/>
              </a:tabLst>
            </a:pPr>
            <a:r>
              <a:rPr lang="en-IN" sz="4300" b="1" dirty="0">
                <a:solidFill>
                  <a:srgbClr val="97D2FF"/>
                </a:solidFill>
                <a:latin typeface="Segoe UI Black" panose="020B0A02040204020203" pitchFamily="34" charset="0"/>
                <a:ea typeface="Segoe UI Black" panose="020B0A02040204020203" pitchFamily="34" charset="0"/>
              </a:rPr>
              <a:t>The code checks if a file has been uploaded and loads it into a DataFrame object. If a merge file is also uploaded, the code allows users to select columns to connect the two tables and the type of join to perform. If no merge file is uploaded, the code performs EDA on the uploaded file only.</a:t>
            </a:r>
          </a:p>
          <a:p>
            <a:pPr marR="0" lvl="0">
              <a:lnSpc>
                <a:spcPct val="120000"/>
              </a:lnSpc>
              <a:tabLst>
                <a:tab pos="457200" algn="l"/>
              </a:tabLst>
            </a:pPr>
            <a:r>
              <a:rPr lang="en-IN" sz="4300" b="1" dirty="0">
                <a:solidFill>
                  <a:srgbClr val="97D2FF"/>
                </a:solidFill>
                <a:latin typeface="Segoe UI Black" panose="020B0A02040204020203" pitchFamily="34" charset="0"/>
                <a:ea typeface="Segoe UI Black" panose="020B0A02040204020203" pitchFamily="34" charset="0"/>
              </a:rPr>
              <a:t>When the user clicks the "Run EDA" button, the code generates a pandas profiling report for the uploaded data, optionally merged with the other file. The report is displayed using the st_profile_report function from the streamlit-pandas-profiling library.</a:t>
            </a:r>
          </a:p>
          <a:p>
            <a:pPr marR="0">
              <a:lnSpc>
                <a:spcPct val="120000"/>
              </a:lnSpc>
              <a:tabLst>
                <a:tab pos="457200" algn="l"/>
              </a:tabLst>
            </a:pPr>
            <a:r>
              <a:rPr lang="en-IN" sz="4300" b="1" dirty="0">
                <a:solidFill>
                  <a:srgbClr val="97D2FF"/>
                </a:solidFill>
                <a:latin typeface="Segoe UI Black" panose="020B0A02040204020203" pitchFamily="34" charset="0"/>
                <a:ea typeface="Segoe UI Black" panose="020B0A02040204020203" pitchFamily="34" charset="0"/>
              </a:rPr>
              <a:t>To run this code, we can save it to a Python file with a .py extension and run it using a Python interpreter. Note that we will need to have the required libraries installed, which we can do using pip or conda. Once the code is running, we can access the web application by opening a web browser and navigating to the URL provided by the Streamlit library.</a:t>
            </a:r>
          </a:p>
          <a:p>
            <a:endParaRPr lang="en-IN" sz="1600" dirty="0">
              <a:solidFill>
                <a:srgbClr val="97D2FF">
                  <a:alpha val="60000"/>
                </a:srgbClr>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2223132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F994-D07B-31ED-8DE2-06610F2D0A42}"/>
              </a:ext>
            </a:extLst>
          </p:cNvPr>
          <p:cNvSpPr>
            <a:spLocks noGrp="1"/>
          </p:cNvSpPr>
          <p:nvPr>
            <p:ph type="title"/>
          </p:nvPr>
        </p:nvSpPr>
        <p:spPr>
          <a:xfrm>
            <a:off x="550862" y="549275"/>
            <a:ext cx="11091600" cy="893631"/>
          </a:xfrm>
        </p:spPr>
        <p:txBody>
          <a:bodyPr>
            <a:normAutofit/>
          </a:bodyPr>
          <a:lstStyle/>
          <a:p>
            <a:pPr algn="ctr"/>
            <a:r>
              <a:rPr lang="en-US" b="1" dirty="0">
                <a:effectLst/>
                <a:ea typeface="Calibri" panose="020F0502020204030204" pitchFamily="34" charset="0"/>
                <a:cs typeface="Times New Roman" panose="02020603050405020304" pitchFamily="18" charset="0"/>
              </a:rPr>
              <a:t>Outputs:</a:t>
            </a:r>
            <a:endParaRPr lang="en-IN" dirty="0"/>
          </a:p>
        </p:txBody>
      </p:sp>
      <p:sp>
        <p:nvSpPr>
          <p:cNvPr id="3" name="Content Placeholder 2">
            <a:extLst>
              <a:ext uri="{FF2B5EF4-FFF2-40B4-BE49-F238E27FC236}">
                <a16:creationId xmlns:a16="http://schemas.microsoft.com/office/drawing/2014/main" id="{47A40111-E2D5-6727-5C14-2B36F3285D7D}"/>
              </a:ext>
            </a:extLst>
          </p:cNvPr>
          <p:cNvSpPr>
            <a:spLocks noGrp="1"/>
          </p:cNvSpPr>
          <p:nvPr>
            <p:ph idx="1"/>
          </p:nvPr>
        </p:nvSpPr>
        <p:spPr>
          <a:xfrm>
            <a:off x="550863" y="1610687"/>
            <a:ext cx="11090274" cy="1753298"/>
          </a:xfrm>
        </p:spPr>
        <p:txBody>
          <a:bodyPr/>
          <a:lstStyle/>
          <a:p>
            <a:pPr marL="342900" lvl="0" indent="-342900">
              <a:lnSpc>
                <a:spcPct val="100000"/>
              </a:lnSpc>
              <a:buFont typeface="Arial" panose="020B0604020202020204" pitchFamily="34" charset="0"/>
              <a:buChar char=""/>
              <a:tabLst>
                <a:tab pos="457200" algn="l"/>
              </a:tabLst>
            </a:pPr>
            <a:r>
              <a:rPr lang="en-US" sz="1400" b="1" dirty="0">
                <a:solidFill>
                  <a:srgbClr val="97D2FF"/>
                </a:solidFill>
                <a:latin typeface="Segoe UI Black" panose="020B0A02040204020203" pitchFamily="34" charset="0"/>
                <a:ea typeface="Segoe UI Black" panose="020B0A02040204020203" pitchFamily="34" charset="0"/>
              </a:rPr>
              <a:t>Users can upload CSV or Excel files and merge them if necessary.</a:t>
            </a:r>
            <a:endParaRPr lang="en-IN" sz="1400" b="1" dirty="0">
              <a:solidFill>
                <a:srgbClr val="97D2FF"/>
              </a:solidFill>
              <a:latin typeface="Segoe UI Black" panose="020B0A02040204020203" pitchFamily="34" charset="0"/>
              <a:ea typeface="Segoe UI Black" panose="020B0A02040204020203" pitchFamily="34" charset="0"/>
            </a:endParaRPr>
          </a:p>
          <a:p>
            <a:pPr marL="342900" lvl="0" indent="-342900">
              <a:lnSpc>
                <a:spcPct val="100000"/>
              </a:lnSpc>
              <a:buFont typeface="Arial" panose="020B0604020202020204" pitchFamily="34" charset="0"/>
              <a:buChar char=""/>
              <a:tabLst>
                <a:tab pos="457200" algn="l"/>
              </a:tabLst>
            </a:pPr>
            <a:r>
              <a:rPr lang="en-US" sz="1400" b="1" dirty="0">
                <a:solidFill>
                  <a:srgbClr val="97D2FF"/>
                </a:solidFill>
                <a:latin typeface="Segoe UI Black" panose="020B0A02040204020203" pitchFamily="34" charset="0"/>
                <a:ea typeface="Segoe UI Black" panose="020B0A02040204020203" pitchFamily="34" charset="0"/>
              </a:rPr>
              <a:t>Users can generate a pandas profiling report for the uploaded data, which includes statistics such as count, mean, and standard deviation for numerical columns, and frequency tables for categorial columns.</a:t>
            </a:r>
            <a:endParaRPr lang="en-IN" sz="1400" b="1" dirty="0">
              <a:solidFill>
                <a:srgbClr val="97D2FF"/>
              </a:solidFill>
              <a:latin typeface="Segoe UI Black" panose="020B0A02040204020203" pitchFamily="34" charset="0"/>
              <a:ea typeface="Segoe UI Black" panose="020B0A02040204020203" pitchFamily="34" charset="0"/>
            </a:endParaRPr>
          </a:p>
          <a:p>
            <a:pPr marL="342900" lvl="0" indent="-342900">
              <a:lnSpc>
                <a:spcPct val="100000"/>
              </a:lnSpc>
              <a:buFont typeface="Arial" panose="020B0604020202020204" pitchFamily="34" charset="0"/>
              <a:buChar char=""/>
              <a:tabLst>
                <a:tab pos="457200" algn="l"/>
              </a:tabLst>
            </a:pPr>
            <a:r>
              <a:rPr lang="en-US" sz="1400" b="1" dirty="0">
                <a:solidFill>
                  <a:srgbClr val="97D2FF"/>
                </a:solidFill>
                <a:latin typeface="Segoe UI Black" panose="020B0A02040204020203" pitchFamily="34" charset="0"/>
                <a:ea typeface="Segoe UI Black" panose="020B0A02040204020203" pitchFamily="34" charset="0"/>
              </a:rPr>
              <a:t>Users can view interactive visualization of the data, such as histograms, scatter plots, and correlation matrices.</a:t>
            </a:r>
            <a:endParaRPr lang="en-IN" sz="1400" b="1" dirty="0">
              <a:solidFill>
                <a:srgbClr val="97D2FF"/>
              </a:solidFill>
              <a:latin typeface="Segoe UI Black" panose="020B0A02040204020203" pitchFamily="34" charset="0"/>
              <a:ea typeface="Segoe UI Black" panose="020B0A02040204020203" pitchFamily="34" charset="0"/>
            </a:endParaRPr>
          </a:p>
          <a:p>
            <a:pPr marL="342900" lvl="0" indent="-342900">
              <a:lnSpc>
                <a:spcPct val="100000"/>
              </a:lnSpc>
              <a:buFont typeface="Arial" panose="020B0604020202020204" pitchFamily="34" charset="0"/>
              <a:buChar char=""/>
              <a:tabLst>
                <a:tab pos="457200" algn="l"/>
              </a:tabLst>
            </a:pPr>
            <a:r>
              <a:rPr lang="en-US" sz="1400" b="1" dirty="0">
                <a:solidFill>
                  <a:srgbClr val="97D2FF"/>
                </a:solidFill>
                <a:latin typeface="Segoe UI Black" panose="020B0A02040204020203" pitchFamily="34" charset="0"/>
                <a:ea typeface="Segoe UI Black" panose="020B0A02040204020203" pitchFamily="34" charset="0"/>
              </a:rPr>
              <a:t>Users can download the pandas profiling report as an HTML file.</a:t>
            </a:r>
            <a:endParaRPr lang="en-IN" sz="1400" b="1" dirty="0">
              <a:solidFill>
                <a:srgbClr val="97D2FF"/>
              </a:solidFill>
              <a:latin typeface="Segoe UI Black" panose="020B0A02040204020203" pitchFamily="34" charset="0"/>
              <a:ea typeface="Segoe UI Black" panose="020B0A02040204020203" pitchFamily="34" charset="0"/>
            </a:endParaRPr>
          </a:p>
        </p:txBody>
      </p:sp>
      <p:sp>
        <p:nvSpPr>
          <p:cNvPr id="4" name="Title 1">
            <a:extLst>
              <a:ext uri="{FF2B5EF4-FFF2-40B4-BE49-F238E27FC236}">
                <a16:creationId xmlns:a16="http://schemas.microsoft.com/office/drawing/2014/main" id="{460CBEBE-C685-C6CF-49A9-93066B90F0BE}"/>
              </a:ext>
            </a:extLst>
          </p:cNvPr>
          <p:cNvSpPr txBox="1">
            <a:spLocks/>
          </p:cNvSpPr>
          <p:nvPr/>
        </p:nvSpPr>
        <p:spPr>
          <a:xfrm>
            <a:off x="549537" y="3518453"/>
            <a:ext cx="11091600" cy="893631"/>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pPr algn="ctr"/>
            <a:r>
              <a:rPr lang="en-IN" b="1" dirty="0">
                <a:ea typeface="Calibri" panose="020F0502020204030204" pitchFamily="34" charset="0"/>
                <a:cs typeface="Times New Roman" panose="02020603050405020304" pitchFamily="18" charset="0"/>
              </a:rPr>
              <a:t>Outcomes:</a:t>
            </a:r>
            <a:endParaRPr lang="en-IN" dirty="0"/>
          </a:p>
        </p:txBody>
      </p:sp>
      <p:sp>
        <p:nvSpPr>
          <p:cNvPr id="5" name="Content Placeholder 2">
            <a:extLst>
              <a:ext uri="{FF2B5EF4-FFF2-40B4-BE49-F238E27FC236}">
                <a16:creationId xmlns:a16="http://schemas.microsoft.com/office/drawing/2014/main" id="{3C72E069-3B77-4782-EAA7-ABEE7D9E28A4}"/>
              </a:ext>
            </a:extLst>
          </p:cNvPr>
          <p:cNvSpPr txBox="1">
            <a:spLocks/>
          </p:cNvSpPr>
          <p:nvPr/>
        </p:nvSpPr>
        <p:spPr>
          <a:xfrm>
            <a:off x="549537" y="4465263"/>
            <a:ext cx="11284654" cy="1639601"/>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indent="-342900">
              <a:lnSpc>
                <a:spcPct val="100000"/>
              </a:lnSpc>
              <a:buFont typeface="Arial" panose="020B0604020202020204" pitchFamily="34" charset="0"/>
              <a:buChar char=""/>
              <a:tabLst>
                <a:tab pos="457200" algn="l"/>
              </a:tabLst>
            </a:pPr>
            <a:r>
              <a:rPr lang="en-US" sz="1400" b="1" dirty="0">
                <a:solidFill>
                  <a:srgbClr val="97D2FF"/>
                </a:solidFill>
                <a:latin typeface="Segoe UI Black" panose="020B0A02040204020203" pitchFamily="34" charset="0"/>
                <a:ea typeface="Segoe UI Black" panose="020B0A02040204020203" pitchFamily="34" charset="0"/>
              </a:rPr>
              <a:t>The web app can help users quickly and easily understand the structure and content of their data, identify potential issues or inconsistencies, and gain insights that can inform further analysis or decision making.</a:t>
            </a:r>
            <a:endParaRPr lang="en-IN" sz="1400" b="1" dirty="0">
              <a:solidFill>
                <a:srgbClr val="97D2FF"/>
              </a:solidFill>
              <a:latin typeface="Segoe UI Black" panose="020B0A02040204020203" pitchFamily="34" charset="0"/>
              <a:ea typeface="Segoe UI Black" panose="020B0A02040204020203" pitchFamily="34" charset="0"/>
            </a:endParaRPr>
          </a:p>
          <a:p>
            <a:pPr marL="342900" marR="0" indent="-342900">
              <a:lnSpc>
                <a:spcPct val="100000"/>
              </a:lnSpc>
              <a:buFont typeface="Arial" panose="020B0604020202020204" pitchFamily="34" charset="0"/>
              <a:buChar char=""/>
              <a:tabLst>
                <a:tab pos="457200" algn="l"/>
              </a:tabLst>
            </a:pPr>
            <a:r>
              <a:rPr lang="en-US" sz="1400" b="1" dirty="0">
                <a:solidFill>
                  <a:srgbClr val="97D2FF"/>
                </a:solidFill>
                <a:latin typeface="Segoe UI Black" panose="020B0A02040204020203" pitchFamily="34" charset="0"/>
                <a:ea typeface="Segoe UI Black" panose="020B0A02040204020203" pitchFamily="34" charset="0"/>
              </a:rPr>
              <a:t>The web app can streamline the EDA process, saving users time and efforts compared to manually exploring the data using code or other tools.</a:t>
            </a:r>
            <a:endParaRPr lang="en-IN" sz="1400" b="1" dirty="0">
              <a:solidFill>
                <a:srgbClr val="97D2FF"/>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3126230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0EAD6-127A-2F15-48CD-58AFF566C1DC}"/>
              </a:ext>
            </a:extLst>
          </p:cNvPr>
          <p:cNvSpPr>
            <a:spLocks noGrp="1"/>
          </p:cNvSpPr>
          <p:nvPr>
            <p:ph type="title"/>
          </p:nvPr>
        </p:nvSpPr>
        <p:spPr>
          <a:xfrm>
            <a:off x="549538" y="165496"/>
            <a:ext cx="11091600" cy="1080208"/>
          </a:xfrm>
        </p:spPr>
        <p:txBody>
          <a:bodyPr/>
          <a:lstStyle/>
          <a:p>
            <a:pPr algn="ctr"/>
            <a:r>
              <a:rPr lang="en-US" b="1" dirty="0"/>
              <a:t>User Module</a:t>
            </a:r>
            <a:endParaRPr lang="en-IN" b="1" dirty="0"/>
          </a:p>
        </p:txBody>
      </p:sp>
      <p:sp>
        <p:nvSpPr>
          <p:cNvPr id="3" name="Content Placeholder 2">
            <a:extLst>
              <a:ext uri="{FF2B5EF4-FFF2-40B4-BE49-F238E27FC236}">
                <a16:creationId xmlns:a16="http://schemas.microsoft.com/office/drawing/2014/main" id="{5291EA59-7DD0-CB2B-2E47-D3DF0934B036}"/>
              </a:ext>
            </a:extLst>
          </p:cNvPr>
          <p:cNvSpPr>
            <a:spLocks noGrp="1"/>
          </p:cNvSpPr>
          <p:nvPr>
            <p:ph idx="1"/>
          </p:nvPr>
        </p:nvSpPr>
        <p:spPr>
          <a:xfrm>
            <a:off x="549538" y="1245704"/>
            <a:ext cx="11090274" cy="5194853"/>
          </a:xfrm>
        </p:spPr>
        <p:txBody>
          <a:bodyPr>
            <a:normAutofit/>
          </a:bodyPr>
          <a:lstStyle/>
          <a:p>
            <a:pPr marL="0" indent="0">
              <a:lnSpc>
                <a:spcPct val="120000"/>
              </a:lnSpc>
              <a:buNone/>
              <a:tabLst>
                <a:tab pos="457200" algn="l"/>
              </a:tabLst>
            </a:pPr>
            <a:r>
              <a:rPr lang="en-IN" sz="1400" b="1" dirty="0">
                <a:solidFill>
                  <a:srgbClr val="97D2FF"/>
                </a:solidFill>
                <a:latin typeface="Segoe UI Black" panose="020B0A02040204020203" pitchFamily="34" charset="0"/>
                <a:ea typeface="Segoe UI Black" panose="020B0A02040204020203" pitchFamily="34" charset="0"/>
              </a:rPr>
              <a:t>The user module will be responsible for handling user interactions with the web app. It will include the following functionalities:</a:t>
            </a:r>
          </a:p>
          <a:p>
            <a:pPr marL="342900" indent="-342900">
              <a:lnSpc>
                <a:spcPct val="120000"/>
              </a:lnSpc>
              <a:buFont typeface="Arial" panose="020B0604020202020204" pitchFamily="34" charset="0"/>
              <a:buChar char=""/>
              <a:tabLst>
                <a:tab pos="457200" algn="l"/>
              </a:tabLst>
            </a:pPr>
            <a:r>
              <a:rPr lang="en-IN" sz="1400" b="1" dirty="0">
                <a:solidFill>
                  <a:srgbClr val="97D2FF"/>
                </a:solidFill>
                <a:latin typeface="Segoe UI Black" panose="020B0A02040204020203" pitchFamily="34" charset="0"/>
                <a:ea typeface="Segoe UI Black" panose="020B0A02040204020203" pitchFamily="34" charset="0"/>
              </a:rPr>
              <a:t>User login and authentication.</a:t>
            </a:r>
          </a:p>
          <a:p>
            <a:pPr marL="342900" indent="-342900">
              <a:lnSpc>
                <a:spcPct val="120000"/>
              </a:lnSpc>
              <a:buFont typeface="Arial" panose="020B0604020202020204" pitchFamily="34" charset="0"/>
              <a:buChar char=""/>
              <a:tabLst>
                <a:tab pos="457200" algn="l"/>
              </a:tabLst>
            </a:pPr>
            <a:r>
              <a:rPr lang="en-IN" sz="1400" b="1" dirty="0">
                <a:solidFill>
                  <a:srgbClr val="97D2FF"/>
                </a:solidFill>
                <a:latin typeface="Segoe UI Black" panose="020B0A02040204020203" pitchFamily="34" charset="0"/>
                <a:ea typeface="Segoe UI Black" panose="020B0A02040204020203" pitchFamily="34" charset="0"/>
              </a:rPr>
              <a:t>Uploading a product CSV file.</a:t>
            </a:r>
          </a:p>
          <a:p>
            <a:pPr marL="342900" indent="-342900">
              <a:lnSpc>
                <a:spcPct val="120000"/>
              </a:lnSpc>
              <a:buFont typeface="Arial" panose="020B0604020202020204" pitchFamily="34" charset="0"/>
              <a:buChar char=""/>
              <a:tabLst>
                <a:tab pos="457200" algn="l"/>
              </a:tabLst>
            </a:pPr>
            <a:r>
              <a:rPr lang="en-IN" sz="1400" b="1" dirty="0">
                <a:solidFill>
                  <a:srgbClr val="97D2FF"/>
                </a:solidFill>
                <a:latin typeface="Segoe UI Black" panose="020B0A02040204020203" pitchFamily="34" charset="0"/>
                <a:ea typeface="Segoe UI Black" panose="020B0A02040204020203" pitchFamily="34" charset="0"/>
              </a:rPr>
              <a:t>Viewing the uploaded product data.</a:t>
            </a:r>
          </a:p>
          <a:p>
            <a:pPr marL="342900" indent="-342900">
              <a:lnSpc>
                <a:spcPct val="120000"/>
              </a:lnSpc>
              <a:buFont typeface="Arial" panose="020B0604020202020204" pitchFamily="34" charset="0"/>
              <a:buChar char=""/>
              <a:tabLst>
                <a:tab pos="457200" algn="l"/>
              </a:tabLst>
            </a:pPr>
            <a:r>
              <a:rPr lang="en-IN" sz="1400" b="1" dirty="0">
                <a:solidFill>
                  <a:srgbClr val="97D2FF"/>
                </a:solidFill>
                <a:latin typeface="Segoe UI Black" panose="020B0A02040204020203" pitchFamily="34" charset="0"/>
                <a:ea typeface="Segoe UI Black" panose="020B0A02040204020203" pitchFamily="34" charset="0"/>
              </a:rPr>
              <a:t>Selecting and filtering the data based on </a:t>
            </a:r>
          </a:p>
          <a:p>
            <a:pPr marL="0" indent="0">
              <a:lnSpc>
                <a:spcPct val="120000"/>
              </a:lnSpc>
              <a:buNone/>
              <a:tabLst>
                <a:tab pos="457200" algn="l"/>
              </a:tabLst>
            </a:pPr>
            <a:r>
              <a:rPr lang="en-IN" sz="1400" b="1" dirty="0">
                <a:solidFill>
                  <a:srgbClr val="97D2FF"/>
                </a:solidFill>
                <a:latin typeface="Segoe UI Black" panose="020B0A02040204020203" pitchFamily="34" charset="0"/>
                <a:ea typeface="Segoe UI Black" panose="020B0A02040204020203" pitchFamily="34" charset="0"/>
              </a:rPr>
              <a:t>different attributes.</a:t>
            </a:r>
          </a:p>
          <a:p>
            <a:pPr marL="342900" indent="-342900">
              <a:lnSpc>
                <a:spcPct val="120000"/>
              </a:lnSpc>
              <a:buFont typeface="Arial" panose="020B0604020202020204" pitchFamily="34" charset="0"/>
              <a:buChar char=""/>
              <a:tabLst>
                <a:tab pos="457200" algn="l"/>
              </a:tabLst>
            </a:pPr>
            <a:r>
              <a:rPr lang="en-IN" sz="1400" b="1" dirty="0">
                <a:solidFill>
                  <a:srgbClr val="97D2FF"/>
                </a:solidFill>
                <a:latin typeface="Segoe UI Black" panose="020B0A02040204020203" pitchFamily="34" charset="0"/>
                <a:ea typeface="Segoe UI Black" panose="020B0A02040204020203" pitchFamily="34" charset="0"/>
              </a:rPr>
              <a:t>Viewing the details of a specific product.</a:t>
            </a:r>
          </a:p>
          <a:p>
            <a:pPr marL="342900" indent="-342900">
              <a:lnSpc>
                <a:spcPct val="120000"/>
              </a:lnSpc>
              <a:buFont typeface="Arial" panose="020B0604020202020204" pitchFamily="34" charset="0"/>
              <a:buChar char=""/>
              <a:tabLst>
                <a:tab pos="457200" algn="l"/>
              </a:tabLst>
            </a:pPr>
            <a:r>
              <a:rPr lang="en-IN" sz="1400" b="1" dirty="0">
                <a:solidFill>
                  <a:srgbClr val="97D2FF"/>
                </a:solidFill>
                <a:latin typeface="Segoe UI Black" panose="020B0A02040204020203" pitchFamily="34" charset="0"/>
                <a:ea typeface="Segoe UI Black" panose="020B0A02040204020203" pitchFamily="34" charset="0"/>
              </a:rPr>
              <a:t>Adding a new product to the existing dataset.</a:t>
            </a:r>
          </a:p>
          <a:p>
            <a:pPr marL="342900" indent="-342900">
              <a:lnSpc>
                <a:spcPct val="120000"/>
              </a:lnSpc>
              <a:buFont typeface="Arial" panose="020B0604020202020204" pitchFamily="34" charset="0"/>
              <a:buChar char=""/>
              <a:tabLst>
                <a:tab pos="457200" algn="l"/>
              </a:tabLst>
            </a:pPr>
            <a:r>
              <a:rPr lang="en-IN" sz="1400" b="1" dirty="0">
                <a:solidFill>
                  <a:srgbClr val="97D2FF"/>
                </a:solidFill>
                <a:latin typeface="Segoe UI Black" panose="020B0A02040204020203" pitchFamily="34" charset="0"/>
                <a:ea typeface="Segoe UI Black" panose="020B0A02040204020203" pitchFamily="34" charset="0"/>
              </a:rPr>
              <a:t>Updating an existing product information.</a:t>
            </a:r>
          </a:p>
          <a:p>
            <a:pPr marL="342900" indent="-342900">
              <a:lnSpc>
                <a:spcPct val="120000"/>
              </a:lnSpc>
              <a:buFont typeface="Arial" panose="020B0604020202020204" pitchFamily="34" charset="0"/>
              <a:buChar char=""/>
              <a:tabLst>
                <a:tab pos="457200" algn="l"/>
              </a:tabLst>
            </a:pPr>
            <a:r>
              <a:rPr lang="en-IN" sz="1400" b="1" dirty="0">
                <a:solidFill>
                  <a:srgbClr val="97D2FF"/>
                </a:solidFill>
                <a:latin typeface="Segoe UI Black" panose="020B0A02040204020203" pitchFamily="34" charset="0"/>
                <a:ea typeface="Segoe UI Black" panose="020B0A02040204020203" pitchFamily="34" charset="0"/>
              </a:rPr>
              <a:t>Deleting a product from the dataset.</a:t>
            </a:r>
          </a:p>
        </p:txBody>
      </p:sp>
      <p:pic>
        <p:nvPicPr>
          <p:cNvPr id="5" name="Picture 4" descr="A screenshot of a computer&#10;&#10;Description automatically generated with medium confidence">
            <a:extLst>
              <a:ext uri="{FF2B5EF4-FFF2-40B4-BE49-F238E27FC236}">
                <a16:creationId xmlns:a16="http://schemas.microsoft.com/office/drawing/2014/main" id="{E7CA9A09-E5C5-D7B1-A73B-F8E4B69B4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2166" y="1842867"/>
            <a:ext cx="7169834" cy="3488787"/>
          </a:xfrm>
          <a:prstGeom prst="rect">
            <a:avLst/>
          </a:prstGeom>
        </p:spPr>
      </p:pic>
    </p:spTree>
    <p:extLst>
      <p:ext uri="{BB962C8B-B14F-4D97-AF65-F5344CB8AC3E}">
        <p14:creationId xmlns:p14="http://schemas.microsoft.com/office/powerpoint/2010/main" val="2908684653"/>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1B2430"/>
      </a:dk2>
      <a:lt2>
        <a:srgbClr val="F1F3F0"/>
      </a:lt2>
      <a:accent1>
        <a:srgbClr val="D42BE5"/>
      </a:accent1>
      <a:accent2>
        <a:srgbClr val="7519D3"/>
      </a:accent2>
      <a:accent3>
        <a:srgbClr val="3D2FE5"/>
      </a:accent3>
      <a:accent4>
        <a:srgbClr val="1958D3"/>
      </a:accent4>
      <a:accent5>
        <a:srgbClr val="2BB8E5"/>
      </a:accent5>
      <a:accent6>
        <a:srgbClr val="17C1A4"/>
      </a:accent6>
      <a:hlink>
        <a:srgbClr val="3F8ABF"/>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569</TotalTime>
  <Words>1903</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Segoe UI Black</vt:lpstr>
      <vt:lpstr>Sitka Heading</vt:lpstr>
      <vt:lpstr>Source Sans Pro</vt:lpstr>
      <vt:lpstr>3DFloatVTI</vt:lpstr>
      <vt:lpstr>Web app to perform automatic EDA on any dataset.  </vt:lpstr>
      <vt:lpstr>Introduction</vt:lpstr>
      <vt:lpstr> Introduction to the Dataset </vt:lpstr>
      <vt:lpstr>Methodology</vt:lpstr>
      <vt:lpstr>Tools/Toolkit</vt:lpstr>
      <vt:lpstr>Agile framework</vt:lpstr>
      <vt:lpstr>Description about App</vt:lpstr>
      <vt:lpstr>Outputs:</vt:lpstr>
      <vt:lpstr>User Module</vt:lpstr>
      <vt:lpstr>Testing module</vt:lpstr>
      <vt:lpstr>Admin module</vt:lpstr>
      <vt:lpstr>Risk Management</vt:lpstr>
      <vt:lpstr>Future Scope</vt:lpstr>
      <vt:lpstr>Conclusion </vt:lpstr>
      <vt:lpstr>Literature Review</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 to perform ETL and EDA on any dataset. Here we are going to use this app to understand Expenditure pattern of people </dc:title>
  <dc:creator>Aashish S Ninan</dc:creator>
  <cp:lastModifiedBy>Aashish S Ninan</cp:lastModifiedBy>
  <cp:revision>9</cp:revision>
  <dcterms:created xsi:type="dcterms:W3CDTF">2023-02-23T17:07:36Z</dcterms:created>
  <dcterms:modified xsi:type="dcterms:W3CDTF">2023-02-24T16:59:50Z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2023-02-23T18:11:02Z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ec55116a-07bd-4775-9ac6-0377b7c70708</vt:lpwstr>
  </property>
  <property fmtid="{D5CDD505-2E9C-101B-9397-08002B2CF9AE}" pid="7" name="MSIP_Label_defa4170-0d19-0005-0004-bc88714345d2_ActionId">
    <vt:lpwstr>3c25f8f3-8b1e-4671-9cb8-b355598353a9</vt:lpwstr>
  </property>
  <property fmtid="{D5CDD505-2E9C-101B-9397-08002B2CF9AE}" pid="8" name="MSIP_Label_defa4170-0d19-0005-0004-bc88714345d2_ContentBits">
    <vt:lpwstr>0</vt:lpwstr>
  </property>
</Properties>
</file>