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3" r:id="rId8"/>
    <p:sldId id="2146847058" r:id="rId9"/>
    <p:sldId id="265" r:id="rId10"/>
    <p:sldId id="2146847057" r:id="rId11"/>
    <p:sldId id="2146847066" r:id="rId12"/>
    <p:sldId id="2146847070" r:id="rId13"/>
    <p:sldId id="2146847067" r:id="rId14"/>
    <p:sldId id="2146847071" r:id="rId15"/>
    <p:sldId id="2146847072" r:id="rId16"/>
    <p:sldId id="2146847060" r:id="rId17"/>
    <p:sldId id="2146847068" r:id="rId18"/>
    <p:sldId id="2146847062" r:id="rId19"/>
    <p:sldId id="2146847061" r:id="rId20"/>
    <p:sldId id="2146847055" r:id="rId21"/>
    <p:sldId id="2146847059" r:id="rId22"/>
    <p:sldId id="2146847073" r:id="rId23"/>
    <p:sldId id="2146847069"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07-08-2025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Vaibhav-padharia/Fitbuddy_A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a:solidFill>
                  <a:schemeClr val="accent1"/>
                </a:solidFill>
                <a:latin typeface="Arial" panose="020B0604020202020204" pitchFamily="34" charset="0"/>
                <a:cs typeface="Arial" panose="020B0604020202020204" pitchFamily="34" charset="0"/>
              </a:rPr>
              <a:t>FitBuddy_AI</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pPr algn="just"/>
            <a:r>
              <a:rPr lang="en-US" sz="2000" b="1" dirty="0">
                <a:solidFill>
                  <a:schemeClr val="accent1">
                    <a:lumMod val="75000"/>
                  </a:schemeClr>
                </a:solidFill>
                <a:latin typeface="Arial" pitchFamily="34" charset="0"/>
                <a:cs typeface="Arial" pitchFamily="34" charset="0"/>
              </a:rPr>
              <a:t>Presented By: Jay Padharia</a:t>
            </a:r>
          </a:p>
          <a:p>
            <a:r>
              <a:rPr lang="en-US" sz="2000" b="1" dirty="0">
                <a:solidFill>
                  <a:schemeClr val="accent1">
                    <a:lumMod val="75000"/>
                  </a:schemeClr>
                </a:solidFill>
                <a:latin typeface="Arial"/>
                <a:cs typeface="Arial"/>
              </a:rPr>
              <a:t>College Name : KALINGA UNIVERSITY</a:t>
            </a:r>
          </a:p>
          <a:p>
            <a:r>
              <a:rPr lang="en-US" sz="2000" b="1" dirty="0">
                <a:solidFill>
                  <a:schemeClr val="accent1">
                    <a:lumMod val="75000"/>
                  </a:schemeClr>
                </a:solidFill>
                <a:latin typeface="Arial"/>
                <a:cs typeface="Arial"/>
              </a:rPr>
              <a:t>Department: MCA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8160D06-7AB9-E123-40C6-37292A37FD84}"/>
              </a:ext>
            </a:extLst>
          </p:cNvPr>
          <p:cNvPicPr>
            <a:picLocks noChangeAspect="1"/>
          </p:cNvPicPr>
          <p:nvPr/>
        </p:nvPicPr>
        <p:blipFill>
          <a:blip r:embed="rId2"/>
          <a:srcRect/>
          <a:stretch/>
        </p:blipFill>
        <p:spPr>
          <a:xfrm>
            <a:off x="3215149" y="967304"/>
            <a:ext cx="6626941" cy="5770879"/>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D96CA-D96F-485F-F83D-D03F21C6E6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6EA8BE-D033-D6FA-331C-E770CD412C49}"/>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F8C2C079-ED7F-E7B5-8469-CF1CA5DCCB24}"/>
              </a:ext>
            </a:extLst>
          </p:cNvPr>
          <p:cNvPicPr>
            <a:picLocks noChangeAspect="1"/>
          </p:cNvPicPr>
          <p:nvPr/>
        </p:nvPicPr>
        <p:blipFill>
          <a:blip r:embed="rId2"/>
          <a:srcRect/>
          <a:stretch/>
        </p:blipFill>
        <p:spPr>
          <a:xfrm>
            <a:off x="3215149" y="1003232"/>
            <a:ext cx="6626941" cy="5699023"/>
          </a:xfrm>
          <a:prstGeom prst="rect">
            <a:avLst/>
          </a:prstGeom>
        </p:spPr>
      </p:pic>
    </p:spTree>
    <p:extLst>
      <p:ext uri="{BB962C8B-B14F-4D97-AF65-F5344CB8AC3E}">
        <p14:creationId xmlns:p14="http://schemas.microsoft.com/office/powerpoint/2010/main" val="1224790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1A0DC-4642-3E72-27E7-0F72DAD596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7A44BA-5179-F4E8-1F0C-FB19920C4D63}"/>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245034FF-551B-2087-1C7C-F9054F47E2D3}"/>
              </a:ext>
            </a:extLst>
          </p:cNvPr>
          <p:cNvPicPr>
            <a:picLocks noChangeAspect="1"/>
          </p:cNvPicPr>
          <p:nvPr/>
        </p:nvPicPr>
        <p:blipFill>
          <a:blip r:embed="rId2"/>
          <a:srcRect/>
          <a:stretch/>
        </p:blipFill>
        <p:spPr>
          <a:xfrm>
            <a:off x="3837462" y="967304"/>
            <a:ext cx="5382315" cy="5770879"/>
          </a:xfrm>
          <a:prstGeom prst="rect">
            <a:avLst/>
          </a:prstGeom>
        </p:spPr>
      </p:pic>
    </p:spTree>
    <p:extLst>
      <p:ext uri="{BB962C8B-B14F-4D97-AF65-F5344CB8AC3E}">
        <p14:creationId xmlns:p14="http://schemas.microsoft.com/office/powerpoint/2010/main" val="1492468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5">
            <a:extLst>
              <a:ext uri="{FF2B5EF4-FFF2-40B4-BE49-F238E27FC236}">
                <a16:creationId xmlns:a16="http://schemas.microsoft.com/office/drawing/2014/main" id="{B585371A-5E60-DF5B-ECF8-E4CE137EA724}"/>
              </a:ext>
            </a:extLst>
          </p:cNvPr>
          <p:cNvPicPr>
            <a:picLocks noGrp="1" noChangeAspect="1"/>
          </p:cNvPicPr>
          <p:nvPr>
            <p:ph idx="1"/>
          </p:nvPr>
        </p:nvPicPr>
        <p:blipFill>
          <a:blip r:embed="rId2"/>
          <a:srcRect/>
          <a:stretch/>
        </p:blipFill>
        <p:spPr>
          <a:xfrm>
            <a:off x="285136" y="1232451"/>
            <a:ext cx="11179277" cy="512901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3" name="Picture 2">
            <a:extLst>
              <a:ext uri="{FF2B5EF4-FFF2-40B4-BE49-F238E27FC236}">
                <a16:creationId xmlns:a16="http://schemas.microsoft.com/office/drawing/2014/main" id="{D5693625-3FD5-932E-3334-F54965E8A468}"/>
              </a:ext>
            </a:extLst>
          </p:cNvPr>
          <p:cNvPicPr>
            <a:picLocks noChangeAspect="1"/>
          </p:cNvPicPr>
          <p:nvPr/>
        </p:nvPicPr>
        <p:blipFill>
          <a:blip r:embed="rId2"/>
          <a:srcRect/>
          <a:stretch/>
        </p:blipFill>
        <p:spPr>
          <a:xfrm>
            <a:off x="1475760" y="1582994"/>
            <a:ext cx="8779285" cy="5112774"/>
          </a:xfrm>
          <a:prstGeom prst="rect">
            <a:avLst/>
          </a:prstGeom>
        </p:spPr>
      </p:pic>
      <p:sp>
        <p:nvSpPr>
          <p:cNvPr id="5" name="TextBox 4">
            <a:extLst>
              <a:ext uri="{FF2B5EF4-FFF2-40B4-BE49-F238E27FC236}">
                <a16:creationId xmlns:a16="http://schemas.microsoft.com/office/drawing/2014/main" id="{16A49521-B5B7-63EE-905D-5E4ED1D0957F}"/>
              </a:ext>
            </a:extLst>
          </p:cNvPr>
          <p:cNvSpPr txBox="1"/>
          <p:nvPr/>
        </p:nvSpPr>
        <p:spPr>
          <a:xfrm>
            <a:off x="3896876" y="1059774"/>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spTree>
    <p:extLst>
      <p:ext uri="{BB962C8B-B14F-4D97-AF65-F5344CB8AC3E}">
        <p14:creationId xmlns:p14="http://schemas.microsoft.com/office/powerpoint/2010/main" val="112630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305435" indent="-305435"/>
            <a:r>
              <a:rPr lang="en-US" sz="2400" dirty="0"/>
              <a:t>🔹 </a:t>
            </a:r>
            <a:r>
              <a:rPr lang="en-US" sz="2400" b="1" dirty="0" err="1"/>
              <a:t>FitBuddy</a:t>
            </a:r>
            <a:r>
              <a:rPr lang="en-US" sz="2400" b="1" dirty="0"/>
              <a:t> AI can generate personalized workout plans, offer dietary suggestions, and even adapt routines based on user progress.</a:t>
            </a:r>
            <a:br>
              <a:rPr lang="en-US" sz="2400" dirty="0"/>
            </a:br>
            <a:r>
              <a:rPr lang="en-US" sz="2400" dirty="0"/>
              <a:t>🔹 </a:t>
            </a:r>
            <a:r>
              <a:rPr lang="en-US" sz="2400" b="1" dirty="0"/>
              <a:t>It saves time by automating fitness tracking, goal monitoring, and daily reminders.</a:t>
            </a:r>
            <a:br>
              <a:rPr lang="en-US" sz="2400" dirty="0"/>
            </a:br>
            <a:r>
              <a:rPr lang="en-US" sz="2400" dirty="0"/>
              <a:t>🔹 </a:t>
            </a:r>
            <a:r>
              <a:rPr lang="en-US" sz="2400" b="1" dirty="0" err="1"/>
              <a:t>FitBuddy</a:t>
            </a:r>
            <a:r>
              <a:rPr lang="en-US" sz="2400" b="1" dirty="0"/>
              <a:t> enhances motivation, accountability, and overall well-being across all fitness levels.</a:t>
            </a:r>
            <a:br>
              <a:rPr lang="en-US" sz="2400" dirty="0"/>
            </a:br>
            <a:r>
              <a:rPr lang="en-US" sz="2400" dirty="0"/>
              <a:t>🔹 </a:t>
            </a:r>
            <a:r>
              <a:rPr lang="en-US" sz="2400" b="1" dirty="0"/>
              <a:t>It provides real-time feedback using sensor data or user input to improve form and prevent injuries.</a:t>
            </a:r>
            <a:br>
              <a:rPr lang="en-US" sz="2400" dirty="0"/>
            </a:br>
            <a:r>
              <a:rPr lang="en-US" sz="2400" dirty="0"/>
              <a:t>🔹 </a:t>
            </a:r>
            <a:r>
              <a:rPr lang="en-US" sz="2400" b="1" dirty="0" err="1"/>
              <a:t>FitBuddy</a:t>
            </a:r>
            <a:r>
              <a:rPr lang="en-US" sz="2400" b="1" dirty="0"/>
              <a:t> supports long-term consistency through gamified challenges, progress badges, and AI-driven encouragement.</a:t>
            </a:r>
            <a:endParaRPr lang="en-US" sz="24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US" dirty="0" err="1"/>
              <a:t>Github</a:t>
            </a:r>
            <a:r>
              <a:rPr lang="en-US" dirty="0"/>
              <a:t> repo-   </a:t>
            </a:r>
            <a:r>
              <a:rPr lang="en-US" dirty="0">
                <a:hlinkClick r:id="rId2"/>
              </a:rPr>
              <a:t>https://github.com/Vaibhav-padharia/Fitbuddy_AI-</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IN" sz="2800" dirty="0"/>
              <a:t>🔹 AI-Powered Mental Wellness Support</a:t>
            </a:r>
            <a:br>
              <a:rPr lang="en-IN" sz="2800" dirty="0"/>
            </a:br>
            <a:r>
              <a:rPr lang="en-IN" sz="2800" dirty="0"/>
              <a:t>🔹 Integration with Wearables</a:t>
            </a:r>
            <a:br>
              <a:rPr lang="en-IN" sz="2800" dirty="0"/>
            </a:br>
            <a:r>
              <a:rPr lang="en-IN" sz="2800" dirty="0"/>
              <a:t>🔹 Voice-Based Workout Assistant</a:t>
            </a:r>
            <a:br>
              <a:rPr lang="en-IN" sz="2800" dirty="0"/>
            </a:br>
            <a:r>
              <a:rPr lang="en-IN" sz="2800" dirty="0"/>
              <a:t>🔹 Adaptive Injury Recovery Plans</a:t>
            </a:r>
            <a:br>
              <a:rPr lang="en-IN" sz="2800" dirty="0"/>
            </a:br>
            <a:r>
              <a:rPr lang="en-IN" sz="2800" dirty="0"/>
              <a:t>🔹 Social Fitness Challenges</a:t>
            </a:r>
            <a:br>
              <a:rPr lang="en-IN" sz="2800" dirty="0"/>
            </a:br>
            <a:r>
              <a:rPr lang="en-IN" sz="2800" dirty="0"/>
              <a:t>🔹 Personalized Nutrition AI</a:t>
            </a:r>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4091307" y="515020"/>
            <a:ext cx="6773338" cy="904568"/>
          </a:xfrm>
        </p:spPr>
        <p:txBody>
          <a:bodyPr>
            <a:noAutofit/>
          </a:bodyPr>
          <a:lstStyle/>
          <a:p>
            <a:r>
              <a:rPr lang="en-IN" sz="2000" dirty="0"/>
              <a:t>Screenshot/ </a:t>
            </a:r>
            <a:r>
              <a:rPr lang="en-IN" sz="2000" dirty="0" err="1"/>
              <a:t>credly</a:t>
            </a:r>
            <a:r>
              <a:rPr lang="en-IN" sz="2000" dirty="0"/>
              <a:t> certificate( getting started with AI)</a:t>
            </a:r>
          </a:p>
        </p:txBody>
      </p:sp>
      <p:pic>
        <p:nvPicPr>
          <p:cNvPr id="5" name="Picture 4">
            <a:extLst>
              <a:ext uri="{FF2B5EF4-FFF2-40B4-BE49-F238E27FC236}">
                <a16:creationId xmlns:a16="http://schemas.microsoft.com/office/drawing/2014/main" id="{ED312490-6A2A-F3EF-0909-845044B1149C}"/>
              </a:ext>
            </a:extLst>
          </p:cNvPr>
          <p:cNvPicPr>
            <a:picLocks noChangeAspect="1"/>
          </p:cNvPicPr>
          <p:nvPr/>
        </p:nvPicPr>
        <p:blipFill>
          <a:blip r:embed="rId2"/>
          <a:stretch>
            <a:fillRect/>
          </a:stretch>
        </p:blipFill>
        <p:spPr>
          <a:xfrm>
            <a:off x="2607281" y="1419588"/>
            <a:ext cx="7401958" cy="5438412"/>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D679DD-7257-3027-61CF-D0B427A54C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DEA5D5-1157-269A-B738-2C95FCAB9C66}"/>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6493E725-E182-A0C4-1942-DB13478A5CA1}"/>
              </a:ext>
            </a:extLst>
          </p:cNvPr>
          <p:cNvSpPr>
            <a:spLocks noGrp="1"/>
          </p:cNvSpPr>
          <p:nvPr>
            <p:ph idx="1"/>
          </p:nvPr>
        </p:nvSpPr>
        <p:spPr>
          <a:xfrm>
            <a:off x="4091307" y="515020"/>
            <a:ext cx="6773338" cy="904568"/>
          </a:xfrm>
        </p:spPr>
        <p:txBody>
          <a:bodyPr>
            <a:noAutofit/>
          </a:bodyPr>
          <a:lstStyle/>
          <a:p>
            <a:r>
              <a:rPr lang="en-IN" sz="2000" dirty="0"/>
              <a:t>Screenshot/ </a:t>
            </a:r>
            <a:r>
              <a:rPr lang="en-IN" sz="2000" dirty="0" err="1"/>
              <a:t>credly</a:t>
            </a:r>
            <a:r>
              <a:rPr lang="en-IN" sz="2000" dirty="0"/>
              <a:t> certificate( Journey to cloud )</a:t>
            </a:r>
          </a:p>
        </p:txBody>
      </p:sp>
      <p:pic>
        <p:nvPicPr>
          <p:cNvPr id="5" name="Picture 4">
            <a:extLst>
              <a:ext uri="{FF2B5EF4-FFF2-40B4-BE49-F238E27FC236}">
                <a16:creationId xmlns:a16="http://schemas.microsoft.com/office/drawing/2014/main" id="{5BDED671-2AC3-9B01-3EC2-6D943B468B19}"/>
              </a:ext>
            </a:extLst>
          </p:cNvPr>
          <p:cNvPicPr>
            <a:picLocks noChangeAspect="1"/>
          </p:cNvPicPr>
          <p:nvPr/>
        </p:nvPicPr>
        <p:blipFill>
          <a:blip r:embed="rId2"/>
          <a:srcRect/>
          <a:stretch/>
        </p:blipFill>
        <p:spPr>
          <a:xfrm>
            <a:off x="2831762" y="1419588"/>
            <a:ext cx="6952995" cy="5438412"/>
          </a:xfrm>
          <a:prstGeom prst="rect">
            <a:avLst/>
          </a:prstGeom>
        </p:spPr>
      </p:pic>
    </p:spTree>
    <p:extLst>
      <p:ext uri="{BB962C8B-B14F-4D97-AF65-F5344CB8AC3E}">
        <p14:creationId xmlns:p14="http://schemas.microsoft.com/office/powerpoint/2010/main" val="3348097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46000" y="583665"/>
            <a:ext cx="3758401" cy="369332"/>
          </a:xfrm>
          <a:prstGeom prst="rect">
            <a:avLst/>
          </a:prstGeom>
        </p:spPr>
        <p:txBody>
          <a:bodyPr wrap="none">
            <a:spAutoFit/>
          </a:bodyPr>
          <a:lstStyle/>
          <a:p>
            <a:r>
              <a:rPr lang="en-IN" dirty="0"/>
              <a:t>Attach your  RAG LAB certificate here</a:t>
            </a:r>
          </a:p>
        </p:txBody>
      </p:sp>
      <p:pic>
        <p:nvPicPr>
          <p:cNvPr id="3" name="Picture 2">
            <a:extLst>
              <a:ext uri="{FF2B5EF4-FFF2-40B4-BE49-F238E27FC236}">
                <a16:creationId xmlns:a16="http://schemas.microsoft.com/office/drawing/2014/main" id="{61EAC3A5-57DE-D61E-5D06-87B1E7E4FD0C}"/>
              </a:ext>
            </a:extLst>
          </p:cNvPr>
          <p:cNvPicPr>
            <a:picLocks noChangeAspect="1"/>
          </p:cNvPicPr>
          <p:nvPr/>
        </p:nvPicPr>
        <p:blipFill>
          <a:blip r:embed="rId2"/>
          <a:stretch>
            <a:fillRect/>
          </a:stretch>
        </p:blipFill>
        <p:spPr>
          <a:xfrm>
            <a:off x="1347472" y="952997"/>
            <a:ext cx="8113858" cy="5905004"/>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94948"/>
            <a:ext cx="11029615" cy="4673324"/>
          </a:xfrm>
        </p:spPr>
        <p:txBody>
          <a:bodyPr>
            <a:normAutofit fontScale="92500" lnSpcReduction="20000"/>
          </a:bodyPr>
          <a:lstStyle/>
          <a:p>
            <a:r>
              <a:rPr lang="en-US" sz="2800" b="1" dirty="0"/>
              <a:t>Problem Statement:</a:t>
            </a:r>
            <a:br>
              <a:rPr lang="en-US" sz="2800" dirty="0"/>
            </a:br>
            <a:r>
              <a:rPr lang="en-US" sz="2800" dirty="0"/>
              <a:t>In today’s fast-paced lifestyle, individuals often struggle to stay consistent with fitness goals due to lack of personalized guidance, time constraints, and low motivation. Traditional fitness programs require fixed schedules, costly subscriptions, and fail to adapt to individual routines or preferences—making it difficult to maintain a healthy lifestyle.</a:t>
            </a:r>
          </a:p>
          <a:p>
            <a:r>
              <a:rPr lang="en-US" sz="2800" b="1" dirty="0"/>
              <a:t>Proposed Solution:</a:t>
            </a:r>
            <a:br>
              <a:rPr lang="en-US" sz="2800" dirty="0"/>
            </a:br>
            <a:r>
              <a:rPr lang="en-US" sz="2800" dirty="0"/>
              <a:t>An AI-powered virtual fitness coach that uses Natural Language Processing (NLP) and conversational intelligence to recommend personalized home workouts, suggest simple nutritious meals, deliver daily motivation, and promote habit-building—making fitness accessible, flexible, and engaging for everyone.</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422787"/>
            <a:ext cx="11029616" cy="809665"/>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3200" dirty="0"/>
              <a:t>IBM Cloud Watsonx AI Studio</a:t>
            </a:r>
          </a:p>
          <a:p>
            <a:pPr marL="305435" indent="-305435"/>
            <a:r>
              <a:rPr lang="en-IN" sz="3200" dirty="0"/>
              <a:t>IBM Cloud </a:t>
            </a:r>
            <a:r>
              <a:rPr lang="en-IN" sz="3200" dirty="0" err="1"/>
              <a:t>Watsonx</a:t>
            </a:r>
            <a:r>
              <a:rPr lang="en-IN" sz="3200" dirty="0"/>
              <a:t> AI runtime</a:t>
            </a:r>
          </a:p>
          <a:p>
            <a:pPr marL="305435" indent="-305435"/>
            <a:r>
              <a:rPr lang="en-IN" sz="3200" dirty="0"/>
              <a:t>IBM Cloud Agent Lab</a:t>
            </a:r>
          </a:p>
          <a:p>
            <a:pPr marL="305435" indent="-305435"/>
            <a:r>
              <a:rPr lang="en-IN" sz="3200"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4941458"/>
          </a:xfrm>
        </p:spPr>
        <p:txBody>
          <a:bodyPr>
            <a:normAutofit fontScale="77500" lnSpcReduction="20000"/>
          </a:bodyPr>
          <a:lstStyle/>
          <a:p>
            <a:r>
              <a:rPr lang="en-US" sz="2800" b="1" dirty="0"/>
              <a:t>This agent will help users stay consistent with their fitness goals, improve physical and mental well-being, and build long-term healthy habits—anytime, anywhere—by making fitness guidance more personalized, accessible, and motivating.</a:t>
            </a:r>
            <a:endParaRPr lang="en-US" sz="2800" dirty="0"/>
          </a:p>
          <a:p>
            <a:r>
              <a:rPr lang="en-US" sz="2800" b="1" dirty="0"/>
              <a:t>Unique Features:</a:t>
            </a:r>
            <a:endParaRPr lang="en-US" sz="2800" dirty="0"/>
          </a:p>
          <a:p>
            <a:r>
              <a:rPr lang="en-US" sz="2800" dirty="0"/>
              <a:t>Personalized home workouts tailored to user goals, fitness level, and available time</a:t>
            </a:r>
          </a:p>
          <a:p>
            <a:r>
              <a:rPr lang="en-US" sz="2800" dirty="0"/>
              <a:t>AI-generated meal suggestions based on dietary preferences and nutrition goals</a:t>
            </a:r>
          </a:p>
          <a:p>
            <a:r>
              <a:rPr lang="en-US" sz="2800" dirty="0"/>
              <a:t>Daily habit tracking with motivational nudges to build consistency</a:t>
            </a:r>
          </a:p>
          <a:p>
            <a:r>
              <a:rPr lang="en-US" sz="2800" dirty="0"/>
              <a:t>Goal-based coaching: sets micro-goals and celebrates progress</a:t>
            </a:r>
          </a:p>
          <a:p>
            <a:r>
              <a:rPr lang="en-US" sz="2800" dirty="0"/>
              <a:t>Smart reminders and adaptive routines that adjust to user schedule changes</a:t>
            </a:r>
          </a:p>
          <a:p>
            <a:r>
              <a:rPr lang="en-US" sz="2800" dirty="0"/>
              <a:t>Mood-aware check-ins: adapts tone and suggestions based on user energy or mood</a:t>
            </a:r>
          </a:p>
          <a:p>
            <a:r>
              <a:rPr lang="en-US" sz="2800" dirty="0"/>
              <a:t>Conversational interface using NLP, powered by IBM Watson (</a:t>
            </a:r>
            <a:r>
              <a:rPr lang="en-US" sz="2800" dirty="0" err="1"/>
              <a:t>Granity</a:t>
            </a:r>
            <a:r>
              <a:rPr lang="en-US" sz="2800" dirty="0"/>
              <a:t>), for an engaging and human-like experience</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6" name="Rectangle 3">
            <a:extLst>
              <a:ext uri="{FF2B5EF4-FFF2-40B4-BE49-F238E27FC236}">
                <a16:creationId xmlns:a16="http://schemas.microsoft.com/office/drawing/2014/main" id="{57DB8B19-6753-0D2C-CEDE-99ACCC6B25E2}"/>
              </a:ext>
            </a:extLst>
          </p:cNvPr>
          <p:cNvSpPr>
            <a:spLocks noGrp="1" noChangeArrowheads="1"/>
          </p:cNvSpPr>
          <p:nvPr>
            <p:ph idx="1"/>
          </p:nvPr>
        </p:nvSpPr>
        <p:spPr bwMode="auto">
          <a:xfrm>
            <a:off x="492125" y="1591571"/>
            <a:ext cx="3952056"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Busy professionals</a:t>
            </a:r>
          </a:p>
          <a:p>
            <a:r>
              <a:rPr lang="en-US" sz="2400" dirty="0"/>
              <a:t>Students</a:t>
            </a:r>
          </a:p>
          <a:p>
            <a:r>
              <a:rPr lang="en-US" sz="2400" dirty="0"/>
              <a:t>Remote workers</a:t>
            </a:r>
          </a:p>
          <a:p>
            <a:r>
              <a:rPr lang="en-US" sz="2400" dirty="0"/>
              <a:t>Fitness beginners</a:t>
            </a:r>
          </a:p>
          <a:p>
            <a:r>
              <a:rPr lang="en-US" sz="2400" dirty="0"/>
              <a:t>Home-based individuals</a:t>
            </a:r>
          </a:p>
          <a:p>
            <a:r>
              <a:rPr lang="en-US" sz="2400" dirty="0"/>
              <a:t>Recovery and rehab users</a:t>
            </a:r>
          </a:p>
          <a:p>
            <a:r>
              <a:rPr lang="en-US" sz="2400" dirty="0"/>
              <a:t>Health-conscious individuals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2A59727-7B5F-F198-C013-B2ABF221F54C}"/>
              </a:ext>
            </a:extLst>
          </p:cNvPr>
          <p:cNvPicPr>
            <a:picLocks noChangeAspect="1"/>
          </p:cNvPicPr>
          <p:nvPr/>
        </p:nvPicPr>
        <p:blipFill>
          <a:blip r:embed="rId2"/>
          <a:srcRect/>
          <a:stretch/>
        </p:blipFill>
        <p:spPr>
          <a:xfrm>
            <a:off x="581192" y="1232452"/>
            <a:ext cx="10784898" cy="5127985"/>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906FA-1251-4198-459A-F5455E6193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FD2835-456B-262C-9153-00699B95C347}"/>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B1612D9A-214C-841A-599F-9E59AFE56D52}"/>
              </a:ext>
            </a:extLst>
          </p:cNvPr>
          <p:cNvPicPr>
            <a:picLocks noChangeAspect="1"/>
          </p:cNvPicPr>
          <p:nvPr/>
        </p:nvPicPr>
        <p:blipFill>
          <a:blip r:embed="rId2"/>
          <a:srcRect/>
          <a:stretch/>
        </p:blipFill>
        <p:spPr>
          <a:xfrm>
            <a:off x="1079897" y="1232452"/>
            <a:ext cx="9787487" cy="5127985"/>
          </a:xfrm>
          <a:prstGeom prst="rect">
            <a:avLst/>
          </a:prstGeom>
        </p:spPr>
      </p:pic>
    </p:spTree>
    <p:extLst>
      <p:ext uri="{BB962C8B-B14F-4D97-AF65-F5344CB8AC3E}">
        <p14:creationId xmlns:p14="http://schemas.microsoft.com/office/powerpoint/2010/main" val="130742510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257</TotalTime>
  <Words>519</Words>
  <Application>Microsoft Office PowerPoint</Application>
  <PresentationFormat>Widescreen</PresentationFormat>
  <Paragraphs>67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Franklin Gothic Book</vt:lpstr>
      <vt:lpstr>Franklin Gothic Demi</vt:lpstr>
      <vt:lpstr>Wingdings 2</vt:lpstr>
      <vt:lpstr>DividendVTI</vt:lpstr>
      <vt:lpstr>FitBuddy_AI</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Results</vt:lpstr>
      <vt:lpstr>Results</vt:lpstr>
      <vt:lpstr>Conclusion</vt:lpstr>
      <vt:lpstr>GitHub Link</vt:lpstr>
      <vt:lpstr>PowerPoint Presentation</vt:lpstr>
      <vt:lpstr>IBM Certifications</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Jay Padharia</cp:lastModifiedBy>
  <cp:revision>148</cp:revision>
  <dcterms:created xsi:type="dcterms:W3CDTF">2021-05-26T16:50:10Z</dcterms:created>
  <dcterms:modified xsi:type="dcterms:W3CDTF">2025-08-07T12:09:26Z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