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95" r:id="rId3"/>
    <p:sldId id="257" r:id="rId4"/>
    <p:sldId id="261" r:id="rId5"/>
    <p:sldId id="296" r:id="rId6"/>
    <p:sldId id="301" r:id="rId7"/>
    <p:sldId id="302" r:id="rId8"/>
    <p:sldId id="297" r:id="rId9"/>
  </p:sldIdLst>
  <p:sldSz cx="9144000" cy="5143500" type="screen16x9"/>
  <p:notesSz cx="6858000" cy="9144000"/>
  <p:embeddedFontLst>
    <p:embeddedFont>
      <p:font typeface="Quicksand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4660"/>
  </p:normalViewPr>
  <p:slideViewPr>
    <p:cSldViewPr snapToGrid="0">
      <p:cViewPr>
        <p:scale>
          <a:sx n="66" d="100"/>
          <a:sy n="66" d="100"/>
        </p:scale>
        <p:origin x="93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883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799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658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452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15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61218" y="1924426"/>
            <a:ext cx="706497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/>
              <a:t>Distance Vector Routing Protocol – CN Assignment 3 By BT20CSE083</a:t>
            </a:r>
            <a:endParaRPr sz="4400" b="1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54269" y="882395"/>
            <a:ext cx="6835462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What is Distance Vector Routing Protocol ?</a:t>
            </a:r>
            <a:endParaRPr sz="2800" b="1" dirty="0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746911" y="1679521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b="1" dirty="0"/>
              <a:t>It is a type of routing protocol that determines the best path for data to travel from one node to another node.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lang="en" sz="1800" b="1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b="1" dirty="0"/>
              <a:t>The distance metric used in this protocol is usually the number of hops, which is the number of intermediate nodes that a packet must traverse to reach the destination node, but it also can be bandwidth and delay.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lang="en-US" sz="1800" b="1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154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815236-4019-B121-FDCA-25CE5AE98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194" y="259993"/>
            <a:ext cx="6754254" cy="3799268"/>
          </a:xfrm>
          <a:prstGeom prst="rect">
            <a:avLst/>
          </a:prstGeom>
        </p:spPr>
      </p:pic>
      <p:sp>
        <p:nvSpPr>
          <p:cNvPr id="4" name="Google Shape;109;p17">
            <a:extLst>
              <a:ext uri="{FF2B5EF4-FFF2-40B4-BE49-F238E27FC236}">
                <a16:creationId xmlns:a16="http://schemas.microsoft.com/office/drawing/2014/main" id="{53D7A514-F61E-E039-E0AE-F1DE7FB305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3000" y="4239565"/>
            <a:ext cx="6858000" cy="870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/>
              <a:t>DVR Protocol, where each node maintains its own routing table, and forward it to neighbor's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075323" y="523151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Control flow of the Code </a:t>
            </a:r>
            <a:endParaRPr sz="2400" b="1" dirty="0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959413" y="956508"/>
            <a:ext cx="2112198" cy="763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400" b="1" dirty="0"/>
              <a:t>The program starts by reading a file 'inp.txt' </a:t>
            </a:r>
            <a:endParaRPr lang="en" sz="1400" b="1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Google Shape;109;p17">
            <a:extLst>
              <a:ext uri="{FF2B5EF4-FFF2-40B4-BE49-F238E27FC236}">
                <a16:creationId xmlns:a16="http://schemas.microsoft.com/office/drawing/2014/main" id="{449586F3-258E-7BF5-1646-0B12EEF5435F}"/>
              </a:ext>
            </a:extLst>
          </p:cNvPr>
          <p:cNvSpPr txBox="1">
            <a:spLocks/>
          </p:cNvSpPr>
          <p:nvPr/>
        </p:nvSpPr>
        <p:spPr>
          <a:xfrm>
            <a:off x="772667" y="2190028"/>
            <a:ext cx="2627353" cy="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 algn="ctr">
              <a:spcBef>
                <a:spcPts val="0"/>
              </a:spcBef>
              <a:buClr>
                <a:schemeClr val="accent1"/>
              </a:buClr>
              <a:buSzPts val="2400"/>
              <a:buFont typeface="Quicksand"/>
              <a:buNone/>
            </a:pPr>
            <a:r>
              <a:rPr lang="en-US" sz="1400" b="1" dirty="0"/>
              <a:t>A dictionary 'router' is created which stores the router information for each node</a:t>
            </a:r>
            <a:endParaRPr lang="en" sz="1400" b="1" dirty="0"/>
          </a:p>
        </p:txBody>
      </p:sp>
      <p:sp>
        <p:nvSpPr>
          <p:cNvPr id="3" name="Google Shape;109;p17">
            <a:extLst>
              <a:ext uri="{FF2B5EF4-FFF2-40B4-BE49-F238E27FC236}">
                <a16:creationId xmlns:a16="http://schemas.microsoft.com/office/drawing/2014/main" id="{3B1E3268-C79B-1923-004B-B2F77AE665A1}"/>
              </a:ext>
            </a:extLst>
          </p:cNvPr>
          <p:cNvSpPr txBox="1">
            <a:spLocks/>
          </p:cNvSpPr>
          <p:nvPr/>
        </p:nvSpPr>
        <p:spPr>
          <a:xfrm>
            <a:off x="772667" y="3488905"/>
            <a:ext cx="2627353" cy="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 algn="ctr">
              <a:spcBef>
                <a:spcPts val="0"/>
              </a:spcBef>
              <a:buClr>
                <a:schemeClr val="accent1"/>
              </a:buClr>
              <a:buSzPts val="2400"/>
              <a:buFont typeface="Quicksand"/>
              <a:buNone/>
            </a:pPr>
            <a:r>
              <a:rPr lang="en-US" sz="1400" b="1" dirty="0"/>
              <a:t>function '</a:t>
            </a:r>
            <a:r>
              <a:rPr lang="en-US" sz="1400" b="1" dirty="0" err="1"/>
              <a:t>print_init</a:t>
            </a:r>
            <a:r>
              <a:rPr lang="en-US" sz="1400" b="1" dirty="0"/>
              <a:t>' is called to print the initial state of the routers.</a:t>
            </a:r>
            <a:endParaRPr lang="en" sz="1400" b="1" dirty="0"/>
          </a:p>
        </p:txBody>
      </p:sp>
      <p:sp>
        <p:nvSpPr>
          <p:cNvPr id="4" name="Google Shape;109;p17">
            <a:extLst>
              <a:ext uri="{FF2B5EF4-FFF2-40B4-BE49-F238E27FC236}">
                <a16:creationId xmlns:a16="http://schemas.microsoft.com/office/drawing/2014/main" id="{F5B6A516-AF78-1A63-27FB-F6DC2F13578A}"/>
              </a:ext>
            </a:extLst>
          </p:cNvPr>
          <p:cNvSpPr txBox="1">
            <a:spLocks/>
          </p:cNvSpPr>
          <p:nvPr/>
        </p:nvSpPr>
        <p:spPr>
          <a:xfrm>
            <a:off x="3717635" y="3915562"/>
            <a:ext cx="2627353" cy="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 algn="ctr">
              <a:spcBef>
                <a:spcPts val="0"/>
              </a:spcBef>
              <a:buClr>
                <a:schemeClr val="accent1"/>
              </a:buClr>
              <a:buSzPts val="2400"/>
              <a:buFont typeface="Quicksand"/>
              <a:buNone/>
            </a:pPr>
            <a:r>
              <a:rPr lang="en-US" sz="1400" b="1" dirty="0"/>
              <a:t>A function 'task' is created which takes in the router information, shared queue and the id of the thread.</a:t>
            </a:r>
            <a:endParaRPr lang="en" sz="1400" b="1" dirty="0"/>
          </a:p>
        </p:txBody>
      </p:sp>
      <p:sp>
        <p:nvSpPr>
          <p:cNvPr id="5" name="Google Shape;109;p17">
            <a:extLst>
              <a:ext uri="{FF2B5EF4-FFF2-40B4-BE49-F238E27FC236}">
                <a16:creationId xmlns:a16="http://schemas.microsoft.com/office/drawing/2014/main" id="{F0089949-F61E-272E-7D74-CE4E04BDA7CF}"/>
              </a:ext>
            </a:extLst>
          </p:cNvPr>
          <p:cNvSpPr txBox="1">
            <a:spLocks/>
          </p:cNvSpPr>
          <p:nvPr/>
        </p:nvSpPr>
        <p:spPr>
          <a:xfrm>
            <a:off x="3596613" y="2571749"/>
            <a:ext cx="2627353" cy="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 algn="ctr">
              <a:spcBef>
                <a:spcPts val="0"/>
              </a:spcBef>
              <a:buClr>
                <a:schemeClr val="accent1"/>
              </a:buClr>
              <a:buSzPts val="2400"/>
              <a:buFont typeface="Quicksand"/>
              <a:buNone/>
            </a:pPr>
            <a:r>
              <a:rPr lang="en-US" sz="1400" b="1" dirty="0"/>
              <a:t>Within 'task', a loop runs and calls two functions '</a:t>
            </a:r>
            <a:r>
              <a:rPr lang="en-US" sz="1400" b="1" dirty="0" err="1"/>
              <a:t>update_queue</a:t>
            </a:r>
            <a:r>
              <a:rPr lang="en-US" sz="1400" b="1" dirty="0"/>
              <a:t>' and '</a:t>
            </a:r>
            <a:r>
              <a:rPr lang="en-US" sz="1400" b="1" dirty="0" err="1"/>
              <a:t>bellman_ford</a:t>
            </a:r>
            <a:r>
              <a:rPr lang="en-US" sz="1400" b="1" dirty="0"/>
              <a:t>'.</a:t>
            </a:r>
            <a:endParaRPr lang="en" sz="1400" b="1" dirty="0"/>
          </a:p>
        </p:txBody>
      </p:sp>
      <p:sp>
        <p:nvSpPr>
          <p:cNvPr id="6" name="Google Shape;109;p17">
            <a:extLst>
              <a:ext uri="{FF2B5EF4-FFF2-40B4-BE49-F238E27FC236}">
                <a16:creationId xmlns:a16="http://schemas.microsoft.com/office/drawing/2014/main" id="{A196BE8D-BC90-E4D0-F14D-DDD05F28A58F}"/>
              </a:ext>
            </a:extLst>
          </p:cNvPr>
          <p:cNvSpPr txBox="1">
            <a:spLocks/>
          </p:cNvSpPr>
          <p:nvPr/>
        </p:nvSpPr>
        <p:spPr>
          <a:xfrm>
            <a:off x="3650400" y="929605"/>
            <a:ext cx="2627353" cy="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 algn="ctr">
              <a:spcBef>
                <a:spcPts val="0"/>
              </a:spcBef>
              <a:buClr>
                <a:schemeClr val="accent1"/>
              </a:buClr>
              <a:buSzPts val="2400"/>
              <a:buFont typeface="Quicksand"/>
              <a:buNone/>
            </a:pPr>
            <a:r>
              <a:rPr lang="en-US" sz="1400" b="1" dirty="0"/>
              <a:t>The '</a:t>
            </a:r>
            <a:r>
              <a:rPr lang="en-US" sz="1400" b="1" dirty="0" err="1"/>
              <a:t>update_queue</a:t>
            </a:r>
            <a:r>
              <a:rPr lang="en-US" sz="1400" b="1" dirty="0"/>
              <a:t>' function updates the shared dictionary by copying the DVR table of each node to its </a:t>
            </a:r>
            <a:r>
              <a:rPr lang="en-US" sz="1400" b="1" dirty="0" err="1"/>
              <a:t>neighbours'</a:t>
            </a:r>
            <a:r>
              <a:rPr lang="en-US" sz="1400" b="1" dirty="0"/>
              <a:t> queues.</a:t>
            </a:r>
            <a:endParaRPr lang="en" sz="1400" b="1" dirty="0"/>
          </a:p>
        </p:txBody>
      </p:sp>
      <p:sp>
        <p:nvSpPr>
          <p:cNvPr id="7" name="Google Shape;109;p17">
            <a:extLst>
              <a:ext uri="{FF2B5EF4-FFF2-40B4-BE49-F238E27FC236}">
                <a16:creationId xmlns:a16="http://schemas.microsoft.com/office/drawing/2014/main" id="{03C5BF03-A7FF-137F-11FD-44850EA9741B}"/>
              </a:ext>
            </a:extLst>
          </p:cNvPr>
          <p:cNvSpPr txBox="1">
            <a:spLocks/>
          </p:cNvSpPr>
          <p:nvPr/>
        </p:nvSpPr>
        <p:spPr>
          <a:xfrm>
            <a:off x="6344988" y="706429"/>
            <a:ext cx="2627353" cy="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 algn="ctr">
              <a:spcBef>
                <a:spcPts val="0"/>
              </a:spcBef>
              <a:buClr>
                <a:schemeClr val="accent1"/>
              </a:buClr>
              <a:buSzPts val="2400"/>
              <a:buFont typeface="Quicksand"/>
              <a:buNone/>
            </a:pPr>
            <a:r>
              <a:rPr lang="en-US" sz="1400" b="1" dirty="0"/>
              <a:t>The '</a:t>
            </a:r>
            <a:r>
              <a:rPr lang="en-US" sz="1400" b="1" dirty="0" err="1"/>
              <a:t>bellman_ford</a:t>
            </a:r>
            <a:r>
              <a:rPr lang="en-US" sz="1400" b="1" dirty="0"/>
              <a:t>' function implements the Bellman Ford algorithm to update the DVR table of the router.</a:t>
            </a:r>
            <a:endParaRPr lang="en" sz="1400" b="1" dirty="0"/>
          </a:p>
        </p:txBody>
      </p:sp>
      <p:sp>
        <p:nvSpPr>
          <p:cNvPr id="8" name="Google Shape;109;p17">
            <a:extLst>
              <a:ext uri="{FF2B5EF4-FFF2-40B4-BE49-F238E27FC236}">
                <a16:creationId xmlns:a16="http://schemas.microsoft.com/office/drawing/2014/main" id="{FB3B95FD-EB04-8937-286D-026FFC5FF34A}"/>
              </a:ext>
            </a:extLst>
          </p:cNvPr>
          <p:cNvSpPr txBox="1">
            <a:spLocks/>
          </p:cNvSpPr>
          <p:nvPr/>
        </p:nvSpPr>
        <p:spPr>
          <a:xfrm>
            <a:off x="6516647" y="2347016"/>
            <a:ext cx="2627353" cy="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 algn="ctr">
              <a:spcBef>
                <a:spcPts val="0"/>
              </a:spcBef>
              <a:buClr>
                <a:schemeClr val="accent1"/>
              </a:buClr>
              <a:buSzPts val="2400"/>
              <a:buFont typeface="Quicksand"/>
              <a:buNone/>
            </a:pPr>
            <a:r>
              <a:rPr lang="en-US" sz="1400" b="1"/>
              <a:t>The updated DVR table is printed after each iteration using the 'print' function.</a:t>
            </a:r>
            <a:endParaRPr lang="en" sz="1400" b="1" dirty="0"/>
          </a:p>
        </p:txBody>
      </p:sp>
      <p:sp>
        <p:nvSpPr>
          <p:cNvPr id="9" name="Google Shape;109;p17">
            <a:extLst>
              <a:ext uri="{FF2B5EF4-FFF2-40B4-BE49-F238E27FC236}">
                <a16:creationId xmlns:a16="http://schemas.microsoft.com/office/drawing/2014/main" id="{33DBA48C-B30F-51D7-3E78-3FB30095C90B}"/>
              </a:ext>
            </a:extLst>
          </p:cNvPr>
          <p:cNvSpPr txBox="1">
            <a:spLocks/>
          </p:cNvSpPr>
          <p:nvPr/>
        </p:nvSpPr>
        <p:spPr>
          <a:xfrm>
            <a:off x="6619646" y="3792622"/>
            <a:ext cx="2627353" cy="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 algn="ctr">
              <a:spcBef>
                <a:spcPts val="0"/>
              </a:spcBef>
              <a:buClr>
                <a:schemeClr val="accent1"/>
              </a:buClr>
              <a:buSzPts val="2400"/>
              <a:buFont typeface="Quicksand"/>
              <a:buNone/>
            </a:pPr>
            <a:r>
              <a:rPr lang="en-US" sz="1400" b="1" dirty="0"/>
              <a:t>At the end of each iteration, the thread waits until all other threads have completed the iteration.</a:t>
            </a:r>
            <a:endParaRPr lang="en" sz="14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2A6903-84AE-8AAE-97E3-7E1A6F125B11}"/>
              </a:ext>
            </a:extLst>
          </p:cNvPr>
          <p:cNvCxnSpPr>
            <a:cxnSpLocks/>
          </p:cNvCxnSpPr>
          <p:nvPr/>
        </p:nvCxnSpPr>
        <p:spPr>
          <a:xfrm>
            <a:off x="2015512" y="1785342"/>
            <a:ext cx="0" cy="404686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050B16-C753-2315-922F-38DFE79E7634}"/>
              </a:ext>
            </a:extLst>
          </p:cNvPr>
          <p:cNvCxnSpPr>
            <a:cxnSpLocks/>
          </p:cNvCxnSpPr>
          <p:nvPr/>
        </p:nvCxnSpPr>
        <p:spPr>
          <a:xfrm>
            <a:off x="2015512" y="3181595"/>
            <a:ext cx="0" cy="404686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E15EBA-D64D-90DA-012D-B5E12CD6E494}"/>
              </a:ext>
            </a:extLst>
          </p:cNvPr>
          <p:cNvCxnSpPr>
            <a:cxnSpLocks/>
          </p:cNvCxnSpPr>
          <p:nvPr/>
        </p:nvCxnSpPr>
        <p:spPr>
          <a:xfrm flipV="1">
            <a:off x="3063336" y="4244804"/>
            <a:ext cx="759282" cy="5776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3CB05F-8B01-DAEA-0911-17B4DE847957}"/>
              </a:ext>
            </a:extLst>
          </p:cNvPr>
          <p:cNvCxnSpPr>
            <a:cxnSpLocks/>
          </p:cNvCxnSpPr>
          <p:nvPr/>
        </p:nvCxnSpPr>
        <p:spPr>
          <a:xfrm flipV="1">
            <a:off x="5035902" y="3636868"/>
            <a:ext cx="0" cy="335131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8A7B2F-6A23-EA70-EDE6-5C2E1C748AC0}"/>
              </a:ext>
            </a:extLst>
          </p:cNvPr>
          <p:cNvCxnSpPr>
            <a:cxnSpLocks/>
          </p:cNvCxnSpPr>
          <p:nvPr/>
        </p:nvCxnSpPr>
        <p:spPr>
          <a:xfrm>
            <a:off x="7741718" y="1937742"/>
            <a:ext cx="0" cy="404686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80EA8A-4632-3D68-FC1D-85CBEC463B9A}"/>
              </a:ext>
            </a:extLst>
          </p:cNvPr>
          <p:cNvCxnSpPr>
            <a:cxnSpLocks/>
          </p:cNvCxnSpPr>
          <p:nvPr/>
        </p:nvCxnSpPr>
        <p:spPr>
          <a:xfrm>
            <a:off x="7916087" y="3335629"/>
            <a:ext cx="0" cy="404686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325B45-D188-7B96-CF43-8368E59A1CF8}"/>
              </a:ext>
            </a:extLst>
          </p:cNvPr>
          <p:cNvCxnSpPr>
            <a:cxnSpLocks/>
          </p:cNvCxnSpPr>
          <p:nvPr/>
        </p:nvCxnSpPr>
        <p:spPr>
          <a:xfrm flipV="1">
            <a:off x="4975260" y="2342428"/>
            <a:ext cx="0" cy="335131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5AB691-EF8B-9B74-3B70-695C1585C1FD}"/>
              </a:ext>
            </a:extLst>
          </p:cNvPr>
          <p:cNvCxnSpPr>
            <a:cxnSpLocks/>
          </p:cNvCxnSpPr>
          <p:nvPr/>
        </p:nvCxnSpPr>
        <p:spPr>
          <a:xfrm>
            <a:off x="6029241" y="1200631"/>
            <a:ext cx="405177" cy="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Google Shape;108;p17">
            <a:extLst>
              <a:ext uri="{FF2B5EF4-FFF2-40B4-BE49-F238E27FC236}">
                <a16:creationId xmlns:a16="http://schemas.microsoft.com/office/drawing/2014/main" id="{FC454606-9EA0-C7AB-B72A-6F1C15E0C5E6}"/>
              </a:ext>
            </a:extLst>
          </p:cNvPr>
          <p:cNvSpPr txBox="1">
            <a:spLocks/>
          </p:cNvSpPr>
          <p:nvPr/>
        </p:nvSpPr>
        <p:spPr>
          <a:xfrm>
            <a:off x="1058087" y="53392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400" b="1" dirty="0"/>
              <a:t>Control flow of the Code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772E24-1F04-C60C-399F-038916ED1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16" y="552216"/>
            <a:ext cx="1479626" cy="1860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555925-4EF0-8A04-D1B2-B8A54C8BF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246" y="76069"/>
            <a:ext cx="6102343" cy="507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5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CFF77-E19E-3A52-6449-41856F244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733" y="195684"/>
            <a:ext cx="5513148" cy="475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207997-96A1-79B6-DE0D-39A492B9C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486" y="251575"/>
            <a:ext cx="4466769" cy="464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7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" name="Google Shape;108;p17">
            <a:extLst>
              <a:ext uri="{FF2B5EF4-FFF2-40B4-BE49-F238E27FC236}">
                <a16:creationId xmlns:a16="http://schemas.microsoft.com/office/drawing/2014/main" id="{06520A9F-297A-F43B-A0DF-258B61934792}"/>
              </a:ext>
            </a:extLst>
          </p:cNvPr>
          <p:cNvSpPr txBox="1">
            <a:spLocks/>
          </p:cNvSpPr>
          <p:nvPr/>
        </p:nvSpPr>
        <p:spPr>
          <a:xfrm>
            <a:off x="1515287" y="971811"/>
            <a:ext cx="6858000" cy="2170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US" sz="2400" b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524904278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278</Words>
  <Application>Microsoft Office PowerPoint</Application>
  <PresentationFormat>On-screen Show (16:9)</PresentationFormat>
  <Paragraphs>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Quicksand</vt:lpstr>
      <vt:lpstr>Arial</vt:lpstr>
      <vt:lpstr>Eleanor template</vt:lpstr>
      <vt:lpstr>Distance Vector Routing Protocol – CN Assignment 3 By BT20CSE083</vt:lpstr>
      <vt:lpstr>What is Distance Vector Routing Protocol ?</vt:lpstr>
      <vt:lpstr>PowerPoint Presentation</vt:lpstr>
      <vt:lpstr>Control flow of the Code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Dbank : A Decentralized Banking Application made with Block chain Technology</dc:title>
  <dc:creator>LENOVO</dc:creator>
  <cp:lastModifiedBy>VAIBHAV MOKALE</cp:lastModifiedBy>
  <cp:revision>2</cp:revision>
  <dcterms:modified xsi:type="dcterms:W3CDTF">2023-04-08T18:17:27Z</dcterms:modified>
</cp:coreProperties>
</file>