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Inconsolata" pitchFamily="1" charset="0"/>
      <p:regular r:id="rId15"/>
    </p:embeddedFon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Montserrat Black" panose="00000A00000000000000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RrbFGHO4lggu6m9ffZxEtEwdD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C53D2021-94BF-0988-4442-A1B3C6C0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>
            <a:extLst>
              <a:ext uri="{FF2B5EF4-FFF2-40B4-BE49-F238E27FC236}">
                <a16:creationId xmlns:a16="http://schemas.microsoft.com/office/drawing/2014/main" id="{0CE249F9-12D0-26A5-15D2-29474D4AD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>
            <a:extLst>
              <a:ext uri="{FF2B5EF4-FFF2-40B4-BE49-F238E27FC236}">
                <a16:creationId xmlns:a16="http://schemas.microsoft.com/office/drawing/2014/main" id="{AACB6A6C-CA4D-28C0-5D29-1E9FB4F3B6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95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2" y="658457"/>
            <a:ext cx="2378100" cy="527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b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  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Leader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Theme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398631" y="1200840"/>
            <a:ext cx="65247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lvl="1">
              <a:buSzPts val="1300"/>
            </a:pP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Design a computer vision object detection model that can help</a:t>
            </a:r>
          </a:p>
          <a:p>
            <a:pPr marL="302260" lvl="1">
              <a:buSzPts val="1300"/>
            </a:pP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automate tasks in space </a:t>
            </a: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  <a:cs typeface="Arial" panose="020B0604020202020204" pitchFamily="34" charset="0"/>
              </a:rPr>
              <a:t>environments</a:t>
            </a: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 by enabling robots to visually</a:t>
            </a:r>
          </a:p>
          <a:p>
            <a:pPr marL="302260" lvl="1">
              <a:buSzPts val="1300"/>
            </a:pP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identify and locate essential tools during missions.</a:t>
            </a:r>
          </a:p>
        </p:txBody>
      </p:sp>
      <p:sp>
        <p:nvSpPr>
          <p:cNvPr id="57" name="Google Shape;57;p1"/>
          <p:cNvSpPr txBox="1"/>
          <p:nvPr/>
        </p:nvSpPr>
        <p:spPr>
          <a:xfrm>
            <a:off x="2398631" y="3268645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lvl="1">
              <a:buSzPts val="1400"/>
            </a:pPr>
            <a:r>
              <a:rPr lang="en-US" dirty="0">
                <a:latin typeface="Inconsolata" pitchFamily="1" charset="0"/>
                <a:ea typeface="Inconsolata" pitchFamily="1" charset="0"/>
                <a:cs typeface="IBM Plex Sans"/>
                <a:sym typeface="IBM Plex Sans"/>
              </a:rPr>
              <a:t>Inderprastha Engineering College</a:t>
            </a:r>
          </a:p>
        </p:txBody>
      </p:sp>
      <p:sp>
        <p:nvSpPr>
          <p:cNvPr id="58" name="Google Shape;58;p1"/>
          <p:cNvSpPr txBox="1"/>
          <p:nvPr/>
        </p:nvSpPr>
        <p:spPr>
          <a:xfrm>
            <a:off x="2398631" y="3942659"/>
            <a:ext cx="571763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lvl="1">
              <a:buSzPts val="1400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Inconsolata" pitchFamily="1" charset="0"/>
                <a:ea typeface="Inconsolata" pitchFamily="1" charset="0"/>
                <a:cs typeface="IBM Plex Sans"/>
                <a:sym typeface="IBM Plex Sans"/>
              </a:rPr>
              <a:t>Duality AI </a:t>
            </a:r>
            <a:endParaRPr sz="1400" b="0" i="0" u="none" strike="noStrike" cap="none" dirty="0">
              <a:solidFill>
                <a:srgbClr val="000000"/>
              </a:solidFill>
              <a:latin typeface="Inconsolata" pitchFamily="1" charset="0"/>
              <a:ea typeface="Inconsolata" pitchFamily="1" charset="0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718431" y="2075032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CODIES</a:t>
            </a:r>
          </a:p>
        </p:txBody>
      </p:sp>
      <p:sp>
        <p:nvSpPr>
          <p:cNvPr id="61" name="Google Shape;61;p1"/>
          <p:cNvSpPr txBox="1"/>
          <p:nvPr/>
        </p:nvSpPr>
        <p:spPr>
          <a:xfrm>
            <a:off x="2718431" y="2610801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Samarth Sharma</a:t>
            </a:r>
          </a:p>
        </p:txBody>
      </p:sp>
      <p:sp>
        <p:nvSpPr>
          <p:cNvPr id="62" name="Google Shape;62;p1"/>
          <p:cNvSpPr txBox="1"/>
          <p:nvPr/>
        </p:nvSpPr>
        <p:spPr>
          <a:xfrm>
            <a:off x="2718431" y="4508103"/>
            <a:ext cx="620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600"/>
            </a:pPr>
            <a:r>
              <a:rPr lang="en-US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samarth120904@gmail.com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048" y="48768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/>
              <a:t>Problem and Solution</a:t>
            </a:r>
            <a:endParaRPr sz="700" dirty="0"/>
          </a:p>
        </p:txBody>
      </p:sp>
      <p:grpSp>
        <p:nvGrpSpPr>
          <p:cNvPr id="73" name="Google Shape;73;p2"/>
          <p:cNvGrpSpPr/>
          <p:nvPr/>
        </p:nvGrpSpPr>
        <p:grpSpPr>
          <a:xfrm>
            <a:off x="344364" y="1066479"/>
            <a:ext cx="8212361" cy="3995320"/>
            <a:chOff x="-6976" y="-38100"/>
            <a:chExt cx="2090776" cy="1503300"/>
          </a:xfrm>
        </p:grpSpPr>
        <p:sp>
          <p:nvSpPr>
            <p:cNvPr id="74" name="Google Shape;74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Google Shape;75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2">
            <a:extLst>
              <a:ext uri="{FF2B5EF4-FFF2-40B4-BE49-F238E27FC236}">
                <a16:creationId xmlns:a16="http://schemas.microsoft.com/office/drawing/2014/main" id="{8C996287-C450-294A-77C0-E86426D52D2E}"/>
              </a:ext>
            </a:extLst>
          </p:cNvPr>
          <p:cNvSpPr/>
          <p:nvPr/>
        </p:nvSpPr>
        <p:spPr>
          <a:xfrm>
            <a:off x="704281" y="1351720"/>
            <a:ext cx="279142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Problem </a:t>
            </a:r>
            <a:r>
              <a:rPr lang="en-US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Summary</a:t>
            </a: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:</a:t>
            </a:r>
            <a:endParaRPr lang="en-US" sz="200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8186791D-28BF-DBB1-3F53-486916CE6C02}"/>
              </a:ext>
            </a:extLst>
          </p:cNvPr>
          <p:cNvSpPr/>
          <p:nvPr/>
        </p:nvSpPr>
        <p:spPr>
          <a:xfrm>
            <a:off x="3176290" y="2403455"/>
            <a:ext cx="279142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FA4EF827-F394-2541-67E5-97FA534209E3}"/>
              </a:ext>
            </a:extLst>
          </p:cNvPr>
          <p:cNvSpPr/>
          <p:nvPr/>
        </p:nvSpPr>
        <p:spPr>
          <a:xfrm>
            <a:off x="704282" y="1688310"/>
            <a:ext cx="3533182" cy="2039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Develop a real-time object detection system for space station environments, precisely identifying critical safety tools: Fire Extinguisher, Toolbox, and Oxygen Tank. The core challenge was achieving high accuracy and real-time performance on low-resource devices for space robotics and astronaut support.</a:t>
            </a:r>
            <a:endParaRPr lang="en-US" sz="10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3CF524B-78B5-03BC-971A-A6C7526400B3}"/>
              </a:ext>
            </a:extLst>
          </p:cNvPr>
          <p:cNvSpPr/>
          <p:nvPr/>
        </p:nvSpPr>
        <p:spPr>
          <a:xfrm>
            <a:off x="704281" y="3727693"/>
            <a:ext cx="184728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🔥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Fire Extinguisher</a:t>
            </a:r>
            <a:endParaRPr lang="en-US" sz="10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B09A8F0-D074-BB87-CA81-8AD6B975F72D}"/>
              </a:ext>
            </a:extLst>
          </p:cNvPr>
          <p:cNvSpPr/>
          <p:nvPr/>
        </p:nvSpPr>
        <p:spPr>
          <a:xfrm>
            <a:off x="704281" y="4384510"/>
            <a:ext cx="1733550" cy="3406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🧰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Toolbox</a:t>
            </a:r>
            <a:endParaRPr lang="en-US" sz="10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BFD8976-3DD6-A07B-6E72-81D89A901588}"/>
              </a:ext>
            </a:extLst>
          </p:cNvPr>
          <p:cNvSpPr/>
          <p:nvPr/>
        </p:nvSpPr>
        <p:spPr>
          <a:xfrm>
            <a:off x="699677" y="4046454"/>
            <a:ext cx="1847286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🫧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Oxygen Tank</a:t>
            </a:r>
            <a:endParaRPr lang="en-US" sz="10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CA4BC267-02AE-28F9-DF55-163A696A5AD4}"/>
              </a:ext>
            </a:extLst>
          </p:cNvPr>
          <p:cNvSpPr/>
          <p:nvPr/>
        </p:nvSpPr>
        <p:spPr>
          <a:xfrm>
            <a:off x="4443071" y="1386657"/>
            <a:ext cx="277368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Solution Summary:</a:t>
            </a:r>
            <a:endParaRPr lang="en-US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F6CAF125-1AFA-44F8-8E3A-1C3E011309F0}"/>
              </a:ext>
            </a:extLst>
          </p:cNvPr>
          <p:cNvSpPr/>
          <p:nvPr/>
        </p:nvSpPr>
        <p:spPr>
          <a:xfrm>
            <a:off x="4441055" y="1684791"/>
            <a:ext cx="3533182" cy="2039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team utilized </a:t>
            </a: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YOLOv8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training it on Duality AI's Falcon synthetic dataset to build a robust, real-time object detection model. The solution is optimized for low-resource environments and integrated into a mobile prototype.</a:t>
            </a:r>
            <a:endParaRPr lang="en-US" sz="10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3F9BA3E4-DAD7-0B1B-00D4-E2B45D56EF97}"/>
              </a:ext>
            </a:extLst>
          </p:cNvPr>
          <p:cNvSpPr/>
          <p:nvPr/>
        </p:nvSpPr>
        <p:spPr>
          <a:xfrm>
            <a:off x="4445323" y="3387583"/>
            <a:ext cx="352891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YOLOv8m (50 epochs, 640x640)</a:t>
            </a:r>
            <a:endParaRPr lang="en-US" sz="100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0C79A9BF-8C03-F054-874C-EA20DE592BF0}"/>
              </a:ext>
            </a:extLst>
          </p:cNvPr>
          <p:cNvSpPr/>
          <p:nvPr/>
        </p:nvSpPr>
        <p:spPr>
          <a:xfrm>
            <a:off x="4440827" y="3656588"/>
            <a:ext cx="3533410" cy="262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Performance (mAP@0.5):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94.2% overall</a:t>
            </a:r>
            <a:endParaRPr lang="en-US" sz="10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7D741AC0-9DB4-C2A6-2073-92549981233D}"/>
              </a:ext>
            </a:extLst>
          </p:cNvPr>
          <p:cNvSpPr/>
          <p:nvPr/>
        </p:nvSpPr>
        <p:spPr>
          <a:xfrm>
            <a:off x="4440827" y="3955794"/>
            <a:ext cx="1847286" cy="336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Export: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ONNX for cross-platform, low-latency inference</a:t>
            </a:r>
            <a:endParaRPr lang="en-US" sz="10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7365BE8E-EFFB-CE90-4E5D-504C0B042F31}"/>
              </a:ext>
            </a:extLst>
          </p:cNvPr>
          <p:cNvSpPr/>
          <p:nvPr/>
        </p:nvSpPr>
        <p:spPr>
          <a:xfrm>
            <a:off x="4443656" y="4301060"/>
            <a:ext cx="3530581" cy="377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Integration: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Flutter mobile app "ToolFinder AI"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306000" y="1978975"/>
            <a:ext cx="40727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Methodology &amp; Implementation</a:t>
            </a:r>
            <a:endParaRPr sz="700"/>
          </a:p>
        </p:txBody>
      </p:sp>
      <p:grpSp>
        <p:nvGrpSpPr>
          <p:cNvPr id="86" name="Google Shape;86;p4"/>
          <p:cNvGrpSpPr/>
          <p:nvPr/>
        </p:nvGrpSpPr>
        <p:grpSpPr>
          <a:xfrm>
            <a:off x="574657" y="1205350"/>
            <a:ext cx="7994685" cy="3676019"/>
            <a:chOff x="0" y="-38100"/>
            <a:chExt cx="2083903" cy="1503300"/>
          </a:xfrm>
        </p:grpSpPr>
        <p:sp>
          <p:nvSpPr>
            <p:cNvPr id="87" name="Google Shape;87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Google Shape;88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2">
            <a:extLst>
              <a:ext uri="{FF2B5EF4-FFF2-40B4-BE49-F238E27FC236}">
                <a16:creationId xmlns:a16="http://schemas.microsoft.com/office/drawing/2014/main" id="{1D0EA11C-CDF7-FC5A-FA5C-35EF3BDCD03B}"/>
              </a:ext>
            </a:extLst>
          </p:cNvPr>
          <p:cNvSpPr/>
          <p:nvPr/>
        </p:nvSpPr>
        <p:spPr>
          <a:xfrm>
            <a:off x="810636" y="1325748"/>
            <a:ext cx="7619685" cy="54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project followed a rigorous pipeline to ensure an accurate and efficient YOLOv8-based object detection model for</a:t>
            </a:r>
          </a:p>
          <a:p>
            <a:pPr marL="0" indent="0" algn="l"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critical space station tools.</a:t>
            </a:r>
            <a:endParaRPr lang="en-US" sz="1000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425F052E-D76C-6321-04AE-BDFC7098C349}"/>
              </a:ext>
            </a:extLst>
          </p:cNvPr>
          <p:cNvSpPr/>
          <p:nvPr/>
        </p:nvSpPr>
        <p:spPr>
          <a:xfrm>
            <a:off x="810241" y="1948886"/>
            <a:ext cx="3568471" cy="1159638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930D51E-EF80-5EC2-A936-B5A5FEA4A5DC}"/>
              </a:ext>
            </a:extLst>
          </p:cNvPr>
          <p:cNvSpPr/>
          <p:nvPr/>
        </p:nvSpPr>
        <p:spPr>
          <a:xfrm>
            <a:off x="810241" y="1926026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D58FC016-4713-4E28-D0B0-A29BADCF68B2}"/>
              </a:ext>
            </a:extLst>
          </p:cNvPr>
          <p:cNvSpPr/>
          <p:nvPr/>
        </p:nvSpPr>
        <p:spPr>
          <a:xfrm>
            <a:off x="2362565" y="1832047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0">
            <a:extLst>
              <a:ext uri="{FF2B5EF4-FFF2-40B4-BE49-F238E27FC236}">
                <a16:creationId xmlns:a16="http://schemas.microsoft.com/office/drawing/2014/main" id="{36E7A020-93E1-2BA9-DB6E-E1847640F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8" y="1888597"/>
            <a:ext cx="133418" cy="166733"/>
          </a:xfrm>
          <a:prstGeom prst="rect">
            <a:avLst/>
          </a:prstGeom>
        </p:spPr>
      </p:pic>
      <p:sp>
        <p:nvSpPr>
          <p:cNvPr id="9" name="Text 6">
            <a:extLst>
              <a:ext uri="{FF2B5EF4-FFF2-40B4-BE49-F238E27FC236}">
                <a16:creationId xmlns:a16="http://schemas.microsoft.com/office/drawing/2014/main" id="{2F8187DC-D2F6-4A9A-FF09-E6411F80F84C}"/>
              </a:ext>
            </a:extLst>
          </p:cNvPr>
          <p:cNvSpPr/>
          <p:nvPr/>
        </p:nvSpPr>
        <p:spPr>
          <a:xfrm>
            <a:off x="934378" y="1977604"/>
            <a:ext cx="1199007" cy="2681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0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Dataset Setup</a:t>
            </a:r>
            <a:endParaRPr lang="en-US" sz="10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358DB3E3-1308-1842-80F9-2F99000B3AA8}"/>
              </a:ext>
            </a:extLst>
          </p:cNvPr>
          <p:cNvSpPr/>
          <p:nvPr/>
        </p:nvSpPr>
        <p:spPr>
          <a:xfrm>
            <a:off x="934378" y="2209825"/>
            <a:ext cx="3364737" cy="7695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Leveraged a 3.9GB Duality Falcon synthetic dataset, manually integrated for Fire Extinguisher, Toolbox, and Oxygen Tank classes.</a:t>
            </a:r>
            <a:endParaRPr lang="en-US" sz="1000" dirty="0"/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57129A29-778E-4CC2-DBD3-4075F45318BE}"/>
              </a:ext>
            </a:extLst>
          </p:cNvPr>
          <p:cNvSpPr/>
          <p:nvPr/>
        </p:nvSpPr>
        <p:spPr>
          <a:xfrm>
            <a:off x="4685645" y="1960588"/>
            <a:ext cx="3568471" cy="1159638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7E76D081-117F-4C7A-041C-4F2D3F2252C7}"/>
              </a:ext>
            </a:extLst>
          </p:cNvPr>
          <p:cNvSpPr/>
          <p:nvPr/>
        </p:nvSpPr>
        <p:spPr>
          <a:xfrm>
            <a:off x="4685645" y="1937728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5">
            <a:extLst>
              <a:ext uri="{FF2B5EF4-FFF2-40B4-BE49-F238E27FC236}">
                <a16:creationId xmlns:a16="http://schemas.microsoft.com/office/drawing/2014/main" id="{7DC85E3A-20CB-E5D6-8932-EFA3DBD6FF86}"/>
              </a:ext>
            </a:extLst>
          </p:cNvPr>
          <p:cNvSpPr/>
          <p:nvPr/>
        </p:nvSpPr>
        <p:spPr>
          <a:xfrm>
            <a:off x="6393409" y="1843670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B9C53016-4A98-8C20-6ABE-2E9B1F6DDD36}"/>
              </a:ext>
            </a:extLst>
          </p:cNvPr>
          <p:cNvSpPr/>
          <p:nvPr/>
        </p:nvSpPr>
        <p:spPr>
          <a:xfrm>
            <a:off x="4809782" y="1995168"/>
            <a:ext cx="2094713" cy="244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 (YOLOv8m)</a:t>
            </a:r>
            <a:endParaRPr lang="en-US" sz="1050" dirty="0"/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A24C62B3-BD68-2404-5810-E7EDB0B8FDE1}"/>
              </a:ext>
            </a:extLst>
          </p:cNvPr>
          <p:cNvSpPr/>
          <p:nvPr/>
        </p:nvSpPr>
        <p:spPr>
          <a:xfrm>
            <a:off x="4809782" y="2221527"/>
            <a:ext cx="3364737" cy="4766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Trained YOLOv8m for 50 epochs at 640x640 resolution using Ultralytics Python API for optimal performance and speed.</a:t>
            </a:r>
            <a:endParaRPr lang="en-US" sz="1000" dirty="0"/>
          </a:p>
        </p:txBody>
      </p:sp>
      <p:sp>
        <p:nvSpPr>
          <p:cNvPr id="20" name="Shape 3">
            <a:extLst>
              <a:ext uri="{FF2B5EF4-FFF2-40B4-BE49-F238E27FC236}">
                <a16:creationId xmlns:a16="http://schemas.microsoft.com/office/drawing/2014/main" id="{B252AFD4-BAE9-FF6B-9C40-1B01EC733C83}"/>
              </a:ext>
            </a:extLst>
          </p:cNvPr>
          <p:cNvSpPr/>
          <p:nvPr/>
        </p:nvSpPr>
        <p:spPr>
          <a:xfrm>
            <a:off x="806163" y="3369623"/>
            <a:ext cx="3568471" cy="1213500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21" name="Shape 4">
            <a:extLst>
              <a:ext uri="{FF2B5EF4-FFF2-40B4-BE49-F238E27FC236}">
                <a16:creationId xmlns:a16="http://schemas.microsoft.com/office/drawing/2014/main" id="{41704012-8223-26AD-EBD8-A2AAD5B09EA3}"/>
              </a:ext>
            </a:extLst>
          </p:cNvPr>
          <p:cNvSpPr/>
          <p:nvPr/>
        </p:nvSpPr>
        <p:spPr>
          <a:xfrm>
            <a:off x="806163" y="3346763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2" name="Image 0">
            <a:extLst>
              <a:ext uri="{FF2B5EF4-FFF2-40B4-BE49-F238E27FC236}">
                <a16:creationId xmlns:a16="http://schemas.microsoft.com/office/drawing/2014/main" id="{C5C1FB09-C3B7-929C-BEEA-605F7B325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040" y="3662651"/>
            <a:ext cx="112683" cy="140820"/>
          </a:xfrm>
          <a:prstGeom prst="rect">
            <a:avLst/>
          </a:prstGeom>
        </p:spPr>
      </p:pic>
      <p:sp>
        <p:nvSpPr>
          <p:cNvPr id="23" name="Text 6">
            <a:extLst>
              <a:ext uri="{FF2B5EF4-FFF2-40B4-BE49-F238E27FC236}">
                <a16:creationId xmlns:a16="http://schemas.microsoft.com/office/drawing/2014/main" id="{14F8B2D4-D415-F26F-C8F5-4B45E2861F6F}"/>
              </a:ext>
            </a:extLst>
          </p:cNvPr>
          <p:cNvSpPr/>
          <p:nvPr/>
        </p:nvSpPr>
        <p:spPr>
          <a:xfrm>
            <a:off x="930300" y="3398341"/>
            <a:ext cx="1270459" cy="280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Validation</a:t>
            </a:r>
            <a:endParaRPr lang="en-US" sz="1050" dirty="0"/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20FFCC68-DD62-71BD-56D2-226E903850D4}"/>
              </a:ext>
            </a:extLst>
          </p:cNvPr>
          <p:cNvSpPr/>
          <p:nvPr/>
        </p:nvSpPr>
        <p:spPr>
          <a:xfrm>
            <a:off x="930300" y="3630562"/>
            <a:ext cx="3364737" cy="738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5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Achieved high precision (0.898), recall (0.986), and mAP scores (94.2% @0.5, 88.4% @0.5:0.95), with detailed class-wise mAP.</a:t>
            </a:r>
            <a:endParaRPr lang="en-US" sz="1000" dirty="0"/>
          </a:p>
        </p:txBody>
      </p:sp>
      <p:sp>
        <p:nvSpPr>
          <p:cNvPr id="25" name="Shape 5">
            <a:extLst>
              <a:ext uri="{FF2B5EF4-FFF2-40B4-BE49-F238E27FC236}">
                <a16:creationId xmlns:a16="http://schemas.microsoft.com/office/drawing/2014/main" id="{CF6F27BC-F826-90CA-1A6A-7971A9736516}"/>
              </a:ext>
            </a:extLst>
          </p:cNvPr>
          <p:cNvSpPr/>
          <p:nvPr/>
        </p:nvSpPr>
        <p:spPr>
          <a:xfrm>
            <a:off x="2358487" y="3238402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5FC9A6ED-B1D4-B911-7B77-625200FFF7B4}"/>
              </a:ext>
            </a:extLst>
          </p:cNvPr>
          <p:cNvSpPr/>
          <p:nvPr/>
        </p:nvSpPr>
        <p:spPr>
          <a:xfrm>
            <a:off x="4721925" y="3358465"/>
            <a:ext cx="3532192" cy="1224658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66C77453-DA16-ACA7-41E7-6D494D922164}"/>
              </a:ext>
            </a:extLst>
          </p:cNvPr>
          <p:cNvSpPr/>
          <p:nvPr/>
        </p:nvSpPr>
        <p:spPr>
          <a:xfrm>
            <a:off x="4685348" y="3335605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FA5DB885-D95E-CDE8-4C90-8779D6559DC4}"/>
              </a:ext>
            </a:extLst>
          </p:cNvPr>
          <p:cNvSpPr/>
          <p:nvPr/>
        </p:nvSpPr>
        <p:spPr>
          <a:xfrm>
            <a:off x="6393409" y="3246353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12DAC5BE-2755-DA4B-C734-67C8539AAB74}"/>
              </a:ext>
            </a:extLst>
          </p:cNvPr>
          <p:cNvSpPr/>
          <p:nvPr/>
        </p:nvSpPr>
        <p:spPr>
          <a:xfrm>
            <a:off x="4846061" y="3381321"/>
            <a:ext cx="1660099" cy="237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Real-time Prediction</a:t>
            </a:r>
            <a:endParaRPr lang="en-US" sz="1050" dirty="0"/>
          </a:p>
        </p:txBody>
      </p:sp>
      <p:sp>
        <p:nvSpPr>
          <p:cNvPr id="32" name="Text 7">
            <a:extLst>
              <a:ext uri="{FF2B5EF4-FFF2-40B4-BE49-F238E27FC236}">
                <a16:creationId xmlns:a16="http://schemas.microsoft.com/office/drawing/2014/main" id="{5EFB562D-3D42-37E4-5D20-B686DD9BEFDE}"/>
              </a:ext>
            </a:extLst>
          </p:cNvPr>
          <p:cNvSpPr/>
          <p:nvPr/>
        </p:nvSpPr>
        <p:spPr>
          <a:xfrm>
            <a:off x="4846061" y="3619404"/>
            <a:ext cx="3364737" cy="75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Enabled robust predictions on test images, saving outputs with precise bounding boxes and labels for visualization.</a:t>
            </a:r>
            <a:endParaRPr lang="en-US" sz="1000" dirty="0"/>
          </a:p>
        </p:txBody>
      </p:sp>
      <p:sp>
        <p:nvSpPr>
          <p:cNvPr id="33" name="Shape 14">
            <a:extLst>
              <a:ext uri="{FF2B5EF4-FFF2-40B4-BE49-F238E27FC236}">
                <a16:creationId xmlns:a16="http://schemas.microsoft.com/office/drawing/2014/main" id="{33248EB6-C6BB-27E0-B3E5-1D1EB770D222}"/>
              </a:ext>
            </a:extLst>
          </p:cNvPr>
          <p:cNvSpPr/>
          <p:nvPr/>
        </p:nvSpPr>
        <p:spPr>
          <a:xfrm>
            <a:off x="4809782" y="2721062"/>
            <a:ext cx="3364737" cy="322298"/>
          </a:xfrm>
          <a:prstGeom prst="roundRect">
            <a:avLst>
              <a:gd name="adj" fmla="val 3192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5" name="Text 7">
            <a:extLst>
              <a:ext uri="{FF2B5EF4-FFF2-40B4-BE49-F238E27FC236}">
                <a16:creationId xmlns:a16="http://schemas.microsoft.com/office/drawing/2014/main" id="{0010CD97-58DC-DDCB-2C84-5780ED3B4E27}"/>
              </a:ext>
            </a:extLst>
          </p:cNvPr>
          <p:cNvSpPr/>
          <p:nvPr/>
        </p:nvSpPr>
        <p:spPr>
          <a:xfrm>
            <a:off x="4844308" y="2754085"/>
            <a:ext cx="3286065" cy="237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/>
              <a:t>model = YOLO('yolov8m.pt')model.train(data='data.yaml', epochs=50, imgsz=640)</a:t>
            </a:r>
          </a:p>
        </p:txBody>
      </p:sp>
      <p:sp>
        <p:nvSpPr>
          <p:cNvPr id="36" name="Shape 14">
            <a:extLst>
              <a:ext uri="{FF2B5EF4-FFF2-40B4-BE49-F238E27FC236}">
                <a16:creationId xmlns:a16="http://schemas.microsoft.com/office/drawing/2014/main" id="{9DE572E5-0B54-B94F-09C7-1DD558374DA7}"/>
              </a:ext>
            </a:extLst>
          </p:cNvPr>
          <p:cNvSpPr/>
          <p:nvPr/>
        </p:nvSpPr>
        <p:spPr>
          <a:xfrm>
            <a:off x="4806618" y="4162814"/>
            <a:ext cx="3364736" cy="285356"/>
          </a:xfrm>
          <a:prstGeom prst="roundRect">
            <a:avLst>
              <a:gd name="adj" fmla="val 3192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1F3A1AAF-BDDC-7AB9-F9C4-93AE7EFBB943}"/>
              </a:ext>
            </a:extLst>
          </p:cNvPr>
          <p:cNvSpPr/>
          <p:nvPr/>
        </p:nvSpPr>
        <p:spPr>
          <a:xfrm>
            <a:off x="4844308" y="4228353"/>
            <a:ext cx="2589881" cy="1469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/>
              <a:t>model.predict(source='data/predict/images', save=True)</a:t>
            </a:r>
          </a:p>
        </p:txBody>
      </p:sp>
      <p:pic>
        <p:nvPicPr>
          <p:cNvPr id="39" name="Image 1">
            <a:extLst>
              <a:ext uri="{FF2B5EF4-FFF2-40B4-BE49-F238E27FC236}">
                <a16:creationId xmlns:a16="http://schemas.microsoft.com/office/drawing/2014/main" id="{07502ED4-9FF7-A869-D3C7-7EE1E89A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18" y="1888219"/>
            <a:ext cx="132570" cy="165673"/>
          </a:xfrm>
          <a:prstGeom prst="rect">
            <a:avLst/>
          </a:prstGeom>
        </p:spPr>
      </p:pic>
      <p:pic>
        <p:nvPicPr>
          <p:cNvPr id="41" name="Image 3">
            <a:extLst>
              <a:ext uri="{FF2B5EF4-FFF2-40B4-BE49-F238E27FC236}">
                <a16:creationId xmlns:a16="http://schemas.microsoft.com/office/drawing/2014/main" id="{5A570752-6ECB-9A32-023F-6DE00F4CB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439" y="3280008"/>
            <a:ext cx="160714" cy="200844"/>
          </a:xfrm>
          <a:prstGeom prst="rect">
            <a:avLst/>
          </a:prstGeom>
        </p:spPr>
      </p:pic>
      <p:pic>
        <p:nvPicPr>
          <p:cNvPr id="42" name="Image 2">
            <a:extLst>
              <a:ext uri="{FF2B5EF4-FFF2-40B4-BE49-F238E27FC236}">
                <a16:creationId xmlns:a16="http://schemas.microsoft.com/office/drawing/2014/main" id="{D74207E8-0797-97E5-8A80-D5BB23957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918" y="3285976"/>
            <a:ext cx="137328" cy="171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7272eebcc5_0_5"/>
          <p:cNvSpPr txBox="1"/>
          <p:nvPr/>
        </p:nvSpPr>
        <p:spPr>
          <a:xfrm>
            <a:off x="2057945" y="316297"/>
            <a:ext cx="5040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/>
              <a:t>Technology Used</a:t>
            </a:r>
          </a:p>
        </p:txBody>
      </p:sp>
      <p:sp>
        <p:nvSpPr>
          <p:cNvPr id="100" name="Google Shape;100;g37272eebcc5_0_5"/>
          <p:cNvSpPr/>
          <p:nvPr/>
        </p:nvSpPr>
        <p:spPr>
          <a:xfrm>
            <a:off x="574657" y="1287585"/>
            <a:ext cx="7994685" cy="3582628"/>
          </a:xfrm>
          <a:custGeom>
            <a:avLst/>
            <a:gdLst/>
            <a:ahLst/>
            <a:cxnLst/>
            <a:rect l="l" t="t" r="r" b="b"/>
            <a:pathLst>
              <a:path w="2083903" h="1465108" extrusionOk="0">
                <a:moveTo>
                  <a:pt x="0" y="0"/>
                </a:moveTo>
                <a:lnTo>
                  <a:pt x="2083903" y="0"/>
                </a:lnTo>
                <a:lnTo>
                  <a:pt x="2083903" y="1465108"/>
                </a:lnTo>
                <a:lnTo>
                  <a:pt x="0" y="1465108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C41B92E7-5A8E-CCC6-D8A4-642F8C0BF535}"/>
              </a:ext>
            </a:extLst>
          </p:cNvPr>
          <p:cNvSpPr/>
          <p:nvPr/>
        </p:nvSpPr>
        <p:spPr>
          <a:xfrm>
            <a:off x="711200" y="1337010"/>
            <a:ext cx="7816950" cy="532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 integrated leading-edge machine learning, deployment, and app development tools to craft a comprehensive object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detection solution for space environments.</a:t>
            </a:r>
            <a:endParaRPr lang="en-US" sz="1050" dirty="0"/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9A0503B3-1AB7-76F9-FF7A-8144AA0EB4BF}"/>
              </a:ext>
            </a:extLst>
          </p:cNvPr>
          <p:cNvSpPr/>
          <p:nvPr/>
        </p:nvSpPr>
        <p:spPr>
          <a:xfrm>
            <a:off x="895270" y="1924547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4CB39535-B5AD-26F9-E1E1-17F746B6F1EB}"/>
              </a:ext>
            </a:extLst>
          </p:cNvPr>
          <p:cNvSpPr/>
          <p:nvPr/>
        </p:nvSpPr>
        <p:spPr>
          <a:xfrm>
            <a:off x="1009030" y="1911454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YOLOv8 (Ultralytics)</a:t>
            </a:r>
            <a:endParaRPr lang="en-US" sz="105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CEF705C1-0011-E193-0F97-37DDD0949D77}"/>
              </a:ext>
            </a:extLst>
          </p:cNvPr>
          <p:cNvSpPr/>
          <p:nvPr/>
        </p:nvSpPr>
        <p:spPr>
          <a:xfrm>
            <a:off x="1009030" y="2200101"/>
            <a:ext cx="3378189" cy="907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Chosen for real-time object detection, YOLOv8m delivers a crucial balance of speed and accuracy, achieving mAP@0.5 scores up to 94.2%.</a:t>
            </a:r>
            <a:endParaRPr lang="en-US" sz="100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04DF4ED9-8750-8C93-887C-97DA07F39703}"/>
              </a:ext>
            </a:extLst>
          </p:cNvPr>
          <p:cNvSpPr/>
          <p:nvPr/>
        </p:nvSpPr>
        <p:spPr>
          <a:xfrm>
            <a:off x="4737732" y="1930796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0068E20-7BC7-411B-61C0-8753A38D5415}"/>
              </a:ext>
            </a:extLst>
          </p:cNvPr>
          <p:cNvSpPr/>
          <p:nvPr/>
        </p:nvSpPr>
        <p:spPr>
          <a:xfrm>
            <a:off x="4851492" y="1917703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ONNX (Open Neural Network Exchange)</a:t>
            </a:r>
            <a:endParaRPr lang="en-US" sz="10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9AD87FAD-B897-EDE1-5594-E0D067AC82E9}"/>
              </a:ext>
            </a:extLst>
          </p:cNvPr>
          <p:cNvSpPr/>
          <p:nvPr/>
        </p:nvSpPr>
        <p:spPr>
          <a:xfrm>
            <a:off x="4851492" y="2206350"/>
            <a:ext cx="3378188" cy="907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Crucial for deployment, ONNX provides a lightweight, mobile-friendly, and cross-platform model format for optimized, low-latency inference.</a:t>
            </a:r>
            <a:endParaRPr lang="en-US" sz="1000" dirty="0"/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6044CD6D-1194-28A9-390B-14EAA4D644E1}"/>
              </a:ext>
            </a:extLst>
          </p:cNvPr>
          <p:cNvSpPr/>
          <p:nvPr/>
        </p:nvSpPr>
        <p:spPr>
          <a:xfrm>
            <a:off x="895270" y="3375378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370A603B-4F81-6DA8-5CED-548895842A53}"/>
              </a:ext>
            </a:extLst>
          </p:cNvPr>
          <p:cNvSpPr/>
          <p:nvPr/>
        </p:nvSpPr>
        <p:spPr>
          <a:xfrm>
            <a:off x="1009030" y="3362285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Flutter</a:t>
            </a:r>
            <a:endParaRPr lang="en-US" sz="105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6FA42572-6672-1621-28FA-C6E7201EEEB0}"/>
              </a:ext>
            </a:extLst>
          </p:cNvPr>
          <p:cNvSpPr/>
          <p:nvPr/>
        </p:nvSpPr>
        <p:spPr>
          <a:xfrm>
            <a:off x="1009030" y="3650932"/>
            <a:ext cx="3378189" cy="907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mobile app, "ToolFinder AI," built with Flutter, showcases real-world applicability by integrating ONNX for on-device image input and predictions.</a:t>
            </a:r>
            <a:endParaRPr lang="en-US" sz="1000" dirty="0"/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2B1A2571-220C-F2AD-D511-314990F9CDF5}"/>
              </a:ext>
            </a:extLst>
          </p:cNvPr>
          <p:cNvSpPr/>
          <p:nvPr/>
        </p:nvSpPr>
        <p:spPr>
          <a:xfrm>
            <a:off x="4737730" y="3362285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2D5DE4ED-7B54-F9D5-D4D0-72DB6670246C}"/>
              </a:ext>
            </a:extLst>
          </p:cNvPr>
          <p:cNvSpPr/>
          <p:nvPr/>
        </p:nvSpPr>
        <p:spPr>
          <a:xfrm>
            <a:off x="4851490" y="3349192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Hardware &amp; Supporting Tools</a:t>
            </a:r>
            <a:endParaRPr lang="en-US" sz="1050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FAAE1AF5-C03D-D9F9-4451-795DDD193400}"/>
              </a:ext>
            </a:extLst>
          </p:cNvPr>
          <p:cNvSpPr/>
          <p:nvPr/>
        </p:nvSpPr>
        <p:spPr>
          <a:xfrm>
            <a:off x="4851490" y="3637839"/>
            <a:ext cx="3378188" cy="1033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NVIDIA RTX 4050 for training, Python (Ultralytics), Dart (Flutter), Jupyter Notebooks, Duality AI's Falcon Simulator, and GitHub ensure reproducibility.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08" name="Google Shape;108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B7CF3-9F2F-9F4F-DE82-5F023D2F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17576" y="1919288"/>
            <a:ext cx="3907803" cy="1953902"/>
          </a:xfrm>
          <a:prstGeom prst="rect">
            <a:avLst/>
          </a:prstGeom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2152587" y="284640"/>
            <a:ext cx="52104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0"/>
              </a:lnSpc>
            </a:pPr>
            <a:r>
              <a:rPr lang="en-GB" sz="2500" b="1" dirty="0"/>
              <a:t>Supporting Images &amp; Result</a:t>
            </a:r>
          </a:p>
        </p:txBody>
      </p:sp>
      <p:sp>
        <p:nvSpPr>
          <p:cNvPr id="111" name="Google Shape;111;p5"/>
          <p:cNvSpPr txBox="1"/>
          <p:nvPr/>
        </p:nvSpPr>
        <p:spPr>
          <a:xfrm>
            <a:off x="4917576" y="1413410"/>
            <a:ext cx="96746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700" dirty="0"/>
          </a:p>
        </p:txBody>
      </p:sp>
      <p:grpSp>
        <p:nvGrpSpPr>
          <p:cNvPr id="112" name="Google Shape;112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3" name="Google Shape;113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5"/>
          <p:cNvSpPr txBox="1"/>
          <p:nvPr/>
        </p:nvSpPr>
        <p:spPr>
          <a:xfrm>
            <a:off x="526734" y="1405535"/>
            <a:ext cx="184509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/>
              <a:t>Supporting Image</a:t>
            </a:r>
            <a:endParaRPr sz="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13CFAF-EF7F-D2CA-F8DA-27D4C69CE4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250"/>
          <a:stretch>
            <a:fillRect/>
          </a:stretch>
        </p:blipFill>
        <p:spPr>
          <a:xfrm>
            <a:off x="607109" y="1728699"/>
            <a:ext cx="2456522" cy="1381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543045-6151-D3E0-8A9C-18E7734EA6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072"/>
          <a:stretch>
            <a:fillRect/>
          </a:stretch>
        </p:blipFill>
        <p:spPr>
          <a:xfrm>
            <a:off x="1771413" y="3157623"/>
            <a:ext cx="2594608" cy="1453449"/>
          </a:xfrm>
          <a:prstGeom prst="rect">
            <a:avLst/>
          </a:prstGeom>
        </p:spPr>
      </p:pic>
      <p:pic>
        <p:nvPicPr>
          <p:cNvPr id="11" name="Graphic 10" descr="Line arrow: Counter-clockwise curve with solid fill">
            <a:extLst>
              <a:ext uri="{FF2B5EF4-FFF2-40B4-BE49-F238E27FC236}">
                <a16:creationId xmlns:a16="http://schemas.microsoft.com/office/drawing/2014/main" id="{F5D6BDDA-F916-0441-D834-5D6F06FEF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498999">
            <a:off x="867370" y="300082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44C9EB-EF8C-1557-0A19-46BFD064212B}"/>
              </a:ext>
            </a:extLst>
          </p:cNvPr>
          <p:cNvSpPr/>
          <p:nvPr/>
        </p:nvSpPr>
        <p:spPr>
          <a:xfrm>
            <a:off x="6907729" y="3282151"/>
            <a:ext cx="45719" cy="66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AA7B026-17D2-AD90-021F-895CA8E5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>
            <a:extLst>
              <a:ext uri="{FF2B5EF4-FFF2-40B4-BE49-F238E27FC236}">
                <a16:creationId xmlns:a16="http://schemas.microsoft.com/office/drawing/2014/main" id="{6B8FA42A-59BA-FA7C-C484-9ED847065F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453" y="93855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A1C9F996-C1EA-FCD2-9DCA-8BA39F6AC5D2}"/>
              </a:ext>
            </a:extLst>
          </p:cNvPr>
          <p:cNvSpPr txBox="1"/>
          <p:nvPr/>
        </p:nvSpPr>
        <p:spPr>
          <a:xfrm>
            <a:off x="2879737" y="139807"/>
            <a:ext cx="3640641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spc="-150" dirty="0"/>
              <a:t>Project Demonstration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F86F32-80E5-BF68-ED8C-98DBF82D552C}"/>
              </a:ext>
            </a:extLst>
          </p:cNvPr>
          <p:cNvSpPr/>
          <p:nvPr/>
        </p:nvSpPr>
        <p:spPr>
          <a:xfrm>
            <a:off x="6907729" y="3282151"/>
            <a:ext cx="45719" cy="66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" dirty="0"/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29D70F8-A8F1-3BEA-47E6-A24703A0C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232" y="1035181"/>
            <a:ext cx="2055251" cy="3354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Picture 6" descr="A screen shot of a cellphone&#10;&#10;AI-generated content may be incorrect.">
            <a:extLst>
              <a:ext uri="{FF2B5EF4-FFF2-40B4-BE49-F238E27FC236}">
                <a16:creationId xmlns:a16="http://schemas.microsoft.com/office/drawing/2014/main" id="{CFF58543-739D-6121-38A7-01F113388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998" y="1053375"/>
            <a:ext cx="2055251" cy="334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 descr="A screenshot of a tool finder&#10;&#10;AI-generated content may be incorrect.">
            <a:extLst>
              <a:ext uri="{FF2B5EF4-FFF2-40B4-BE49-F238E27FC236}">
                <a16:creationId xmlns:a16="http://schemas.microsoft.com/office/drawing/2014/main" id="{4CC8680A-51CF-9886-90DD-581B78EAB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857" y="1046324"/>
            <a:ext cx="2052979" cy="3350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0" name="Text 2">
            <a:extLst>
              <a:ext uri="{FF2B5EF4-FFF2-40B4-BE49-F238E27FC236}">
                <a16:creationId xmlns:a16="http://schemas.microsoft.com/office/drawing/2014/main" id="{78680776-D86A-FF26-5254-D8FC977DC07B}"/>
              </a:ext>
            </a:extLst>
          </p:cNvPr>
          <p:cNvSpPr/>
          <p:nvPr/>
        </p:nvSpPr>
        <p:spPr>
          <a:xfrm>
            <a:off x="1586114" y="749754"/>
            <a:ext cx="1117443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Inconsolata" pitchFamily="1" charset="0"/>
                <a:ea typeface="Inconsolata" pitchFamily="1" charset="0"/>
              </a:rPr>
              <a:t>Home Screen</a:t>
            </a: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6B52F0B8-F6E5-2EC4-09A9-08E3EDE465D1}"/>
              </a:ext>
            </a:extLst>
          </p:cNvPr>
          <p:cNvSpPr/>
          <p:nvPr/>
        </p:nvSpPr>
        <p:spPr>
          <a:xfrm>
            <a:off x="3881009" y="737491"/>
            <a:ext cx="1459587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latin typeface="Inconsolata" pitchFamily="1" charset="0"/>
                <a:ea typeface="Inconsolata" pitchFamily="1" charset="0"/>
              </a:rPr>
              <a:t>Preview Screen</a:t>
            </a: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18D125B4-D18F-2FD4-D9A5-70FC72F57D0D}"/>
              </a:ext>
            </a:extLst>
          </p:cNvPr>
          <p:cNvSpPr/>
          <p:nvPr/>
        </p:nvSpPr>
        <p:spPr>
          <a:xfrm>
            <a:off x="6457462" y="737491"/>
            <a:ext cx="1322434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Inconsolata" pitchFamily="1" charset="0"/>
                <a:ea typeface="Inconsolata" pitchFamily="1" charset="0"/>
              </a:rPr>
              <a:t>Result Screen</a:t>
            </a:r>
            <a:endParaRPr lang="en-US" sz="1600" dirty="0"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2" name="Text 5">
            <a:extLst>
              <a:ext uri="{FF2B5EF4-FFF2-40B4-BE49-F238E27FC236}">
                <a16:creationId xmlns:a16="http://schemas.microsoft.com/office/drawing/2014/main" id="{FD73BF04-D5A1-AC5C-3E37-E46FEDE26471}"/>
              </a:ext>
            </a:extLst>
          </p:cNvPr>
          <p:cNvSpPr/>
          <p:nvPr/>
        </p:nvSpPr>
        <p:spPr>
          <a:xfrm>
            <a:off x="1076944" y="4486801"/>
            <a:ext cx="2120892" cy="614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b="1" dirty="0">
                <a:latin typeface="Inconsolata" pitchFamily="1" charset="0"/>
                <a:ea typeface="Inconsolata" pitchFamily="1" charset="0"/>
              </a:rPr>
              <a:t>The main interface, allowing users to initiate image capture or selection for object detection.</a:t>
            </a: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B77414ED-7E8A-4EDE-52FF-B84976F26B2E}"/>
              </a:ext>
            </a:extLst>
          </p:cNvPr>
          <p:cNvSpPr/>
          <p:nvPr/>
        </p:nvSpPr>
        <p:spPr>
          <a:xfrm>
            <a:off x="3550357" y="4492595"/>
            <a:ext cx="2120892" cy="614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b="1" dirty="0">
                <a:latin typeface="Inconsolata" pitchFamily="1" charset="0"/>
                <a:ea typeface="Inconsolata" pitchFamily="1" charset="0"/>
              </a:rPr>
              <a:t>Displays the selected or captured image, ready for processing by the YOLOv8 model.</a:t>
            </a:r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A59435BD-8F41-AB45-683D-FC8FA2B2F7CB}"/>
              </a:ext>
            </a:extLst>
          </p:cNvPr>
          <p:cNvSpPr/>
          <p:nvPr/>
        </p:nvSpPr>
        <p:spPr>
          <a:xfrm>
            <a:off x="6058233" y="4486800"/>
            <a:ext cx="2120892" cy="614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b="1" dirty="0">
                <a:latin typeface="Inconsolata" pitchFamily="1" charset="0"/>
                <a:ea typeface="Inconsolata" pitchFamily="1" charset="0"/>
              </a:rPr>
              <a:t>Visualizes the detection results, showcasing identified tools with bounding boxes and confidence scores.</a:t>
            </a:r>
          </a:p>
        </p:txBody>
      </p:sp>
    </p:spTree>
    <p:extLst>
      <p:ext uri="{BB962C8B-B14F-4D97-AF65-F5344CB8AC3E}">
        <p14:creationId xmlns:p14="http://schemas.microsoft.com/office/powerpoint/2010/main" val="386786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1979700" y="400825"/>
            <a:ext cx="5040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2669A05E-1A2F-B6C4-4AB1-62CF0383F395}"/>
              </a:ext>
            </a:extLst>
          </p:cNvPr>
          <p:cNvSpPr/>
          <p:nvPr/>
        </p:nvSpPr>
        <p:spPr>
          <a:xfrm>
            <a:off x="610494" y="1231545"/>
            <a:ext cx="1308904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Feasibility</a:t>
            </a:r>
            <a:endParaRPr lang="en-US" sz="1600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4D2E3FD1-D4D4-5917-9B25-C9C44A0DEF7F}"/>
              </a:ext>
            </a:extLst>
          </p:cNvPr>
          <p:cNvSpPr/>
          <p:nvPr/>
        </p:nvSpPr>
        <p:spPr>
          <a:xfrm>
            <a:off x="610494" y="1540292"/>
            <a:ext cx="3961506" cy="452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project demonstrates technical feasibility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through:</a:t>
            </a:r>
            <a:endParaRPr lang="en-US" sz="10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665740E1-6877-E05C-1768-1D3927E4DEEC}"/>
              </a:ext>
            </a:extLst>
          </p:cNvPr>
          <p:cNvSpPr/>
          <p:nvPr/>
        </p:nvSpPr>
        <p:spPr>
          <a:xfrm>
            <a:off x="610494" y="2173329"/>
            <a:ext cx="3845020" cy="444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 Accuracy: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94.2% mAP@0.5 ensures reliability in critical space environments.</a:t>
            </a:r>
            <a:endParaRPr lang="en-US" sz="11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FD520342-AD7B-BAE3-F513-2BF58B87B0D5}"/>
              </a:ext>
            </a:extLst>
          </p:cNvPr>
          <p:cNvSpPr/>
          <p:nvPr/>
        </p:nvSpPr>
        <p:spPr>
          <a:xfrm>
            <a:off x="610494" y="2687475"/>
            <a:ext cx="3845020" cy="623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Real-Time Inference: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ONNX export enables lightweight, offline deployment on mobile and edge devices.</a:t>
            </a:r>
            <a:endParaRPr lang="en-US" sz="1100" dirty="0"/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FDA1D4F9-7DFD-AC40-BE14-C07347D34AD4}"/>
              </a:ext>
            </a:extLst>
          </p:cNvPr>
          <p:cNvSpPr/>
          <p:nvPr/>
        </p:nvSpPr>
        <p:spPr>
          <a:xfrm>
            <a:off x="610494" y="3318137"/>
            <a:ext cx="3845020" cy="623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Mobile Compatibility: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The ToolFinder AI Flutter app validates real-world usability on Android/iOS.</a:t>
            </a:r>
            <a:endParaRPr lang="en-US" sz="1100" dirty="0"/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CEFAD184-C1B4-BABC-386D-5F2C9B27D5DC}"/>
              </a:ext>
            </a:extLst>
          </p:cNvPr>
          <p:cNvSpPr/>
          <p:nvPr/>
        </p:nvSpPr>
        <p:spPr>
          <a:xfrm>
            <a:off x="610494" y="3948799"/>
            <a:ext cx="3845020" cy="623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Hardware Efficiency: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Optimized for low-resource environments, ideal for space stations.</a:t>
            </a:r>
            <a:endParaRPr lang="en-US" sz="1100" dirty="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476ED972-7D88-3B66-31C6-73AE6759F329}"/>
              </a:ext>
            </a:extLst>
          </p:cNvPr>
          <p:cNvSpPr/>
          <p:nvPr/>
        </p:nvSpPr>
        <p:spPr>
          <a:xfrm>
            <a:off x="4572001" y="1231545"/>
            <a:ext cx="3000402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Market Use &amp; Future Expansion</a:t>
            </a:r>
            <a:endParaRPr lang="en-US" sz="1600" dirty="0"/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624BC8B5-062E-5FB6-9541-460CCE59949E}"/>
              </a:ext>
            </a:extLst>
          </p:cNvPr>
          <p:cNvSpPr/>
          <p:nvPr/>
        </p:nvSpPr>
        <p:spPr>
          <a:xfrm>
            <a:off x="4572001" y="1461885"/>
            <a:ext cx="4483768" cy="541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solution addresses critical needs in space </a:t>
            </a:r>
          </a:p>
          <a:p>
            <a:pPr marL="0" indent="0" algn="l"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exploration and beyond:</a:t>
            </a:r>
            <a:endParaRPr lang="en-US" sz="1050" dirty="0"/>
          </a:p>
        </p:txBody>
      </p:sp>
      <p:pic>
        <p:nvPicPr>
          <p:cNvPr id="21" name="Image 0">
            <a:extLst>
              <a:ext uri="{FF2B5EF4-FFF2-40B4-BE49-F238E27FC236}">
                <a16:creationId xmlns:a16="http://schemas.microsoft.com/office/drawing/2014/main" id="{279B71E1-68C8-374B-C4C6-7D7BC0B4F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78857"/>
            <a:ext cx="349241" cy="349241"/>
          </a:xfrm>
          <a:prstGeom prst="rect">
            <a:avLst/>
          </a:prstGeom>
        </p:spPr>
      </p:pic>
      <p:sp>
        <p:nvSpPr>
          <p:cNvPr id="22" name="Text 10">
            <a:extLst>
              <a:ext uri="{FF2B5EF4-FFF2-40B4-BE49-F238E27FC236}">
                <a16:creationId xmlns:a16="http://schemas.microsoft.com/office/drawing/2014/main" id="{0F581B96-8CDA-84DC-DCD3-606E7DCB8E4B}"/>
              </a:ext>
            </a:extLst>
          </p:cNvPr>
          <p:cNvSpPr/>
          <p:nvPr/>
        </p:nvSpPr>
        <p:spPr>
          <a:xfrm>
            <a:off x="5067684" y="2069045"/>
            <a:ext cx="1184207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Space Missions</a:t>
            </a:r>
            <a:endParaRPr lang="en-US" sz="1050" dirty="0"/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689DBA48-6306-648D-34A7-E10C9A6EE6B3}"/>
              </a:ext>
            </a:extLst>
          </p:cNvPr>
          <p:cNvSpPr/>
          <p:nvPr/>
        </p:nvSpPr>
        <p:spPr>
          <a:xfrm>
            <a:off x="5067684" y="2285561"/>
            <a:ext cx="3845020" cy="512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ToolFinder AI aids astronauts/robots in quickly locating essential tools during missions or emergencies, enhancing safety and operational efficiency.</a:t>
            </a:r>
            <a:endParaRPr lang="en-US" sz="1050" dirty="0"/>
          </a:p>
        </p:txBody>
      </p:sp>
      <p:pic>
        <p:nvPicPr>
          <p:cNvPr id="24" name="Image 1">
            <a:extLst>
              <a:ext uri="{FF2B5EF4-FFF2-40B4-BE49-F238E27FC236}">
                <a16:creationId xmlns:a16="http://schemas.microsoft.com/office/drawing/2014/main" id="{CD610AA4-BA7A-1F34-D4ED-7FFDE6BC3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96809"/>
            <a:ext cx="379198" cy="379198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E579E5EA-2CB1-E373-BA1F-94AA088CDDF9}"/>
              </a:ext>
            </a:extLst>
          </p:cNvPr>
          <p:cNvSpPr/>
          <p:nvPr/>
        </p:nvSpPr>
        <p:spPr>
          <a:xfrm>
            <a:off x="5067684" y="2900671"/>
            <a:ext cx="1796127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Robotic Autonomy</a:t>
            </a:r>
            <a:endParaRPr lang="en-US" sz="105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1EF52474-5332-CF06-D027-A0F599DED1DF}"/>
              </a:ext>
            </a:extLst>
          </p:cNvPr>
          <p:cNvSpPr/>
          <p:nvPr/>
        </p:nvSpPr>
        <p:spPr>
          <a:xfrm>
            <a:off x="5067684" y="3170464"/>
            <a:ext cx="3845020" cy="512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Enables robotic arms to visually detect and manipulate tools autonomously, crucial for ISRO-style unmanned operations and maintenance.</a:t>
            </a:r>
            <a:endParaRPr lang="en-US" sz="1000" dirty="0"/>
          </a:p>
        </p:txBody>
      </p:sp>
      <p:sp>
        <p:nvSpPr>
          <p:cNvPr id="31" name="Text 12">
            <a:extLst>
              <a:ext uri="{FF2B5EF4-FFF2-40B4-BE49-F238E27FC236}">
                <a16:creationId xmlns:a16="http://schemas.microsoft.com/office/drawing/2014/main" id="{48D404B1-D001-3EB2-CC95-196E1D03D0D7}"/>
              </a:ext>
            </a:extLst>
          </p:cNvPr>
          <p:cNvSpPr/>
          <p:nvPr/>
        </p:nvSpPr>
        <p:spPr>
          <a:xfrm>
            <a:off x="5067684" y="3773025"/>
            <a:ext cx="1796127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Training Simulators</a:t>
            </a:r>
            <a:endParaRPr lang="en-US" sz="1050" dirty="0"/>
          </a:p>
        </p:txBody>
      </p:sp>
      <p:sp>
        <p:nvSpPr>
          <p:cNvPr id="32" name="Text 13">
            <a:extLst>
              <a:ext uri="{FF2B5EF4-FFF2-40B4-BE49-F238E27FC236}">
                <a16:creationId xmlns:a16="http://schemas.microsoft.com/office/drawing/2014/main" id="{3FBBC740-066F-D791-8952-6C7D2F3C67CC}"/>
              </a:ext>
            </a:extLst>
          </p:cNvPr>
          <p:cNvSpPr/>
          <p:nvPr/>
        </p:nvSpPr>
        <p:spPr>
          <a:xfrm>
            <a:off x="5067684" y="4010734"/>
            <a:ext cx="3845020" cy="418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Enhances astronaut training by providing a realistic visual tool identification system for simulated space environments.</a:t>
            </a:r>
            <a:endParaRPr lang="en-US" sz="1000" dirty="0"/>
          </a:p>
        </p:txBody>
      </p:sp>
      <p:pic>
        <p:nvPicPr>
          <p:cNvPr id="33" name="Image 2">
            <a:extLst>
              <a:ext uri="{FF2B5EF4-FFF2-40B4-BE49-F238E27FC236}">
                <a16:creationId xmlns:a16="http://schemas.microsoft.com/office/drawing/2014/main" id="{5F6FA34E-E321-348A-5876-9EE7BAE2B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742949"/>
            <a:ext cx="379198" cy="3791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B6875983-35B7-1D9D-AD8D-AB765E27EE0B}"/>
              </a:ext>
            </a:extLst>
          </p:cNvPr>
          <p:cNvSpPr/>
          <p:nvPr/>
        </p:nvSpPr>
        <p:spPr>
          <a:xfrm>
            <a:off x="623023" y="1110295"/>
            <a:ext cx="8106902" cy="38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real-time object detection system, developed using YOLOv8 on synthetic data, successfully identifies critical tools in simulated space environments with exceptional accuracy.</a:t>
            </a:r>
            <a:endParaRPr lang="en-US" sz="1050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64CB1BBE-1CA4-52A7-8864-F9E52CD181A3}"/>
              </a:ext>
            </a:extLst>
          </p:cNvPr>
          <p:cNvSpPr/>
          <p:nvPr/>
        </p:nvSpPr>
        <p:spPr>
          <a:xfrm>
            <a:off x="623023" y="1457406"/>
            <a:ext cx="1529050" cy="384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Outcomes:</a:t>
            </a:r>
            <a:endParaRPr lang="en-US" sz="14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64F0DDF5-41D4-A88B-A806-F701674D50CE}"/>
              </a:ext>
            </a:extLst>
          </p:cNvPr>
          <p:cNvSpPr/>
          <p:nvPr/>
        </p:nvSpPr>
        <p:spPr>
          <a:xfrm>
            <a:off x="623023" y="1842306"/>
            <a:ext cx="3948977" cy="342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Achieved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94.2% mAP@0.5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accuracy for tool detection.</a:t>
            </a:r>
            <a:endParaRPr lang="en-US" sz="105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9A979103-827E-2B0E-1708-8E78BD1323B2}"/>
              </a:ext>
            </a:extLst>
          </p:cNvPr>
          <p:cNvSpPr/>
          <p:nvPr/>
        </p:nvSpPr>
        <p:spPr>
          <a:xfrm>
            <a:off x="623023" y="2225330"/>
            <a:ext cx="3948977" cy="342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Optimized with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YOLOv8m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for speed and accuracy.</a:t>
            </a:r>
            <a:endParaRPr lang="en-US" sz="1050" dirty="0"/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5DD69F06-20C7-D09C-5C6A-CCAB4A3E2821}"/>
              </a:ext>
            </a:extLst>
          </p:cNvPr>
          <p:cNvSpPr/>
          <p:nvPr/>
        </p:nvSpPr>
        <p:spPr>
          <a:xfrm>
            <a:off x="623023" y="2608354"/>
            <a:ext cx="3948977" cy="684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Leveraged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ONNX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for cross-platform, mobile-ready </a:t>
            </a:r>
          </a:p>
          <a:p>
            <a:pPr algn="l">
              <a:lnSpc>
                <a:spcPts val="2450"/>
              </a:lnSpc>
              <a:buSzPct val="100000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  deployment.</a:t>
            </a:r>
            <a:endParaRPr lang="en-US" sz="1050" dirty="0"/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CA56120E-68E9-74BF-C316-B6EF25913FE1}"/>
              </a:ext>
            </a:extLst>
          </p:cNvPr>
          <p:cNvSpPr/>
          <p:nvPr/>
        </p:nvSpPr>
        <p:spPr>
          <a:xfrm>
            <a:off x="623023" y="3204385"/>
            <a:ext cx="3948977" cy="684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Developed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ToolFinder AI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a functional Flutter app</a:t>
            </a:r>
          </a:p>
          <a:p>
            <a:pPr algn="l">
              <a:lnSpc>
                <a:spcPts val="2450"/>
              </a:lnSpc>
              <a:buSzPct val="100000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  for on-device inference.</a:t>
            </a:r>
            <a:endParaRPr lang="en-US" sz="1050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6E210348-B235-664B-7379-47A1F6195204}"/>
              </a:ext>
            </a:extLst>
          </p:cNvPr>
          <p:cNvSpPr/>
          <p:nvPr/>
        </p:nvSpPr>
        <p:spPr>
          <a:xfrm>
            <a:off x="4572000" y="1404673"/>
            <a:ext cx="3545320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Broader Impact &amp; Future Prospects:</a:t>
            </a:r>
            <a:endParaRPr lang="en-US" sz="1400" dirty="0"/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DBE298E1-2FEC-DABD-98D9-67CCB6E49B16}"/>
              </a:ext>
            </a:extLst>
          </p:cNvPr>
          <p:cNvSpPr/>
          <p:nvPr/>
        </p:nvSpPr>
        <p:spPr>
          <a:xfrm>
            <a:off x="4572000" y="1789574"/>
            <a:ext cx="4060856" cy="684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project validates the feasibility of deploying AI vision systems in offline, resource-constrained environments like spacecraft, supporting astronaut safety, robot-assisted maintenance, and training simulations.</a:t>
            </a:r>
            <a:endParaRPr lang="en-US" sz="1000" dirty="0"/>
          </a:p>
        </p:txBody>
      </p:sp>
      <p:sp>
        <p:nvSpPr>
          <p:cNvPr id="11" name="Text 10">
            <a:extLst>
              <a:ext uri="{FF2B5EF4-FFF2-40B4-BE49-F238E27FC236}">
                <a16:creationId xmlns:a16="http://schemas.microsoft.com/office/drawing/2014/main" id="{32E7E2E3-ABD8-3DB6-6B10-CC5B316A6273}"/>
              </a:ext>
            </a:extLst>
          </p:cNvPr>
          <p:cNvSpPr/>
          <p:nvPr/>
        </p:nvSpPr>
        <p:spPr>
          <a:xfrm>
            <a:off x="4572000" y="2394337"/>
            <a:ext cx="4157925" cy="294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Scalable for more object categories.</a:t>
            </a:r>
            <a:endParaRPr lang="en-US" sz="1050" dirty="0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146680F3-66B4-F296-F3FD-CDA5E39310D1}"/>
              </a:ext>
            </a:extLst>
          </p:cNvPr>
          <p:cNvSpPr/>
          <p:nvPr/>
        </p:nvSpPr>
        <p:spPr>
          <a:xfrm>
            <a:off x="4572000" y="2777361"/>
            <a:ext cx="4157925" cy="294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Future optimization for edge devices (e.g., NVIDIA Jetson).</a:t>
            </a:r>
            <a:endParaRPr lang="en-US" sz="1050" dirty="0"/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8B970802-CAD9-8C58-837D-863DEEABA1C5}"/>
              </a:ext>
            </a:extLst>
          </p:cNvPr>
          <p:cNvSpPr/>
          <p:nvPr/>
        </p:nvSpPr>
        <p:spPr>
          <a:xfrm>
            <a:off x="4572000" y="3160385"/>
            <a:ext cx="4157925" cy="589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Strong potential for real-world aerospace applications and ISRO's vision.</a:t>
            </a:r>
            <a:endParaRPr lang="en-US" sz="1050" dirty="0"/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11882B30-618C-DD1D-83A3-37F729862022}"/>
              </a:ext>
            </a:extLst>
          </p:cNvPr>
          <p:cNvSpPr/>
          <p:nvPr/>
        </p:nvSpPr>
        <p:spPr>
          <a:xfrm>
            <a:off x="414075" y="4047283"/>
            <a:ext cx="83158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450"/>
              </a:lnSpc>
              <a:buNone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work bridges deep learning with critical real-world utility, creating a robust, mobile-ready AI vision system for high-stakes space missions.</a:t>
            </a:r>
            <a:endParaRPr lang="en-US"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876</Words>
  <Application>Microsoft Office PowerPoint</Application>
  <PresentationFormat>On-screen Show (16:9)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Inconsolata</vt:lpstr>
      <vt:lpstr>Calibri</vt:lpstr>
      <vt:lpstr>Merriweather</vt:lpstr>
      <vt:lpstr>Arial</vt:lpstr>
      <vt:lpstr>IBM Plex Sans</vt:lpstr>
      <vt:lpstr>Montserrat Black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Vaibhav Sharma</cp:lastModifiedBy>
  <cp:revision>9</cp:revision>
  <cp:lastPrinted>2025-08-01T15:32:00Z</cp:lastPrinted>
  <dcterms:modified xsi:type="dcterms:W3CDTF">2025-08-06T13:36:01Z</dcterms:modified>
</cp:coreProperties>
</file>