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ato Black"/>
      <p:bold r:id="rId30"/>
      <p:boldItalic r:id="rId31"/>
    </p:embeddedFont>
    <p:embeddedFont>
      <p:font typeface="Libre Baskerville"/>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lack-boldItalic.fntdata"/><Relationship Id="rId30" Type="http://schemas.openxmlformats.org/officeDocument/2006/relationships/font" Target="fonts/LatoBlack-bold.fntdata"/><Relationship Id="rId11" Type="http://schemas.openxmlformats.org/officeDocument/2006/relationships/slide" Target="slides/slide6.xml"/><Relationship Id="rId33" Type="http://schemas.openxmlformats.org/officeDocument/2006/relationships/font" Target="fonts/LibreBaskerville-bold.fntdata"/><Relationship Id="rId10" Type="http://schemas.openxmlformats.org/officeDocument/2006/relationships/slide" Target="slides/slide5.xml"/><Relationship Id="rId32" Type="http://schemas.openxmlformats.org/officeDocument/2006/relationships/font" Target="fonts/LibreBaskervill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ibreBaskervill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e86e30dd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9" name="Google Shape;59;g2be86e30dd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e86e30dd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e86e30dd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e86e30dd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e86e30dd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e86e30dd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e86e30dd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e86e30dd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e86e30dd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e86e30dd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e86e30dd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e86e30dd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e86e30dd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e86e30dd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e86e30dd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e86e30dd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e86e30dd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e86e30dd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e86e30dd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e86e30dd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e86e30dd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e86e30dd8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be86e30dd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e86e30dd8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89" name="Google Shape;189;g2be86e30dd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e86e30dd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e86e30dd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e86e30dd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e86e30dd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e86e30dd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e86e30dd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e86e30dd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e86e30dd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e86e30dd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e86e30dd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e86e30dd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e86e30dd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e86e30dd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e86e30dd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56" name="Google Shape;56;p13"/>
          <p:cNvPicPr preferRelativeResize="0"/>
          <p:nvPr/>
        </p:nvPicPr>
        <p:blipFill rotWithShape="1">
          <a:blip r:embed="rId2">
            <a:alphaModFix/>
          </a:blip>
          <a:srcRect b="0" l="0" r="0" t="0"/>
          <a:stretch/>
        </p:blipFill>
        <p:spPr>
          <a:xfrm>
            <a:off x="6610674" y="4638738"/>
            <a:ext cx="2419048" cy="5047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0" t="0"/>
          <a:stretch/>
        </p:blipFill>
        <p:spPr>
          <a:xfrm>
            <a:off x="444" y="0"/>
            <a:ext cx="9143115" cy="5020572"/>
          </a:xfrm>
          <a:prstGeom prst="rect">
            <a:avLst/>
          </a:prstGeom>
          <a:noFill/>
          <a:ln>
            <a:noFill/>
          </a:ln>
        </p:spPr>
      </p:pic>
      <p:sp>
        <p:nvSpPr>
          <p:cNvPr id="62" name="Google Shape;62;p14"/>
          <p:cNvSpPr txBox="1"/>
          <p:nvPr/>
        </p:nvSpPr>
        <p:spPr>
          <a:xfrm>
            <a:off x="1854603" y="3028189"/>
            <a:ext cx="5434800" cy="408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200">
                <a:solidFill>
                  <a:schemeClr val="dk1"/>
                </a:solidFill>
                <a:latin typeface="Calibri"/>
                <a:ea typeface="Calibri"/>
                <a:cs typeface="Calibri"/>
                <a:sym typeface="Calibri"/>
              </a:rPr>
              <a:t>Exploratory Data Analysis on AMEO Dataset </a:t>
            </a:r>
            <a:endParaRPr b="1" sz="2200"/>
          </a:p>
        </p:txBody>
      </p:sp>
      <p:sp>
        <p:nvSpPr>
          <p:cNvPr id="63" name="Google Shape;63;p14"/>
          <p:cNvSpPr txBox="1"/>
          <p:nvPr/>
        </p:nvSpPr>
        <p:spPr>
          <a:xfrm>
            <a:off x="5829900" y="3856150"/>
            <a:ext cx="21573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  </a:t>
            </a:r>
            <a:r>
              <a:rPr lang="en-GB" sz="1800">
                <a:solidFill>
                  <a:schemeClr val="dk1"/>
                </a:solidFill>
              </a:rPr>
              <a:t>Vaibhav Saini</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196300" y="592025"/>
            <a:ext cx="3878300" cy="2042049"/>
          </a:xfrm>
          <a:prstGeom prst="rect">
            <a:avLst/>
          </a:prstGeom>
          <a:noFill/>
          <a:ln>
            <a:noFill/>
          </a:ln>
        </p:spPr>
      </p:pic>
      <p:pic>
        <p:nvPicPr>
          <p:cNvPr id="123" name="Google Shape;123;p23"/>
          <p:cNvPicPr preferRelativeResize="0"/>
          <p:nvPr/>
        </p:nvPicPr>
        <p:blipFill>
          <a:blip r:embed="rId4">
            <a:alphaModFix/>
          </a:blip>
          <a:stretch>
            <a:fillRect/>
          </a:stretch>
        </p:blipFill>
        <p:spPr>
          <a:xfrm>
            <a:off x="4364450" y="539100"/>
            <a:ext cx="4187500" cy="2042100"/>
          </a:xfrm>
          <a:prstGeom prst="rect">
            <a:avLst/>
          </a:prstGeom>
          <a:noFill/>
          <a:ln>
            <a:noFill/>
          </a:ln>
        </p:spPr>
      </p:pic>
      <p:sp>
        <p:nvSpPr>
          <p:cNvPr id="124" name="Google Shape;124;p23"/>
          <p:cNvSpPr txBox="1"/>
          <p:nvPr/>
        </p:nvSpPr>
        <p:spPr>
          <a:xfrm>
            <a:off x="0" y="3006750"/>
            <a:ext cx="8824800" cy="17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It can be depicted from the scatter plots that more the individual scores in 10th and 12th the more will be his/her salary.</a:t>
            </a:r>
            <a:endParaRPr sz="1200">
              <a:solidFill>
                <a:schemeClr val="dk1"/>
              </a:solidFill>
            </a:endParaRPr>
          </a:p>
          <a:p>
            <a:pPr indent="0" lvl="0" marL="0" rtl="0" algn="l">
              <a:spcBef>
                <a:spcPts val="0"/>
              </a:spcBef>
              <a:spcAft>
                <a:spcPts val="0"/>
              </a:spcAft>
              <a:buNone/>
            </a:pPr>
            <a:br>
              <a:rPr lang="en-GB" sz="1200">
                <a:solidFill>
                  <a:schemeClr val="dk1"/>
                </a:solidFill>
              </a:rPr>
            </a:br>
            <a:r>
              <a:rPr lang="en-GB" sz="1200">
                <a:solidFill>
                  <a:schemeClr val="dk1"/>
                </a:solidFill>
              </a:rPr>
              <a:t>There are some inconsistencies in the data as it can be seen that the individual with 10th percentage around 55 and individual with 12th percentage as 60 is getting the salary of 40 lpa.</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Most individuals score above 70% in 10th and 12th as can be seen by the distribution of scatter plot.</a:t>
            </a:r>
            <a:endParaRPr sz="1200">
              <a:solidFill>
                <a:schemeClr val="dk1"/>
              </a:solidFill>
            </a:endParaRPr>
          </a:p>
        </p:txBody>
      </p:sp>
      <p:sp>
        <p:nvSpPr>
          <p:cNvPr id="125" name="Google Shape;125;p23"/>
          <p:cNvSpPr txBox="1"/>
          <p:nvPr/>
        </p:nvSpPr>
        <p:spPr>
          <a:xfrm>
            <a:off x="342825" y="-6325"/>
            <a:ext cx="43800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Effect of 10th and 12th scores on salary</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5362675" y="225675"/>
            <a:ext cx="3463125" cy="1946175"/>
          </a:xfrm>
          <a:prstGeom prst="rect">
            <a:avLst/>
          </a:prstGeom>
          <a:noFill/>
          <a:ln>
            <a:noFill/>
          </a:ln>
        </p:spPr>
      </p:pic>
      <p:sp>
        <p:nvSpPr>
          <p:cNvPr id="131" name="Google Shape;131;p24"/>
          <p:cNvSpPr txBox="1"/>
          <p:nvPr/>
        </p:nvSpPr>
        <p:spPr>
          <a:xfrm>
            <a:off x="49775" y="-301225"/>
            <a:ext cx="5128800" cy="554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Effect</a:t>
            </a:r>
            <a:r>
              <a:rPr lang="en-GB" sz="1800">
                <a:solidFill>
                  <a:schemeClr val="dk1"/>
                </a:solidFill>
              </a:rPr>
              <a:t> of college GPA on salary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It can be seen that mean GPA value is around 71.</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Most of the students are having the GPA in the range if 60-80.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There are few individuals having GPA in the range if 0-15 and able to grab the salary package if upto 10 lpa.</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Individuals with maximum salary package are having GPA in the range of 60 -80.</a:t>
            </a:r>
            <a:endParaRPr sz="12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800">
                <a:solidFill>
                  <a:schemeClr val="dk1"/>
                </a:solidFill>
              </a:rPr>
              <a:t>College</a:t>
            </a:r>
            <a:r>
              <a:rPr lang="en-GB" sz="1800">
                <a:solidFill>
                  <a:schemeClr val="dk1"/>
                </a:solidFill>
              </a:rPr>
              <a:t> Tier and Average salary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Tier 1 college is having the more average salary as compared to Tier 2 college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And as per the analysis college with city tier 0 and 1 are having almost same average salary  </a:t>
            </a:r>
            <a:endParaRPr sz="12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32" name="Google Shape;132;p24"/>
          <p:cNvPicPr preferRelativeResize="0"/>
          <p:nvPr/>
        </p:nvPicPr>
        <p:blipFill>
          <a:blip r:embed="rId4">
            <a:alphaModFix/>
          </a:blip>
          <a:stretch>
            <a:fillRect/>
          </a:stretch>
        </p:blipFill>
        <p:spPr>
          <a:xfrm>
            <a:off x="5528475" y="2324250"/>
            <a:ext cx="3463124" cy="255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5"/>
          <p:cNvPicPr preferRelativeResize="0"/>
          <p:nvPr/>
        </p:nvPicPr>
        <p:blipFill>
          <a:blip r:embed="rId3">
            <a:alphaModFix/>
          </a:blip>
          <a:stretch>
            <a:fillRect/>
          </a:stretch>
        </p:blipFill>
        <p:spPr>
          <a:xfrm>
            <a:off x="5414675" y="54700"/>
            <a:ext cx="3543774" cy="2478975"/>
          </a:xfrm>
          <a:prstGeom prst="rect">
            <a:avLst/>
          </a:prstGeom>
          <a:noFill/>
          <a:ln>
            <a:noFill/>
          </a:ln>
        </p:spPr>
      </p:pic>
      <p:sp>
        <p:nvSpPr>
          <p:cNvPr id="138" name="Google Shape;138;p25"/>
          <p:cNvSpPr txBox="1"/>
          <p:nvPr/>
        </p:nvSpPr>
        <p:spPr>
          <a:xfrm>
            <a:off x="237000" y="91350"/>
            <a:ext cx="4974300" cy="47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Degree Count by People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Given </a:t>
            </a:r>
            <a:r>
              <a:rPr lang="en-GB" sz="1200">
                <a:solidFill>
                  <a:schemeClr val="dk1"/>
                </a:solidFill>
              </a:rPr>
              <a:t>histogram is showing the count of people with the specific given degree-</a:t>
            </a:r>
            <a:br>
              <a:rPr lang="en-GB" sz="1200">
                <a:solidFill>
                  <a:schemeClr val="dk1"/>
                </a:solidFill>
              </a:rPr>
            </a:br>
            <a:br>
              <a:rPr lang="en-GB" sz="1200">
                <a:solidFill>
                  <a:schemeClr val="dk1"/>
                </a:solidFill>
              </a:rPr>
            </a:br>
            <a:r>
              <a:rPr lang="en-GB" sz="1200">
                <a:solidFill>
                  <a:schemeClr val="dk1"/>
                </a:solidFill>
              </a:rPr>
              <a:t>It is clear that most of the people had pursued the degree of B.Tech approximately around 3500 then the second most preferable degree is MCA ,followed by M.Tech and then M.Sc.</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800">
                <a:solidFill>
                  <a:schemeClr val="dk1"/>
                </a:solidFill>
              </a:rPr>
              <a:t>Top 10 preferable designations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Most preferred designation is software engineer, then software developer followed by as shown in the histogram plot with most preferable designation at the bottom and less preferable as going up.</a:t>
            </a:r>
            <a:endParaRPr sz="12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139" name="Google Shape;139;p25"/>
          <p:cNvPicPr preferRelativeResize="0"/>
          <p:nvPr/>
        </p:nvPicPr>
        <p:blipFill>
          <a:blip r:embed="rId4">
            <a:alphaModFix/>
          </a:blip>
          <a:stretch>
            <a:fillRect/>
          </a:stretch>
        </p:blipFill>
        <p:spPr>
          <a:xfrm>
            <a:off x="5465500" y="2669800"/>
            <a:ext cx="3442118" cy="230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4963750" y="0"/>
            <a:ext cx="3829475" cy="2499776"/>
          </a:xfrm>
          <a:prstGeom prst="rect">
            <a:avLst/>
          </a:prstGeom>
          <a:noFill/>
          <a:ln>
            <a:noFill/>
          </a:ln>
        </p:spPr>
      </p:pic>
      <p:sp>
        <p:nvSpPr>
          <p:cNvPr id="145" name="Google Shape;145;p26"/>
          <p:cNvSpPr txBox="1"/>
          <p:nvPr/>
        </p:nvSpPr>
        <p:spPr>
          <a:xfrm>
            <a:off x="242050" y="174575"/>
            <a:ext cx="4721700" cy="45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Top 10 preferable job locations</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GB" sz="1200">
                <a:solidFill>
                  <a:schemeClr val="dk1"/>
                </a:solidFill>
              </a:rPr>
              <a:t>The histogram is clearly showing the order of </a:t>
            </a:r>
            <a:r>
              <a:rPr lang="en-GB" sz="1200">
                <a:solidFill>
                  <a:schemeClr val="dk1"/>
                </a:solidFill>
              </a:rPr>
              <a:t>preferred</a:t>
            </a:r>
            <a:r>
              <a:rPr lang="en-GB" sz="1200">
                <a:solidFill>
                  <a:schemeClr val="dk1"/>
                </a:solidFill>
              </a:rPr>
              <a:t> location for doing job as Bangalore is the most </a:t>
            </a:r>
            <a:r>
              <a:rPr lang="en-GB" sz="1200">
                <a:solidFill>
                  <a:schemeClr val="dk1"/>
                </a:solidFill>
              </a:rPr>
              <a:t>preferred</a:t>
            </a:r>
            <a:r>
              <a:rPr lang="en-GB" sz="1200">
                <a:solidFill>
                  <a:schemeClr val="dk1"/>
                </a:solidFill>
              </a:rPr>
              <a:t> location </a:t>
            </a:r>
            <a:r>
              <a:rPr lang="en-GB" sz="1200">
                <a:solidFill>
                  <a:schemeClr val="dk1"/>
                </a:solidFill>
              </a:rPr>
              <a:t>followed</a:t>
            </a:r>
            <a:r>
              <a:rPr lang="en-GB" sz="1200">
                <a:solidFill>
                  <a:schemeClr val="dk1"/>
                </a:solidFill>
              </a:rPr>
              <a:t> by noida, then hyderabad and so 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800">
                <a:solidFill>
                  <a:schemeClr val="dk1"/>
                </a:solidFill>
              </a:rPr>
              <a:t>Correlation</a:t>
            </a:r>
            <a:r>
              <a:rPr lang="en-GB" sz="1800">
                <a:solidFill>
                  <a:schemeClr val="dk1"/>
                </a:solidFill>
              </a:rPr>
              <a:t> of English score with salary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The given correlation between Score in English and salary is showing the need of english skill for certain salary expectation.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The plot is showing the need of atleast moderate english skill for a decent salary.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High salary category need the english score greater than 500.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Most of the people has the score in the </a:t>
            </a:r>
            <a:r>
              <a:rPr lang="en-GB" sz="1200">
                <a:solidFill>
                  <a:schemeClr val="dk1"/>
                </a:solidFill>
              </a:rPr>
              <a:t>range of 400-600.</a:t>
            </a:r>
            <a:endParaRPr sz="1200">
              <a:solidFill>
                <a:schemeClr val="dk1"/>
              </a:solidFill>
            </a:endParaRPr>
          </a:p>
        </p:txBody>
      </p:sp>
      <p:pic>
        <p:nvPicPr>
          <p:cNvPr id="146" name="Google Shape;146;p26"/>
          <p:cNvPicPr preferRelativeResize="0"/>
          <p:nvPr/>
        </p:nvPicPr>
        <p:blipFill>
          <a:blip r:embed="rId4">
            <a:alphaModFix/>
          </a:blip>
          <a:stretch>
            <a:fillRect/>
          </a:stretch>
        </p:blipFill>
        <p:spPr>
          <a:xfrm>
            <a:off x="5430975" y="2571750"/>
            <a:ext cx="3362250" cy="233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152400" y="152400"/>
            <a:ext cx="4464476" cy="2153325"/>
          </a:xfrm>
          <a:prstGeom prst="rect">
            <a:avLst/>
          </a:prstGeom>
          <a:noFill/>
          <a:ln>
            <a:noFill/>
          </a:ln>
        </p:spPr>
      </p:pic>
      <p:pic>
        <p:nvPicPr>
          <p:cNvPr id="152" name="Google Shape;152;p27"/>
          <p:cNvPicPr preferRelativeResize="0"/>
          <p:nvPr/>
        </p:nvPicPr>
        <p:blipFill>
          <a:blip r:embed="rId4">
            <a:alphaModFix/>
          </a:blip>
          <a:stretch>
            <a:fillRect/>
          </a:stretch>
        </p:blipFill>
        <p:spPr>
          <a:xfrm>
            <a:off x="4771550" y="152400"/>
            <a:ext cx="4220050" cy="2120750"/>
          </a:xfrm>
          <a:prstGeom prst="rect">
            <a:avLst/>
          </a:prstGeom>
          <a:noFill/>
          <a:ln>
            <a:noFill/>
          </a:ln>
        </p:spPr>
      </p:pic>
      <p:sp>
        <p:nvSpPr>
          <p:cNvPr id="153" name="Google Shape;153;p27"/>
          <p:cNvSpPr txBox="1"/>
          <p:nvPr/>
        </p:nvSpPr>
        <p:spPr>
          <a:xfrm>
            <a:off x="318400" y="2379000"/>
            <a:ext cx="8393400" cy="24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Correlation between Logical and Quant with salary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High salary jobs need the logical score of </a:t>
            </a:r>
            <a:r>
              <a:rPr lang="en-GB" sz="1200">
                <a:solidFill>
                  <a:schemeClr val="dk1"/>
                </a:solidFill>
              </a:rPr>
              <a:t>approximately</a:t>
            </a:r>
            <a:r>
              <a:rPr lang="en-GB" sz="1200">
                <a:solidFill>
                  <a:schemeClr val="dk1"/>
                </a:solidFill>
              </a:rPr>
              <a:t> greater than 600 and Quant score greater than 500.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Most of the people has quant and logical scores in the range of 400-600.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Individual with maximum salary has the logical score of approximately 700.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Similarly, individual with maximum </a:t>
            </a:r>
            <a:r>
              <a:rPr lang="en-GB" sz="1200">
                <a:solidFill>
                  <a:schemeClr val="dk1"/>
                </a:solidFill>
              </a:rPr>
              <a:t>salary</a:t>
            </a:r>
            <a:r>
              <a:rPr lang="en-GB" sz="1200">
                <a:solidFill>
                  <a:schemeClr val="dk1"/>
                </a:solidFill>
              </a:rPr>
              <a:t> has Quant score of almost 600.</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196300" y="132075"/>
            <a:ext cx="43758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u="sng">
                <a:solidFill>
                  <a:schemeClr val="dk1"/>
                </a:solidFill>
              </a:rPr>
              <a:t>Bivariate Analysis</a:t>
            </a:r>
            <a:endParaRPr b="1" sz="1700" u="sng">
              <a:solidFill>
                <a:schemeClr val="dk1"/>
              </a:solidFill>
            </a:endParaRPr>
          </a:p>
        </p:txBody>
      </p:sp>
      <p:pic>
        <p:nvPicPr>
          <p:cNvPr id="159" name="Google Shape;159;p28"/>
          <p:cNvPicPr preferRelativeResize="0"/>
          <p:nvPr/>
        </p:nvPicPr>
        <p:blipFill>
          <a:blip r:embed="rId3">
            <a:alphaModFix/>
          </a:blip>
          <a:stretch>
            <a:fillRect/>
          </a:stretch>
        </p:blipFill>
        <p:spPr>
          <a:xfrm>
            <a:off x="152400" y="666975"/>
            <a:ext cx="4309775" cy="1976150"/>
          </a:xfrm>
          <a:prstGeom prst="rect">
            <a:avLst/>
          </a:prstGeom>
          <a:noFill/>
          <a:ln>
            <a:noFill/>
          </a:ln>
        </p:spPr>
      </p:pic>
      <p:pic>
        <p:nvPicPr>
          <p:cNvPr id="160" name="Google Shape;160;p28"/>
          <p:cNvPicPr preferRelativeResize="0"/>
          <p:nvPr/>
        </p:nvPicPr>
        <p:blipFill>
          <a:blip r:embed="rId4">
            <a:alphaModFix/>
          </a:blip>
          <a:stretch>
            <a:fillRect/>
          </a:stretch>
        </p:blipFill>
        <p:spPr>
          <a:xfrm>
            <a:off x="4615800" y="666975"/>
            <a:ext cx="4375800" cy="1976151"/>
          </a:xfrm>
          <a:prstGeom prst="rect">
            <a:avLst/>
          </a:prstGeom>
          <a:noFill/>
          <a:ln>
            <a:noFill/>
          </a:ln>
        </p:spPr>
      </p:pic>
      <p:sp>
        <p:nvSpPr>
          <p:cNvPr id="161" name="Google Shape;161;p28"/>
          <p:cNvSpPr txBox="1"/>
          <p:nvPr/>
        </p:nvSpPr>
        <p:spPr>
          <a:xfrm>
            <a:off x="253275" y="2740800"/>
            <a:ext cx="8694600" cy="22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Box plot for average salary of top 10 designation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The box plot is showing the statistical analysis of salaries in each of the top 10 designation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Senior software engineer is having the wide range of salary from 2- 9 lpa on the other hand programmer analyst has the </a:t>
            </a:r>
            <a:r>
              <a:rPr lang="en-GB" sz="1200">
                <a:solidFill>
                  <a:schemeClr val="dk1"/>
                </a:solidFill>
              </a:rPr>
              <a:t>small</a:t>
            </a:r>
            <a:r>
              <a:rPr lang="en-GB" sz="1200">
                <a:solidFill>
                  <a:schemeClr val="dk1"/>
                </a:solidFill>
              </a:rPr>
              <a:t> range but moderate salary range of 3-4 lpa.</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Software engineer salaries has maximum outliers and senior software engineering is having the </a:t>
            </a:r>
            <a:r>
              <a:rPr lang="en-GB" sz="1200">
                <a:solidFill>
                  <a:schemeClr val="dk1"/>
                </a:solidFill>
              </a:rPr>
              <a:t>maximum</a:t>
            </a:r>
            <a:r>
              <a:rPr lang="en-GB" sz="1200">
                <a:solidFill>
                  <a:schemeClr val="dk1"/>
                </a:solidFill>
              </a:rPr>
              <a:t> </a:t>
            </a:r>
            <a:r>
              <a:rPr lang="en-GB" sz="1200">
                <a:solidFill>
                  <a:schemeClr val="dk1"/>
                </a:solidFill>
              </a:rPr>
              <a:t>salary</a:t>
            </a:r>
            <a:r>
              <a:rPr lang="en-GB" sz="1200">
                <a:solidFill>
                  <a:schemeClr val="dk1"/>
                </a:solidFill>
              </a:rPr>
              <a:t> of 40 lpa and as of </a:t>
            </a:r>
            <a:r>
              <a:rPr lang="en-GB" sz="1200">
                <a:solidFill>
                  <a:schemeClr val="dk1"/>
                </a:solidFill>
              </a:rPr>
              <a:t>minimum</a:t>
            </a:r>
            <a:r>
              <a:rPr lang="en-GB" sz="1200">
                <a:solidFill>
                  <a:schemeClr val="dk1"/>
                </a:solidFill>
              </a:rPr>
              <a:t> salary is in the field of system engineer.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Overall analysis , reveal senior software engineer as high paying job and technical support engineer as low paying job.</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9"/>
          <p:cNvPicPr preferRelativeResize="0"/>
          <p:nvPr/>
        </p:nvPicPr>
        <p:blipFill>
          <a:blip r:embed="rId3">
            <a:alphaModFix/>
          </a:blip>
          <a:stretch>
            <a:fillRect/>
          </a:stretch>
        </p:blipFill>
        <p:spPr>
          <a:xfrm>
            <a:off x="5463500" y="79125"/>
            <a:ext cx="3379726" cy="2117150"/>
          </a:xfrm>
          <a:prstGeom prst="rect">
            <a:avLst/>
          </a:prstGeom>
          <a:noFill/>
          <a:ln>
            <a:noFill/>
          </a:ln>
        </p:spPr>
      </p:pic>
      <p:sp>
        <p:nvSpPr>
          <p:cNvPr id="167" name="Google Shape;167;p29"/>
          <p:cNvSpPr txBox="1"/>
          <p:nvPr/>
        </p:nvSpPr>
        <p:spPr>
          <a:xfrm>
            <a:off x="204425" y="189050"/>
            <a:ext cx="4982400" cy="15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Correlation of tenure and salary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Given plot is showing how the salary is changing with respect to the job period.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It is clear from the plot that as the tenure is increasing the salary of individual also increases.</a:t>
            </a:r>
            <a:endParaRPr sz="1200">
              <a:solidFill>
                <a:schemeClr val="dk1"/>
              </a:solidFill>
            </a:endParaRPr>
          </a:p>
        </p:txBody>
      </p:sp>
      <p:pic>
        <p:nvPicPr>
          <p:cNvPr id="168" name="Google Shape;168;p29"/>
          <p:cNvPicPr preferRelativeResize="0"/>
          <p:nvPr/>
        </p:nvPicPr>
        <p:blipFill>
          <a:blip r:embed="rId4">
            <a:alphaModFix/>
          </a:blip>
          <a:stretch>
            <a:fillRect/>
          </a:stretch>
        </p:blipFill>
        <p:spPr>
          <a:xfrm>
            <a:off x="253275" y="2230300"/>
            <a:ext cx="4029799" cy="2676025"/>
          </a:xfrm>
          <a:prstGeom prst="rect">
            <a:avLst/>
          </a:prstGeom>
          <a:noFill/>
          <a:ln>
            <a:noFill/>
          </a:ln>
        </p:spPr>
      </p:pic>
      <p:sp>
        <p:nvSpPr>
          <p:cNvPr id="169" name="Google Shape;169;p29"/>
          <p:cNvSpPr txBox="1"/>
          <p:nvPr/>
        </p:nvSpPr>
        <p:spPr>
          <a:xfrm>
            <a:off x="4633025" y="2230300"/>
            <a:ext cx="4210200" cy="28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Gender and specialization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The given histogram is showing the count of male and female from a certain engineering field.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Electronics and communication is the most </a:t>
            </a:r>
            <a:r>
              <a:rPr lang="en-GB" sz="1200">
                <a:solidFill>
                  <a:schemeClr val="dk1"/>
                </a:solidFill>
              </a:rPr>
              <a:t>preferred</a:t>
            </a:r>
            <a:r>
              <a:rPr lang="en-GB" sz="1200">
                <a:solidFill>
                  <a:schemeClr val="dk1"/>
                </a:solidFill>
              </a:rPr>
              <a:t> discipline followed by computer science and technology, Information technology, Computer engineering and so 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In almost all the discipline the no. of males are more than females.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But  </a:t>
            </a:r>
            <a:r>
              <a:rPr lang="en-GB" sz="1200">
                <a:solidFill>
                  <a:schemeClr val="dk1"/>
                </a:solidFill>
              </a:rPr>
              <a:t>biotechnology is the branch which is more preferred by females than males.</a:t>
            </a:r>
            <a:r>
              <a:rPr lang="en-GB" sz="1200">
                <a:solidFill>
                  <a:schemeClr val="dk1"/>
                </a:solidFill>
              </a:rPr>
              <a:t> </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0"/>
          <p:cNvPicPr preferRelativeResize="0"/>
          <p:nvPr/>
        </p:nvPicPr>
        <p:blipFill>
          <a:blip r:embed="rId3">
            <a:alphaModFix/>
          </a:blip>
          <a:stretch>
            <a:fillRect/>
          </a:stretch>
        </p:blipFill>
        <p:spPr>
          <a:xfrm>
            <a:off x="152400" y="152400"/>
            <a:ext cx="4985501" cy="3854799"/>
          </a:xfrm>
          <a:prstGeom prst="rect">
            <a:avLst/>
          </a:prstGeom>
          <a:noFill/>
          <a:ln>
            <a:noFill/>
          </a:ln>
        </p:spPr>
      </p:pic>
      <p:sp>
        <p:nvSpPr>
          <p:cNvPr id="175" name="Google Shape;175;p30"/>
          <p:cNvSpPr txBox="1"/>
          <p:nvPr/>
        </p:nvSpPr>
        <p:spPr>
          <a:xfrm>
            <a:off x="5325125" y="132075"/>
            <a:ext cx="3394800" cy="38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Gender by Top 10 designations</a:t>
            </a:r>
            <a:endParaRPr sz="18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GB" sz="1200">
                <a:solidFill>
                  <a:schemeClr val="dk1"/>
                </a:solidFill>
              </a:rPr>
              <a:t>The given histogram is giving insight about the count of male and female in a certain designation.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As can be seen, that software engineer is the most preferred designation among both male and female.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Business</a:t>
            </a:r>
            <a:r>
              <a:rPr lang="en-GB" sz="1200">
                <a:solidFill>
                  <a:schemeClr val="dk1"/>
                </a:solidFill>
              </a:rPr>
              <a:t> analyst is having the most balanced male is to </a:t>
            </a:r>
            <a:r>
              <a:rPr lang="en-GB" sz="1200">
                <a:solidFill>
                  <a:schemeClr val="dk1"/>
                </a:solidFill>
              </a:rPr>
              <a:t>female</a:t>
            </a:r>
            <a:r>
              <a:rPr lang="en-GB" sz="1200">
                <a:solidFill>
                  <a:schemeClr val="dk1"/>
                </a:solidFill>
              </a:rPr>
              <a:t> ratio among other designations.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There are more assistant male manager as </a:t>
            </a:r>
            <a:r>
              <a:rPr lang="en-GB" sz="1200">
                <a:solidFill>
                  <a:schemeClr val="dk1"/>
                </a:solidFill>
              </a:rPr>
              <a:t>compare</a:t>
            </a:r>
            <a:r>
              <a:rPr lang="en-GB" sz="1200">
                <a:solidFill>
                  <a:schemeClr val="dk1"/>
                </a:solidFill>
              </a:rPr>
              <a:t> to no. of female assistant manager.  </a:t>
            </a:r>
            <a:endParaRPr sz="12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152400" y="152400"/>
            <a:ext cx="4228375" cy="4495800"/>
          </a:xfrm>
          <a:prstGeom prst="rect">
            <a:avLst/>
          </a:prstGeom>
          <a:noFill/>
          <a:ln>
            <a:noFill/>
          </a:ln>
        </p:spPr>
      </p:pic>
      <p:sp>
        <p:nvSpPr>
          <p:cNvPr id="181" name="Google Shape;181;p31"/>
          <p:cNvSpPr txBox="1"/>
          <p:nvPr/>
        </p:nvSpPr>
        <p:spPr>
          <a:xfrm>
            <a:off x="4698275" y="1036600"/>
            <a:ext cx="4127400" cy="3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Average salary by Gender</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GB" sz="1200">
                <a:solidFill>
                  <a:schemeClr val="dk1"/>
                </a:solidFill>
              </a:rPr>
              <a:t>The histogram is giving the insight about the average salary of male and female , showing the average salary of male is more than female.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But difference in average salary of male and female is not too large. </a:t>
            </a:r>
            <a:endParaRPr sz="1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nvSpPr>
        <p:spPr>
          <a:xfrm>
            <a:off x="318400" y="156500"/>
            <a:ext cx="8352600" cy="46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                                             </a:t>
            </a:r>
            <a:r>
              <a:rPr b="1" lang="en-GB" sz="2400">
                <a:solidFill>
                  <a:schemeClr val="dk1"/>
                </a:solidFill>
              </a:rPr>
              <a:t>CONCLUSION</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Salary levels in the dataset are impacted by factors such as tenure, college level, and job designation, with Senior Software Engineers commanding the highest incomes.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Gender appears to have a limited impact on average income determination, but females tend to receive lower salaries than the overall average.</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Academic performance indicators, including 10th, 12th, and college GPA scores, do not show a clear correlation with pay levels.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The project analyzed a comprehensive dataset of engineering graduates' employment outcomes, focusing on the variable "Salary" and employing various data manipulation and visualization techniques.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Region-specific insights highlighted salary trends in major cities and identified specific job roles with competitive average salaries.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The project emphasized the importance of addressing gender pay gaps and understanding the relationship between education and salary for more equitable employment practices.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Further analysis, potentially incorporating machine learning, was proposed to gain deeper insights into salary influencers and inform future decision-making.</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GB" sz="1200">
                <a:solidFill>
                  <a:srgbClr val="0D0D0D"/>
                </a:solidFill>
                <a:highlight>
                  <a:srgbClr val="FFFFFF"/>
                </a:highlight>
                <a:latin typeface="Roboto"/>
                <a:ea typeface="Roboto"/>
                <a:cs typeface="Roboto"/>
                <a:sym typeface="Roboto"/>
              </a:rPr>
              <a:t>Overall, the project serves as a valuable foundation for understanding employment dynamics among engineering graduates and provides insights for organizations and policymakers to enhance employment practices.</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b="1"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292350" y="587350"/>
            <a:ext cx="8559300" cy="3997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highlight>
                  <a:srgbClr val="FFFFFF"/>
                </a:highlight>
                <a:latin typeface="Roboto"/>
                <a:ea typeface="Roboto"/>
                <a:cs typeface="Roboto"/>
                <a:sym typeface="Roboto"/>
              </a:rPr>
              <a:t>I am Vaibhav Saini, pursuing my Dual Degree(BTech + MTech) in Electrical Engineering from IIT BHU, Varanasi. Throughout my academic and professional journey, I have developed a keen interest in Data Science particularly in the field of Data Analysis.</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chemeClr val="dk1"/>
                </a:solidFill>
                <a:highlight>
                  <a:srgbClr val="FFFFFF"/>
                </a:highlight>
                <a:latin typeface="Roboto"/>
                <a:ea typeface="Roboto"/>
                <a:cs typeface="Roboto"/>
                <a:sym typeface="Roboto"/>
              </a:rPr>
              <a:t>In this project, my role was to perform exploratory data analysis including univariate and bivariate analysis on the</a:t>
            </a:r>
            <a:r>
              <a:rPr lang="en-GB" sz="1200">
                <a:solidFill>
                  <a:schemeClr val="dk1"/>
                </a:solidFill>
              </a:rPr>
              <a:t> dataset that was released by Aspiring Minds from the Aspiring Mind Employment Outcome 2015 (AMEO)</a:t>
            </a:r>
            <a:r>
              <a:rPr lang="en-GB" sz="1200">
                <a:solidFill>
                  <a:schemeClr val="dk1"/>
                </a:solidFill>
                <a:highlight>
                  <a:srgbClr val="FFFFFF"/>
                </a:highlight>
                <a:latin typeface="Roboto"/>
                <a:ea typeface="Roboto"/>
                <a:cs typeface="Roboto"/>
                <a:sym typeface="Roboto"/>
              </a:rPr>
              <a:t>.</a:t>
            </a:r>
            <a:r>
              <a:rPr lang="en-GB" sz="1200">
                <a:solidFill>
                  <a:schemeClr val="dk1"/>
                </a:solidFill>
              </a:rPr>
              <a:t>The dataset contains the employment outcomes of engineering graduates as dependent variables (Salary, Job Titles, and Job Locations) along with the standardized scores from three different areas – cognitive skills, technical skills and personality skills. </a:t>
            </a:r>
            <a:r>
              <a:rPr lang="en-GB"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chemeClr val="dk1"/>
                </a:solidFill>
                <a:highlight>
                  <a:srgbClr val="FFFFFF"/>
                </a:highlight>
                <a:latin typeface="Roboto"/>
                <a:ea typeface="Roboto"/>
                <a:cs typeface="Roboto"/>
                <a:sym typeface="Roboto"/>
              </a:rPr>
              <a:t>I want to learn data science because I'm intrigued by its ability to uncover insights from data, driving informed decisions. It's a sought-after skill in today's data-driven world, offering opportunities to solve complex problems and make a positive impact. The interdisciplinary nature of data science, combining statistics, computer science, and domain expertise, is particularly appealing. Overall, I'm excited about the potential to innovate and create value through data analysis.</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rPr lang="en-GB" sz="1200">
                <a:solidFill>
                  <a:schemeClr val="dk1"/>
                </a:solidFill>
                <a:highlight>
                  <a:srgbClr val="FFFFFF"/>
                </a:highlight>
                <a:latin typeface="Roboto"/>
                <a:ea typeface="Roboto"/>
                <a:cs typeface="Roboto"/>
                <a:sym typeface="Roboto"/>
              </a:rPr>
              <a:t>In my journey through data science, I gained valuable hands-on experience during my internship at Nexus Software, where I delved into data analytics. This opportunity equipped me with top-notch skills and practical insights, enhancing my expertise in the field</a:t>
            </a:r>
            <a:r>
              <a:rPr lang="en-GB" sz="1200">
                <a:solidFill>
                  <a:schemeClr val="dk1"/>
                </a:solidFill>
                <a:highlight>
                  <a:srgbClr val="FFFFFF"/>
                </a:highlight>
                <a:latin typeface="Roboto"/>
                <a:ea typeface="Roboto"/>
                <a:cs typeface="Roboto"/>
                <a:sym typeface="Roboto"/>
              </a:rPr>
              <a:t>.</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chemeClr val="dk1"/>
              </a:solidFill>
              <a:highlight>
                <a:srgbClr val="FFFFFF"/>
              </a:highlight>
              <a:latin typeface="Roboto"/>
              <a:ea typeface="Roboto"/>
              <a:cs typeface="Roboto"/>
              <a:sym typeface="Roboto"/>
            </a:endParaRPr>
          </a:p>
        </p:txBody>
      </p:sp>
      <p:sp>
        <p:nvSpPr>
          <p:cNvPr id="69" name="Google Shape;69;p15"/>
          <p:cNvSpPr txBox="1"/>
          <p:nvPr/>
        </p:nvSpPr>
        <p:spPr>
          <a:xfrm>
            <a:off x="310742" y="102665"/>
            <a:ext cx="4574700" cy="3648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FF0000"/>
              </a:buClr>
              <a:buSzPts val="2400"/>
              <a:buFont typeface="Lato Black"/>
              <a:buNone/>
            </a:pPr>
            <a:r>
              <a:rPr b="0" i="0" lang="en-GB" sz="2400" u="none" cap="none" strike="noStrike">
                <a:solidFill>
                  <a:srgbClr val="FF0000"/>
                </a:solidFill>
                <a:latin typeface="Lato Black"/>
                <a:ea typeface="Lato Black"/>
                <a:cs typeface="Lato Black"/>
                <a:sym typeface="Lato Black"/>
              </a:rPr>
              <a:t>About me</a:t>
            </a:r>
            <a:endParaRPr b="0" i="0" sz="1400" u="none" cap="none" strike="noStrik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5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3"/>
          <p:cNvPicPr preferRelativeResize="0"/>
          <p:nvPr/>
        </p:nvPicPr>
        <p:blipFill rotWithShape="1">
          <a:blip r:embed="rId3">
            <a:alphaModFix/>
          </a:blip>
          <a:srcRect b="0" l="0" r="0" t="0"/>
          <a:stretch/>
        </p:blipFill>
        <p:spPr>
          <a:xfrm>
            <a:off x="4849887" y="1388062"/>
            <a:ext cx="3349231" cy="2125738"/>
          </a:xfrm>
          <a:prstGeom prst="rect">
            <a:avLst/>
          </a:prstGeom>
          <a:noFill/>
          <a:ln>
            <a:noFill/>
          </a:ln>
        </p:spPr>
      </p:pic>
      <p:sp>
        <p:nvSpPr>
          <p:cNvPr id="192" name="Google Shape;192;p33"/>
          <p:cNvSpPr txBox="1"/>
          <p:nvPr/>
        </p:nvSpPr>
        <p:spPr>
          <a:xfrm>
            <a:off x="933450" y="2247900"/>
            <a:ext cx="2746200" cy="5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C00000"/>
              </a:buClr>
              <a:buSzPts val="3300"/>
              <a:buFont typeface="Libre Baskerville"/>
              <a:buNone/>
            </a:pPr>
            <a:r>
              <a:rPr b="0" i="0" lang="en-GB" sz="3300" u="none" cap="none" strike="noStrike">
                <a:solidFill>
                  <a:srgbClr val="C00000"/>
                </a:solidFill>
                <a:latin typeface="Libre Baskerville"/>
                <a:ea typeface="Libre Baskerville"/>
                <a:cs typeface="Libre Baskerville"/>
                <a:sym typeface="Libre Baskerville"/>
              </a:rPr>
              <a:t>THANK YOU</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68800" y="162025"/>
            <a:ext cx="8958600" cy="47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0000"/>
                </a:solidFill>
              </a:rPr>
              <a:t>   </a:t>
            </a:r>
            <a:r>
              <a:rPr lang="en-GB" sz="2400" u="sng">
                <a:solidFill>
                  <a:srgbClr val="FF0000"/>
                </a:solidFill>
              </a:rPr>
              <a:t>Objective of the Project</a:t>
            </a:r>
            <a:endParaRPr sz="2400" u="sng">
              <a:solidFill>
                <a:srgbClr val="FF0000"/>
              </a:solidFill>
            </a:endParaRPr>
          </a:p>
          <a:p>
            <a:pPr indent="0" lvl="0" marL="0" rtl="0" algn="l">
              <a:spcBef>
                <a:spcPts val="0"/>
              </a:spcBef>
              <a:spcAft>
                <a:spcPts val="0"/>
              </a:spcAft>
              <a:buNone/>
            </a:pPr>
            <a:r>
              <a:t/>
            </a:r>
            <a:endParaRPr sz="2400" u="sng">
              <a:solidFill>
                <a:srgbClr val="FF0000"/>
              </a:solidFill>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highlight>
                  <a:srgbClr val="FFFFFF"/>
                </a:highlight>
                <a:latin typeface="Roboto"/>
                <a:ea typeface="Roboto"/>
                <a:cs typeface="Roboto"/>
                <a:sym typeface="Roboto"/>
              </a:rPr>
              <a:t>Perform an Exploratory Data Analysis (EDA) on the AMEO dataset.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highlight>
                  <a:srgbClr val="FFFFFF"/>
                </a:highlight>
                <a:latin typeface="Roboto"/>
                <a:ea typeface="Roboto"/>
                <a:cs typeface="Roboto"/>
                <a:sym typeface="Roboto"/>
              </a:rPr>
              <a:t>Describe the dataset comprehensively, including its features and attributes.</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highlight>
                  <a:srgbClr val="FFFFFF"/>
                </a:highlight>
                <a:latin typeface="Roboto"/>
                <a:ea typeface="Roboto"/>
                <a:cs typeface="Roboto"/>
                <a:sym typeface="Roboto"/>
              </a:rPr>
              <a:t>Perform Univariate and Bivariate analysis for gaining insights.</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highlight>
                  <a:srgbClr val="FFFFFF"/>
                </a:highlight>
                <a:latin typeface="Roboto"/>
                <a:ea typeface="Roboto"/>
                <a:cs typeface="Roboto"/>
                <a:sym typeface="Roboto"/>
              </a:rPr>
              <a:t>Identify patterns and trends present in the data.</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highlight>
                  <a:srgbClr val="FFFFFF"/>
                </a:highlight>
                <a:latin typeface="Roboto"/>
                <a:ea typeface="Roboto"/>
                <a:cs typeface="Roboto"/>
                <a:sym typeface="Roboto"/>
              </a:rPr>
              <a:t>Explore relationships between independent variables and the target variable (Salary).</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highlight>
                  <a:srgbClr val="FFFFFF"/>
                </a:highlight>
                <a:latin typeface="Roboto"/>
                <a:ea typeface="Roboto"/>
                <a:cs typeface="Roboto"/>
                <a:sym typeface="Roboto"/>
              </a:rPr>
              <a:t>Detect outliers or anomalies within the dataset.</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highlight>
                  <a:srgbClr val="FFFFFF"/>
                </a:highlight>
                <a:latin typeface="Roboto"/>
                <a:ea typeface="Roboto"/>
                <a:cs typeface="Roboto"/>
                <a:sym typeface="Roboto"/>
              </a:rPr>
              <a:t>Gain insights into the dataset, focusing on understanding the relationship between various features and the target variable.</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highlight>
                  <a:srgbClr val="FFFFFF"/>
                </a:highlight>
                <a:latin typeface="Roboto"/>
                <a:ea typeface="Roboto"/>
                <a:cs typeface="Roboto"/>
                <a:sym typeface="Roboto"/>
              </a:rPr>
              <a:t>Use insights to make informed decisions and drive innovation based on data patterns, trends, and correlations.</a:t>
            </a:r>
            <a:endParaRPr sz="1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u="sng">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240800" y="152025"/>
            <a:ext cx="8629200" cy="46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  </a:t>
            </a:r>
            <a:r>
              <a:rPr lang="en-GB" sz="2400" u="sng">
                <a:solidFill>
                  <a:srgbClr val="FF0000"/>
                </a:solidFill>
              </a:rPr>
              <a:t>Summary of the Data</a:t>
            </a:r>
            <a:endParaRPr sz="2400" u="sng">
              <a:solidFill>
                <a:srgbClr val="FF0000"/>
              </a:solidFill>
            </a:endParaRPr>
          </a:p>
          <a:p>
            <a:pPr indent="0" lvl="0" marL="0" rtl="0" algn="l">
              <a:spcBef>
                <a:spcPts val="0"/>
              </a:spcBef>
              <a:spcAft>
                <a:spcPts val="0"/>
              </a:spcAft>
              <a:buNone/>
            </a:pPr>
            <a:r>
              <a:t/>
            </a:r>
            <a:endParaRPr sz="2400">
              <a:solidFill>
                <a:srgbClr val="FF0000"/>
              </a:solidFill>
            </a:endParaRPr>
          </a:p>
          <a:p>
            <a:pPr indent="0" lvl="0" marL="0" rtl="0" algn="l">
              <a:spcBef>
                <a:spcPts val="0"/>
              </a:spcBef>
              <a:spcAft>
                <a:spcPts val="0"/>
              </a:spcAft>
              <a:buNone/>
            </a:pPr>
            <a:r>
              <a:rPr lang="en-GB" sz="1200">
                <a:solidFill>
                  <a:srgbClr val="FF0000"/>
                </a:solidFill>
              </a:rPr>
              <a:t> </a:t>
            </a:r>
            <a:r>
              <a:rPr lang="en-GB" sz="1200">
                <a:solidFill>
                  <a:schemeClr val="dk1"/>
                </a:solidFill>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  </a:t>
            </a:r>
            <a:endParaRPr sz="2400">
              <a:solidFill>
                <a:srgbClr val="FF0000"/>
              </a:solidFill>
            </a:endParaRPr>
          </a:p>
          <a:p>
            <a:pPr indent="0" lvl="0" marL="0" rtl="0" algn="l">
              <a:spcBef>
                <a:spcPts val="0"/>
              </a:spcBef>
              <a:spcAft>
                <a:spcPts val="0"/>
              </a:spcAft>
              <a:buNone/>
            </a:pPr>
            <a:r>
              <a:rPr lang="en-GB" sz="2400">
                <a:solidFill>
                  <a:srgbClr val="FF0000"/>
                </a:solidFill>
              </a:rPr>
              <a:t> </a:t>
            </a:r>
            <a:r>
              <a:rPr lang="en-GB" sz="2400" u="sng">
                <a:solidFill>
                  <a:srgbClr val="FF0000"/>
                </a:solidFill>
              </a:rPr>
              <a:t>Data cleaning and </a:t>
            </a:r>
            <a:r>
              <a:rPr lang="en-GB" sz="2400" u="sng">
                <a:solidFill>
                  <a:srgbClr val="FF0000"/>
                </a:solidFill>
              </a:rPr>
              <a:t>preparation</a:t>
            </a:r>
            <a:endParaRPr sz="2400" u="sng">
              <a:solidFill>
                <a:srgbClr val="FF0000"/>
              </a:solidFill>
            </a:endParaRPr>
          </a:p>
          <a:p>
            <a:pPr indent="0" lvl="0" marL="0" rtl="0" algn="l">
              <a:spcBef>
                <a:spcPts val="0"/>
              </a:spcBef>
              <a:spcAft>
                <a:spcPts val="0"/>
              </a:spcAft>
              <a:buNone/>
            </a:pPr>
            <a:r>
              <a:rPr lang="en-GB" sz="2400" u="sng">
                <a:solidFill>
                  <a:srgbClr val="FF0000"/>
                </a:solidFill>
              </a:rPr>
              <a:t> </a:t>
            </a:r>
            <a:endParaRPr sz="2400">
              <a:solidFill>
                <a:srgbClr val="FF0000"/>
              </a:solidFill>
            </a:endParaRPr>
          </a:p>
          <a:p>
            <a:pPr indent="0" lvl="0" marL="0" rtl="0" algn="l">
              <a:spcBef>
                <a:spcPts val="0"/>
              </a:spcBef>
              <a:spcAft>
                <a:spcPts val="0"/>
              </a:spcAft>
              <a:buNone/>
            </a:pPr>
            <a:r>
              <a:rPr lang="en-GB" sz="1200">
                <a:solidFill>
                  <a:schemeClr val="dk1"/>
                </a:solidFill>
              </a:rPr>
              <a:t>In the column name JobCity some of the values are -1 which </a:t>
            </a:r>
            <a:r>
              <a:rPr lang="en-GB" sz="1200">
                <a:solidFill>
                  <a:schemeClr val="dk1"/>
                </a:solidFill>
              </a:rPr>
              <a:t>doesn't</a:t>
            </a:r>
            <a:r>
              <a:rPr lang="en-GB" sz="1200">
                <a:solidFill>
                  <a:schemeClr val="dk1"/>
                </a:solidFill>
              </a:rPr>
              <a:t> make any sense so either consider it in others category or just simply ignore it to prevent data inconsistency.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In DOL column some of the cells have “present” in it ,so replace “present” with today’s date.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Preparing the data by converting data in DOJ and DOL columns in </a:t>
            </a:r>
            <a:r>
              <a:rPr lang="en-GB" sz="1200">
                <a:solidFill>
                  <a:schemeClr val="dk1"/>
                </a:solidFill>
              </a:rPr>
              <a:t>datetime</a:t>
            </a:r>
            <a:r>
              <a:rPr lang="en-GB" sz="1200">
                <a:solidFill>
                  <a:schemeClr val="dk1"/>
                </a:solidFill>
              </a:rPr>
              <a:t> format and using it to calculate tenure.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207450" y="221975"/>
            <a:ext cx="8729100" cy="47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0000"/>
                </a:solidFill>
              </a:rPr>
              <a:t> </a:t>
            </a:r>
            <a:r>
              <a:rPr lang="en-GB" sz="2400" u="sng">
                <a:solidFill>
                  <a:srgbClr val="FF0000"/>
                </a:solidFill>
              </a:rPr>
              <a:t>Exploratory Data Analysis</a:t>
            </a:r>
            <a:endParaRPr sz="2400" u="sng">
              <a:solidFill>
                <a:srgbClr val="FF0000"/>
              </a:solidFill>
            </a:endParaRPr>
          </a:p>
          <a:p>
            <a:pPr indent="0" lvl="0" marL="0" rtl="0" algn="l">
              <a:spcBef>
                <a:spcPts val="0"/>
              </a:spcBef>
              <a:spcAft>
                <a:spcPts val="0"/>
              </a:spcAft>
              <a:buNone/>
            </a:pPr>
            <a:r>
              <a:t/>
            </a:r>
            <a:endParaRPr sz="2400">
              <a:solidFill>
                <a:srgbClr val="FF0000"/>
              </a:solidFill>
            </a:endParaRPr>
          </a:p>
          <a:p>
            <a:pPr indent="0" lvl="0" marL="0" rtl="0" algn="l">
              <a:spcBef>
                <a:spcPts val="0"/>
              </a:spcBef>
              <a:spcAft>
                <a:spcPts val="0"/>
              </a:spcAft>
              <a:buNone/>
            </a:pPr>
            <a:r>
              <a:rPr b="1" lang="en-GB" sz="1200" u="sng">
                <a:solidFill>
                  <a:srgbClr val="FF0000"/>
                </a:solidFill>
              </a:rPr>
              <a:t>  </a:t>
            </a:r>
            <a:r>
              <a:rPr b="1" lang="en-GB" sz="1700" u="sng">
                <a:solidFill>
                  <a:schemeClr val="dk1"/>
                </a:solidFill>
              </a:rPr>
              <a:t>Univariate Analysis</a:t>
            </a:r>
            <a:endParaRPr b="1" sz="1700" u="sng">
              <a:solidFill>
                <a:schemeClr val="dk1"/>
              </a:solidFill>
            </a:endParaRPr>
          </a:p>
          <a:p>
            <a:pPr indent="0" lvl="0" marL="0" rtl="0" algn="l">
              <a:spcBef>
                <a:spcPts val="0"/>
              </a:spcBef>
              <a:spcAft>
                <a:spcPts val="0"/>
              </a:spcAft>
              <a:buNone/>
            </a:pPr>
            <a:r>
              <a:rPr lang="en-GB" sz="1700">
                <a:solidFill>
                  <a:schemeClr val="dk1"/>
                </a:solidFill>
              </a:rPr>
              <a:t>  </a:t>
            </a:r>
            <a:endParaRPr sz="1700">
              <a:solidFill>
                <a:schemeClr val="dk1"/>
              </a:solidFill>
            </a:endParaRPr>
          </a:p>
          <a:p>
            <a:pPr indent="0" lvl="0" marL="0" rtl="0" algn="l">
              <a:spcBef>
                <a:spcPts val="0"/>
              </a:spcBef>
              <a:spcAft>
                <a:spcPts val="0"/>
              </a:spcAft>
              <a:buNone/>
            </a:pPr>
            <a:r>
              <a:rPr b="1" lang="en-GB" sz="1200" u="sng">
                <a:solidFill>
                  <a:schemeClr val="dk1"/>
                </a:solidFill>
              </a:rPr>
              <a:t>Salary Analysis</a:t>
            </a:r>
            <a:endParaRPr b="1" sz="1200" u="sng">
              <a:solidFill>
                <a:schemeClr val="dk1"/>
              </a:solidFill>
            </a:endParaRPr>
          </a:p>
          <a:p>
            <a:pPr indent="0" lvl="0" marL="0" rtl="0" algn="l">
              <a:spcBef>
                <a:spcPts val="0"/>
              </a:spcBef>
              <a:spcAft>
                <a:spcPts val="0"/>
              </a:spcAft>
              <a:buNone/>
            </a:pPr>
            <a:r>
              <a:rPr lang="en-GB" sz="1700">
                <a:solidFill>
                  <a:schemeClr val="dk1"/>
                </a:solidFill>
              </a:rPr>
              <a:t> </a:t>
            </a:r>
            <a:endParaRPr sz="1700">
              <a:solidFill>
                <a:schemeClr val="dk1"/>
              </a:solidFill>
            </a:endParaRPr>
          </a:p>
        </p:txBody>
      </p:sp>
      <p:pic>
        <p:nvPicPr>
          <p:cNvPr id="85" name="Google Shape;85;p18"/>
          <p:cNvPicPr preferRelativeResize="0"/>
          <p:nvPr/>
        </p:nvPicPr>
        <p:blipFill>
          <a:blip r:embed="rId3">
            <a:alphaModFix/>
          </a:blip>
          <a:stretch>
            <a:fillRect/>
          </a:stretch>
        </p:blipFill>
        <p:spPr>
          <a:xfrm>
            <a:off x="4228275" y="221975"/>
            <a:ext cx="4791449" cy="3326075"/>
          </a:xfrm>
          <a:prstGeom prst="rect">
            <a:avLst/>
          </a:prstGeom>
          <a:noFill/>
          <a:ln>
            <a:noFill/>
          </a:ln>
        </p:spPr>
      </p:pic>
      <p:sp>
        <p:nvSpPr>
          <p:cNvPr id="86" name="Google Shape;86;p18"/>
          <p:cNvSpPr txBox="1"/>
          <p:nvPr/>
        </p:nvSpPr>
        <p:spPr>
          <a:xfrm>
            <a:off x="207450" y="1793475"/>
            <a:ext cx="3937500" cy="27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Histogram representing the </a:t>
            </a:r>
            <a:r>
              <a:rPr b="1" lang="en-GB" sz="1200">
                <a:solidFill>
                  <a:schemeClr val="dk1"/>
                </a:solidFill>
              </a:rPr>
              <a:t>count of salaries</a:t>
            </a:r>
            <a:r>
              <a:rPr lang="en-GB" sz="1200">
                <a:solidFill>
                  <a:schemeClr val="dk1"/>
                </a:solidFill>
              </a:rPr>
              <a:t>, it is clearly </a:t>
            </a:r>
            <a:r>
              <a:rPr lang="en-GB" sz="1200">
                <a:solidFill>
                  <a:schemeClr val="dk1"/>
                </a:solidFill>
              </a:rPr>
              <a:t>observable</a:t>
            </a:r>
            <a:r>
              <a:rPr lang="en-GB" sz="1200">
                <a:solidFill>
                  <a:schemeClr val="dk1"/>
                </a:solidFill>
              </a:rPr>
              <a:t> here that maximum salary is 40 lpa and minimum salary is about 35K.</a:t>
            </a:r>
            <a:br>
              <a:rPr lang="en-GB" sz="1200">
                <a:solidFill>
                  <a:schemeClr val="dk1"/>
                </a:solidFill>
              </a:rPr>
            </a:br>
            <a:br>
              <a:rPr lang="en-GB" sz="1200">
                <a:solidFill>
                  <a:schemeClr val="dk1"/>
                </a:solidFill>
              </a:rPr>
            </a:br>
            <a:r>
              <a:rPr lang="en-GB" sz="1200">
                <a:solidFill>
                  <a:schemeClr val="dk1"/>
                </a:solidFill>
              </a:rPr>
              <a:t>Most of the people are having salary in the range of 2.5 lpa - 5 lpa.</a:t>
            </a:r>
            <a:br>
              <a:rPr lang="en-GB" sz="1200">
                <a:solidFill>
                  <a:schemeClr val="dk1"/>
                </a:solidFill>
              </a:rPr>
            </a:br>
            <a:br>
              <a:rPr lang="en-GB" sz="1200">
                <a:solidFill>
                  <a:schemeClr val="dk1"/>
                </a:solidFill>
              </a:rPr>
            </a:br>
            <a:r>
              <a:rPr lang="en-GB" sz="1200">
                <a:solidFill>
                  <a:schemeClr val="dk1"/>
                </a:solidFill>
              </a:rPr>
              <a:t>The trend line over the histogram is clearly showing how the people count changes with the salary value.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4502900" y="0"/>
            <a:ext cx="4298475" cy="2142900"/>
          </a:xfrm>
          <a:prstGeom prst="rect">
            <a:avLst/>
          </a:prstGeom>
          <a:noFill/>
          <a:ln>
            <a:noFill/>
          </a:ln>
        </p:spPr>
      </p:pic>
      <p:pic>
        <p:nvPicPr>
          <p:cNvPr id="92" name="Google Shape;92;p19"/>
          <p:cNvPicPr preferRelativeResize="0"/>
          <p:nvPr/>
        </p:nvPicPr>
        <p:blipFill>
          <a:blip r:embed="rId4">
            <a:alphaModFix/>
          </a:blip>
          <a:stretch>
            <a:fillRect/>
          </a:stretch>
        </p:blipFill>
        <p:spPr>
          <a:xfrm>
            <a:off x="152400" y="50650"/>
            <a:ext cx="4195799" cy="2142900"/>
          </a:xfrm>
          <a:prstGeom prst="rect">
            <a:avLst/>
          </a:prstGeom>
          <a:noFill/>
          <a:ln>
            <a:noFill/>
          </a:ln>
        </p:spPr>
      </p:pic>
      <p:sp>
        <p:nvSpPr>
          <p:cNvPr id="93" name="Google Shape;93;p19"/>
          <p:cNvSpPr txBox="1"/>
          <p:nvPr/>
        </p:nvSpPr>
        <p:spPr>
          <a:xfrm>
            <a:off x="3078200" y="3762975"/>
            <a:ext cx="468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4" name="Google Shape;94;p19"/>
          <p:cNvSpPr txBox="1"/>
          <p:nvPr/>
        </p:nvSpPr>
        <p:spPr>
          <a:xfrm>
            <a:off x="285850" y="2175475"/>
            <a:ext cx="8515500" cy="26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The above shown plot of CDF is showing how the distribution of the </a:t>
            </a:r>
            <a:r>
              <a:rPr lang="en-GB" sz="1200">
                <a:solidFill>
                  <a:schemeClr val="dk1"/>
                </a:solidFill>
              </a:rPr>
              <a:t>salary data is converging to 1 on 20 Lpa showing most the people salaries are under the range of 20 lpa.</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The box plot is describing the statistical aspect of data on salary:</a:t>
            </a:r>
            <a:endParaRPr sz="1200">
              <a:solidFill>
                <a:schemeClr val="dk1"/>
              </a:solidFill>
            </a:endParaRPr>
          </a:p>
          <a:p>
            <a:pPr indent="0" lvl="0" marL="0" rtl="0" algn="l">
              <a:spcBef>
                <a:spcPts val="0"/>
              </a:spcBef>
              <a:spcAft>
                <a:spcPts val="0"/>
              </a:spcAft>
              <a:buNone/>
            </a:pPr>
            <a:br>
              <a:rPr lang="en-GB" sz="1200">
                <a:solidFill>
                  <a:schemeClr val="dk1"/>
                </a:solidFill>
              </a:rPr>
            </a:br>
            <a:r>
              <a:rPr lang="en-GB" sz="1200">
                <a:solidFill>
                  <a:schemeClr val="dk1"/>
                </a:solidFill>
              </a:rPr>
              <a:t>Mean salary: 3,07,699</a:t>
            </a:r>
            <a:endParaRPr sz="1200">
              <a:solidFill>
                <a:schemeClr val="dk1"/>
              </a:solidFill>
            </a:endParaRPr>
          </a:p>
          <a:p>
            <a:pPr indent="0" lvl="0" marL="0" rtl="0" algn="l">
              <a:spcBef>
                <a:spcPts val="0"/>
              </a:spcBef>
              <a:spcAft>
                <a:spcPts val="0"/>
              </a:spcAft>
              <a:buNone/>
            </a:pPr>
            <a:r>
              <a:rPr lang="en-GB" sz="1200">
                <a:solidFill>
                  <a:schemeClr val="dk1"/>
                </a:solidFill>
              </a:rPr>
              <a:t>Min salary: 35,000</a:t>
            </a:r>
            <a:br>
              <a:rPr lang="en-GB" sz="1200">
                <a:solidFill>
                  <a:schemeClr val="dk1"/>
                </a:solidFill>
              </a:rPr>
            </a:br>
            <a:r>
              <a:rPr lang="en-GB" sz="1200">
                <a:solidFill>
                  <a:schemeClr val="dk1"/>
                </a:solidFill>
              </a:rPr>
              <a:t>Max salary: 40,00000</a:t>
            </a:r>
            <a:br>
              <a:rPr lang="en-GB" sz="1200">
                <a:solidFill>
                  <a:schemeClr val="dk1"/>
                </a:solidFill>
              </a:rPr>
            </a:br>
            <a:endParaRPr sz="1200">
              <a:solidFill>
                <a:schemeClr val="dk1"/>
              </a:solidFill>
            </a:endParaRPr>
          </a:p>
          <a:p>
            <a:pPr indent="0" lvl="0" marL="0" rtl="0" algn="l">
              <a:spcBef>
                <a:spcPts val="0"/>
              </a:spcBef>
              <a:spcAft>
                <a:spcPts val="0"/>
              </a:spcAft>
              <a:buNone/>
            </a:pPr>
            <a:r>
              <a:rPr lang="en-GB" sz="1200">
                <a:solidFill>
                  <a:schemeClr val="dk1"/>
                </a:solidFill>
              </a:rPr>
              <a:t>Though 40,0000 is outlier in our data ,besides this there are many outliers in the data as shown in box plot.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Without outliers range of salary will be approximately: [35,000 - 5.5 lpa].</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rotWithShape="1">
          <a:blip r:embed="rId3">
            <a:alphaModFix/>
          </a:blip>
          <a:srcRect b="-10570" l="3620" r="-3619" t="10570"/>
          <a:stretch/>
        </p:blipFill>
        <p:spPr>
          <a:xfrm>
            <a:off x="5089075" y="808638"/>
            <a:ext cx="3595075" cy="2611569"/>
          </a:xfrm>
          <a:prstGeom prst="rect">
            <a:avLst/>
          </a:prstGeom>
          <a:noFill/>
          <a:ln>
            <a:noFill/>
          </a:ln>
        </p:spPr>
      </p:pic>
      <p:sp>
        <p:nvSpPr>
          <p:cNvPr id="100" name="Google Shape;100;p20"/>
          <p:cNvSpPr txBox="1"/>
          <p:nvPr/>
        </p:nvSpPr>
        <p:spPr>
          <a:xfrm>
            <a:off x="237000" y="449575"/>
            <a:ext cx="4493700" cy="3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chemeClr val="dk1"/>
                </a:solidFill>
              </a:rPr>
              <a:t>College GPA </a:t>
            </a:r>
            <a:r>
              <a:rPr lang="en-GB" sz="1200" u="sng">
                <a:solidFill>
                  <a:schemeClr val="dk1"/>
                </a:solidFill>
              </a:rPr>
              <a:t>analysis</a:t>
            </a:r>
            <a:r>
              <a:rPr lang="en-GB" sz="1200" u="sng">
                <a:solidFill>
                  <a:schemeClr val="dk1"/>
                </a:solidFill>
              </a:rPr>
              <a:t>:</a:t>
            </a:r>
            <a:endParaRPr sz="1200" u="sng">
              <a:solidFill>
                <a:schemeClr val="dk1"/>
              </a:solidFill>
            </a:endParaRPr>
          </a:p>
          <a:p>
            <a:pPr indent="0" lvl="0" marL="0" rtl="0" algn="l">
              <a:spcBef>
                <a:spcPts val="0"/>
              </a:spcBef>
              <a:spcAft>
                <a:spcPts val="0"/>
              </a:spcAft>
              <a:buNone/>
            </a:pPr>
            <a:r>
              <a:t/>
            </a:r>
            <a:endParaRPr sz="1200" u="sng">
              <a:solidFill>
                <a:schemeClr val="dk1"/>
              </a:solidFill>
            </a:endParaRPr>
          </a:p>
          <a:p>
            <a:pPr indent="0" lvl="0" marL="0" rtl="0" algn="l">
              <a:spcBef>
                <a:spcPts val="0"/>
              </a:spcBef>
              <a:spcAft>
                <a:spcPts val="0"/>
              </a:spcAft>
              <a:buNone/>
            </a:pPr>
            <a:r>
              <a:t/>
            </a:r>
            <a:endParaRPr sz="1200" u="sng">
              <a:solidFill>
                <a:schemeClr val="dk1"/>
              </a:solidFill>
            </a:endParaRPr>
          </a:p>
          <a:p>
            <a:pPr indent="0" lvl="0" marL="0" rtl="0" algn="l">
              <a:spcBef>
                <a:spcPts val="0"/>
              </a:spcBef>
              <a:spcAft>
                <a:spcPts val="0"/>
              </a:spcAft>
              <a:buNone/>
            </a:pPr>
            <a:r>
              <a:t/>
            </a:r>
            <a:endParaRPr sz="1200" u="sng">
              <a:solidFill>
                <a:schemeClr val="dk1"/>
              </a:solidFill>
            </a:endParaRPr>
          </a:p>
          <a:p>
            <a:pPr indent="0" lvl="0" marL="0" rtl="0" algn="l">
              <a:spcBef>
                <a:spcPts val="0"/>
              </a:spcBef>
              <a:spcAft>
                <a:spcPts val="0"/>
              </a:spcAft>
              <a:buNone/>
            </a:pPr>
            <a:r>
              <a:rPr lang="en-GB" sz="1200">
                <a:solidFill>
                  <a:schemeClr val="dk1"/>
                </a:solidFill>
              </a:rPr>
              <a:t>The histogram is showing the people count with certain range of GPA in college. The histogram is showing most of the </a:t>
            </a:r>
            <a:r>
              <a:rPr lang="en-GB" sz="1200">
                <a:solidFill>
                  <a:schemeClr val="dk1"/>
                </a:solidFill>
              </a:rPr>
              <a:t>students</a:t>
            </a:r>
            <a:r>
              <a:rPr lang="en-GB" sz="1200">
                <a:solidFill>
                  <a:schemeClr val="dk1"/>
                </a:solidFill>
              </a:rPr>
              <a:t> has the college GPA in the range of 60-80.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The trend line in the histogram is showing how the count of people are changing wrt college GPA.</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There are no student with GPA especially in the range of 20-40.</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60550" y="66925"/>
            <a:ext cx="4562150" cy="2350049"/>
          </a:xfrm>
          <a:prstGeom prst="rect">
            <a:avLst/>
          </a:prstGeom>
          <a:noFill/>
          <a:ln>
            <a:noFill/>
          </a:ln>
        </p:spPr>
      </p:pic>
      <p:pic>
        <p:nvPicPr>
          <p:cNvPr id="106" name="Google Shape;106;p21"/>
          <p:cNvPicPr preferRelativeResize="0"/>
          <p:nvPr/>
        </p:nvPicPr>
        <p:blipFill>
          <a:blip r:embed="rId4">
            <a:alphaModFix/>
          </a:blip>
          <a:stretch>
            <a:fillRect/>
          </a:stretch>
        </p:blipFill>
        <p:spPr>
          <a:xfrm>
            <a:off x="4918075" y="168675"/>
            <a:ext cx="3910700" cy="2047500"/>
          </a:xfrm>
          <a:prstGeom prst="rect">
            <a:avLst/>
          </a:prstGeom>
          <a:noFill/>
          <a:ln>
            <a:noFill/>
          </a:ln>
        </p:spPr>
      </p:pic>
      <p:sp>
        <p:nvSpPr>
          <p:cNvPr id="107" name="Google Shape;107;p21"/>
          <p:cNvSpPr txBox="1"/>
          <p:nvPr/>
        </p:nvSpPr>
        <p:spPr>
          <a:xfrm>
            <a:off x="440475" y="2615075"/>
            <a:ext cx="8388300" cy="22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The above given CDF plot is showing how the curve for college GPA is converging near to 100 (not exactly 100),showing that no student has achieved the 100 GPA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The box plot is clearly depicting the statistical measure of data on college GPA :</a:t>
            </a:r>
            <a:br>
              <a:rPr lang="en-GB" sz="1200">
                <a:solidFill>
                  <a:schemeClr val="dk1"/>
                </a:solidFill>
              </a:rPr>
            </a:br>
            <a:r>
              <a:rPr lang="en-GB" sz="1200">
                <a:solidFill>
                  <a:schemeClr val="dk1"/>
                </a:solidFill>
              </a:rPr>
              <a:t>Mean GPA: 71.486171</a:t>
            </a:r>
            <a:br>
              <a:rPr lang="en-GB" sz="1200">
                <a:solidFill>
                  <a:schemeClr val="dk1"/>
                </a:solidFill>
              </a:rPr>
            </a:br>
            <a:r>
              <a:rPr lang="en-GB" sz="1200">
                <a:solidFill>
                  <a:schemeClr val="dk1"/>
                </a:solidFill>
              </a:rPr>
              <a:t>Max GPA: 99.930000</a:t>
            </a:r>
            <a:br>
              <a:rPr lang="en-GB" sz="1200">
                <a:solidFill>
                  <a:schemeClr val="dk1"/>
                </a:solidFill>
              </a:rPr>
            </a:br>
            <a:r>
              <a:rPr lang="en-GB" sz="1200">
                <a:solidFill>
                  <a:schemeClr val="dk1"/>
                </a:solidFill>
              </a:rPr>
              <a:t>Min GPA:  6.450000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There are some outliers as shown in box plot by dots ,specifically in the low GPA region indicating </a:t>
            </a:r>
            <a:r>
              <a:rPr lang="en-GB" sz="1200">
                <a:solidFill>
                  <a:schemeClr val="dk1"/>
                </a:solidFill>
              </a:rPr>
              <a:t>few student score GPA  </a:t>
            </a:r>
            <a:r>
              <a:rPr lang="en-GB" sz="1200">
                <a:solidFill>
                  <a:schemeClr val="dk1"/>
                </a:solidFill>
              </a:rPr>
              <a:t> of 0-15.</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217550" y="566700"/>
            <a:ext cx="4423775" cy="2283575"/>
          </a:xfrm>
          <a:prstGeom prst="rect">
            <a:avLst/>
          </a:prstGeom>
          <a:noFill/>
          <a:ln>
            <a:noFill/>
          </a:ln>
        </p:spPr>
      </p:pic>
      <p:pic>
        <p:nvPicPr>
          <p:cNvPr id="113" name="Google Shape;113;p22"/>
          <p:cNvPicPr preferRelativeResize="0"/>
          <p:nvPr/>
        </p:nvPicPr>
        <p:blipFill rotWithShape="1">
          <a:blip r:embed="rId4">
            <a:alphaModFix/>
          </a:blip>
          <a:srcRect b="0" l="0" r="0" t="0"/>
          <a:stretch/>
        </p:blipFill>
        <p:spPr>
          <a:xfrm>
            <a:off x="4641325" y="539875"/>
            <a:ext cx="4249601" cy="2283575"/>
          </a:xfrm>
          <a:prstGeom prst="rect">
            <a:avLst/>
          </a:prstGeom>
          <a:noFill/>
          <a:ln>
            <a:noFill/>
          </a:ln>
        </p:spPr>
      </p:pic>
      <p:sp>
        <p:nvSpPr>
          <p:cNvPr id="114" name="Google Shape;114;p22"/>
          <p:cNvSpPr txBox="1"/>
          <p:nvPr/>
        </p:nvSpPr>
        <p:spPr>
          <a:xfrm>
            <a:off x="277700" y="2850275"/>
            <a:ext cx="8613300" cy="21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The above shown Box Plot and </a:t>
            </a:r>
            <a:r>
              <a:rPr lang="en-GB" sz="1200">
                <a:solidFill>
                  <a:schemeClr val="dk1"/>
                </a:solidFill>
              </a:rPr>
              <a:t>Violin</a:t>
            </a:r>
            <a:r>
              <a:rPr lang="en-GB" sz="1200">
                <a:solidFill>
                  <a:schemeClr val="dk1"/>
                </a:solidFill>
              </a:rPr>
              <a:t> plot is representing the distribution of 10th and 12th percentage.</a:t>
            </a:r>
            <a:br>
              <a:rPr lang="en-GB" sz="1200">
                <a:solidFill>
                  <a:schemeClr val="dk1"/>
                </a:solidFill>
              </a:rPr>
            </a:br>
            <a:br>
              <a:rPr lang="en-GB" sz="1200">
                <a:solidFill>
                  <a:schemeClr val="dk1"/>
                </a:solidFill>
              </a:rPr>
            </a:br>
            <a:r>
              <a:rPr lang="en-GB" sz="1200">
                <a:solidFill>
                  <a:schemeClr val="dk1"/>
                </a:solidFill>
              </a:rPr>
              <a:t>We can gain statistical insight from these graph as:</a:t>
            </a:r>
            <a:br>
              <a:rPr lang="en-GB" sz="1200">
                <a:solidFill>
                  <a:schemeClr val="dk1"/>
                </a:solidFill>
              </a:rPr>
            </a:br>
            <a:r>
              <a:rPr lang="en-GB" sz="1200">
                <a:solidFill>
                  <a:schemeClr val="dk1"/>
                </a:solidFill>
              </a:rPr>
              <a:t>            </a:t>
            </a:r>
            <a:endParaRPr sz="1200">
              <a:solidFill>
                <a:schemeClr val="dk1"/>
              </a:solidFill>
            </a:endParaRPr>
          </a:p>
          <a:p>
            <a:pPr indent="0" lvl="0" marL="0" rtl="0" algn="l">
              <a:spcBef>
                <a:spcPts val="0"/>
              </a:spcBef>
              <a:spcAft>
                <a:spcPts val="0"/>
              </a:spcAft>
              <a:buNone/>
            </a:pPr>
            <a:r>
              <a:rPr lang="en-GB" sz="1200">
                <a:solidFill>
                  <a:schemeClr val="dk1"/>
                </a:solidFill>
              </a:rPr>
              <a:t>               10th                12th</a:t>
            </a:r>
            <a:br>
              <a:rPr lang="en-GB" sz="1200">
                <a:solidFill>
                  <a:schemeClr val="dk1"/>
                </a:solidFill>
              </a:rPr>
            </a:br>
            <a:r>
              <a:rPr lang="en-GB" sz="1200">
                <a:solidFill>
                  <a:schemeClr val="dk1"/>
                </a:solidFill>
              </a:rPr>
              <a:t>Mean:     77.925443   74.466366</a:t>
            </a:r>
            <a:br>
              <a:rPr lang="en-GB" sz="1200">
                <a:solidFill>
                  <a:schemeClr val="dk1"/>
                </a:solidFill>
              </a:rPr>
            </a:br>
            <a:r>
              <a:rPr lang="en-GB" sz="1200">
                <a:solidFill>
                  <a:schemeClr val="dk1"/>
                </a:solidFill>
              </a:rPr>
              <a:t>Max:       97.760000   98.700000</a:t>
            </a:r>
            <a:endParaRPr sz="1200">
              <a:solidFill>
                <a:schemeClr val="dk1"/>
              </a:solidFill>
            </a:endParaRPr>
          </a:p>
          <a:p>
            <a:pPr indent="0" lvl="0" marL="0" rtl="0" algn="l">
              <a:spcBef>
                <a:spcPts val="0"/>
              </a:spcBef>
              <a:spcAft>
                <a:spcPts val="0"/>
              </a:spcAft>
              <a:buNone/>
            </a:pPr>
            <a:r>
              <a:rPr lang="en-GB" sz="1200">
                <a:solidFill>
                  <a:schemeClr val="dk1"/>
                </a:solidFill>
              </a:rPr>
              <a:t>Min:        43.000000   40.000000</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a:solidFill>
                  <a:schemeClr val="dk1"/>
                </a:solidFill>
              </a:rPr>
              <a:t>Outliers are present in the data and are shown in the box plot by the dots.</a:t>
            </a:r>
            <a:endParaRPr sz="1200">
              <a:solidFill>
                <a:schemeClr val="dk1"/>
              </a:solidFill>
            </a:endParaRPr>
          </a:p>
        </p:txBody>
      </p:sp>
      <p:sp>
        <p:nvSpPr>
          <p:cNvPr id="115" name="Google Shape;115;p22"/>
          <p:cNvSpPr txBox="1"/>
          <p:nvPr/>
        </p:nvSpPr>
        <p:spPr>
          <a:xfrm>
            <a:off x="302125" y="164625"/>
            <a:ext cx="52509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Analysis of 10th and 12th percentage</a:t>
            </a:r>
            <a:endParaRPr sz="1800">
              <a:solidFill>
                <a:schemeClr val="dk1"/>
              </a:solidFill>
            </a:endParaRPr>
          </a:p>
        </p:txBody>
      </p:sp>
      <p:cxnSp>
        <p:nvCxnSpPr>
          <p:cNvPr id="116" name="Google Shape;116;p22"/>
          <p:cNvCxnSpPr/>
          <p:nvPr/>
        </p:nvCxnSpPr>
        <p:spPr>
          <a:xfrm>
            <a:off x="1800075" y="3661650"/>
            <a:ext cx="8100" cy="7245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2"/>
          <p:cNvCxnSpPr/>
          <p:nvPr/>
        </p:nvCxnSpPr>
        <p:spPr>
          <a:xfrm flipH="1" rot="10800000">
            <a:off x="277700" y="3859875"/>
            <a:ext cx="2442300" cy="1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