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Lato Black"/>
      <p:bold r:id="rId21"/>
      <p:boldItalic r:id="rId22"/>
    </p:embeddedFont>
    <p:embeddedFont>
      <p:font typeface="Libre Baskerville"/>
      <p:regular r:id="rId23"/>
      <p:bold r:id="rId24"/>
      <p: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LatoBlack-boldItalic.fntdata"/><Relationship Id="rId21" Type="http://schemas.openxmlformats.org/officeDocument/2006/relationships/font" Target="fonts/LatoBlack-bold.fntdata"/><Relationship Id="rId24" Type="http://schemas.openxmlformats.org/officeDocument/2006/relationships/font" Target="fonts/LibreBaskerville-bold.fntdata"/><Relationship Id="rId23" Type="http://schemas.openxmlformats.org/officeDocument/2006/relationships/font" Target="fonts/LibreBaskervill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ibreBaskervill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6a9def2b9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52" name="Google Shape;52;g26a9def2b9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a9def2b9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a9def2b9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a9def2b91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25" name="Google Shape;125;g26a9def2b91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6a9def2b91_0_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g26a9def2b91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a9def2b9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a9def2b9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a9def2b9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a9def2b9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a9def2b9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6a9def2b9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a9def2b9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a9def2b9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a9def2b9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a9def2b9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a9def2b91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a9def2b9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a9def2b9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a9def2b9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0"/>
          <a:stretch/>
        </p:blipFill>
        <p:spPr>
          <a:xfrm>
            <a:off x="444" y="0"/>
            <a:ext cx="9143115" cy="5020572"/>
          </a:xfrm>
          <a:prstGeom prst="rect">
            <a:avLst/>
          </a:prstGeom>
          <a:noFill/>
          <a:ln>
            <a:noFill/>
          </a:ln>
        </p:spPr>
      </p:pic>
      <p:sp>
        <p:nvSpPr>
          <p:cNvPr id="55" name="Google Shape;55;p13"/>
          <p:cNvSpPr txBox="1"/>
          <p:nvPr/>
        </p:nvSpPr>
        <p:spPr>
          <a:xfrm>
            <a:off x="1854603" y="3028190"/>
            <a:ext cx="5434800" cy="992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sz="2000">
                <a:solidFill>
                  <a:schemeClr val="dk1"/>
                </a:solidFill>
                <a:latin typeface="Calibri"/>
                <a:ea typeface="Calibri"/>
                <a:cs typeface="Calibri"/>
                <a:sym typeface="Calibri"/>
              </a:rPr>
              <a:t>Note Taking App</a:t>
            </a:r>
            <a:endParaRPr b="1"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ctr">
              <a:spcBef>
                <a:spcPts val="0"/>
              </a:spcBef>
              <a:spcAft>
                <a:spcPts val="0"/>
              </a:spcAft>
              <a:buNone/>
            </a:pPr>
            <a:r>
              <a:rPr b="1" lang="en-GB" sz="2000">
                <a:solidFill>
                  <a:schemeClr val="dk1"/>
                </a:solidFill>
                <a:latin typeface="Calibri"/>
                <a:ea typeface="Calibri"/>
                <a:cs typeface="Calibri"/>
                <a:sym typeface="Calibri"/>
              </a:rPr>
              <a:t>(Code Refactoring and Bug Report Analysis)</a:t>
            </a:r>
            <a:endParaRPr b="1" sz="2000">
              <a:solidFill>
                <a:schemeClr val="dk1"/>
              </a:solidFill>
              <a:latin typeface="Calibri"/>
              <a:ea typeface="Calibri"/>
              <a:cs typeface="Calibri"/>
              <a:sym typeface="Calibri"/>
            </a:endParaRPr>
          </a:p>
        </p:txBody>
      </p:sp>
      <p:sp>
        <p:nvSpPr>
          <p:cNvPr id="56" name="Google Shape;56;p13"/>
          <p:cNvSpPr txBox="1"/>
          <p:nvPr/>
        </p:nvSpPr>
        <p:spPr>
          <a:xfrm>
            <a:off x="5829900" y="4175750"/>
            <a:ext cx="2157300" cy="5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rPr>
              <a:t>-  Vaibhav Saini</a:t>
            </a:r>
            <a:endParaRPr sz="1800">
              <a:solidFill>
                <a:schemeClr val="dk1"/>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nvSpPr>
        <p:spPr>
          <a:xfrm>
            <a:off x="2997325" y="112100"/>
            <a:ext cx="39450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400">
                <a:solidFill>
                  <a:srgbClr val="FF0000"/>
                </a:solidFill>
              </a:rPr>
              <a:t>Output Application</a:t>
            </a:r>
            <a:endParaRPr b="1" sz="2400">
              <a:solidFill>
                <a:srgbClr val="FF0000"/>
              </a:solidFill>
            </a:endParaRPr>
          </a:p>
        </p:txBody>
      </p:sp>
      <p:pic>
        <p:nvPicPr>
          <p:cNvPr id="122" name="Google Shape;122;p22"/>
          <p:cNvPicPr preferRelativeResize="0"/>
          <p:nvPr/>
        </p:nvPicPr>
        <p:blipFill>
          <a:blip r:embed="rId3">
            <a:alphaModFix/>
          </a:blip>
          <a:stretch>
            <a:fillRect/>
          </a:stretch>
        </p:blipFill>
        <p:spPr>
          <a:xfrm>
            <a:off x="192350" y="763775"/>
            <a:ext cx="8839198" cy="40093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3"/>
          <p:cNvPicPr preferRelativeResize="0"/>
          <p:nvPr/>
        </p:nvPicPr>
        <p:blipFill rotWithShape="1">
          <a:blip r:embed="rId3">
            <a:alphaModFix/>
          </a:blip>
          <a:srcRect b="0" l="0" r="0" t="0"/>
          <a:stretch/>
        </p:blipFill>
        <p:spPr>
          <a:xfrm>
            <a:off x="4849887" y="1388062"/>
            <a:ext cx="3349231" cy="2125738"/>
          </a:xfrm>
          <a:prstGeom prst="rect">
            <a:avLst/>
          </a:prstGeom>
          <a:noFill/>
          <a:ln>
            <a:noFill/>
          </a:ln>
        </p:spPr>
      </p:pic>
      <p:sp>
        <p:nvSpPr>
          <p:cNvPr id="128" name="Google Shape;128;p23"/>
          <p:cNvSpPr txBox="1"/>
          <p:nvPr/>
        </p:nvSpPr>
        <p:spPr>
          <a:xfrm>
            <a:off x="933450" y="2247900"/>
            <a:ext cx="2746200" cy="577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rgbClr val="C00000"/>
              </a:buClr>
              <a:buSzPts val="3300"/>
              <a:buFont typeface="Libre Baskerville"/>
              <a:buNone/>
            </a:pPr>
            <a:r>
              <a:rPr b="0" i="0" lang="en-GB" sz="3300" u="none" cap="none" strike="noStrike">
                <a:solidFill>
                  <a:srgbClr val="C00000"/>
                </a:solidFill>
                <a:latin typeface="Libre Baskerville"/>
                <a:ea typeface="Libre Baskerville"/>
                <a:cs typeface="Libre Baskerville"/>
                <a:sym typeface="Libre Baskerville"/>
              </a:rPr>
              <a:t>THANK YOU</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292350" y="587350"/>
            <a:ext cx="8559300" cy="3785100"/>
          </a:xfrm>
          <a:prstGeom prst="rect">
            <a:avLst/>
          </a:prstGeom>
          <a:noFill/>
          <a:ln>
            <a:noFill/>
          </a:ln>
        </p:spPr>
        <p:txBody>
          <a:bodyPr anchorCtr="0" anchor="t" bIns="34275" lIns="68575" spcFirstLastPara="1" rIns="68575" wrap="square" tIns="34275">
            <a:spAutoFit/>
          </a:bodyPr>
          <a:lstStyle/>
          <a:p>
            <a:pPr indent="0" lvl="0" marL="0" rtl="0" algn="l">
              <a:lnSpc>
                <a:spcPct val="115000"/>
              </a:lnSpc>
              <a:spcBef>
                <a:spcPts val="0"/>
              </a:spcBef>
              <a:spcAft>
                <a:spcPts val="0"/>
              </a:spcAft>
              <a:buClr>
                <a:schemeClr val="dk1"/>
              </a:buClr>
              <a:buSzPts val="1100"/>
              <a:buFont typeface="Arial"/>
              <a:buNone/>
            </a:pPr>
            <a:r>
              <a:rPr lang="en-GB" sz="1200">
                <a:solidFill>
                  <a:schemeClr val="dk1"/>
                </a:solidFill>
                <a:highlight>
                  <a:srgbClr val="FFFFFF"/>
                </a:highlight>
                <a:latin typeface="Roboto"/>
                <a:ea typeface="Roboto"/>
                <a:cs typeface="Roboto"/>
                <a:sym typeface="Roboto"/>
              </a:rPr>
              <a:t>I am Vaibhav Saini, pursuing my Dual Degree(BTech + MTech) in Electrical Engineering from IIT BHU, Varanasi. Throughout my academic and professional journey, I have developed a keen interest in Data Science particularly in the field of Data Analysis.</a:t>
            </a:r>
            <a:endParaRPr sz="1200">
              <a:solidFill>
                <a:schemeClr val="dk1"/>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rPr lang="en-GB" sz="1200">
                <a:solidFill>
                  <a:schemeClr val="dk1"/>
                </a:solidFill>
                <a:highlight>
                  <a:srgbClr val="FFFFFF"/>
                </a:highlight>
                <a:latin typeface="Roboto"/>
                <a:ea typeface="Roboto"/>
                <a:cs typeface="Roboto"/>
                <a:sym typeface="Roboto"/>
              </a:rPr>
              <a:t>In this project, my role was to </a:t>
            </a:r>
            <a:r>
              <a:rPr lang="en-GB" sz="1200">
                <a:solidFill>
                  <a:schemeClr val="dk1"/>
                </a:solidFill>
              </a:rPr>
              <a:t>Refactor the existing codebase and ensure the proper functioning of the Note Taking Application. Document all identified bugs during the debugging process. Goal is to fix the already existing codebase and make the application work as intended.</a:t>
            </a:r>
            <a:endParaRPr sz="1200">
              <a:solidFill>
                <a:schemeClr val="dk1"/>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rPr lang="en-GB" sz="1200">
                <a:solidFill>
                  <a:schemeClr val="dk1"/>
                </a:solidFill>
                <a:highlight>
                  <a:srgbClr val="FFFFFF"/>
                </a:highlight>
                <a:latin typeface="Roboto"/>
                <a:ea typeface="Roboto"/>
                <a:cs typeface="Roboto"/>
                <a:sym typeface="Roboto"/>
              </a:rPr>
              <a:t>I want to learn data science because I'm intrigued by its ability to uncover insights from data, driving informed decisions. It's a sought-after skill in today's data-driven world, offering opportunities to solve complex problems and make a positive impact. The interdisciplinary nature of data science, combining statistics, computer science, and domain expertise, is particularly appealing. Overall, I'm excited about the potential to innovate and create value through data analysis.</a:t>
            </a:r>
            <a:endParaRPr sz="1200">
              <a:solidFill>
                <a:schemeClr val="dk1"/>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rPr lang="en-GB" sz="1200">
                <a:solidFill>
                  <a:schemeClr val="dk1"/>
                </a:solidFill>
                <a:highlight>
                  <a:srgbClr val="FFFFFF"/>
                </a:highlight>
                <a:latin typeface="Roboto"/>
                <a:ea typeface="Roboto"/>
                <a:cs typeface="Roboto"/>
                <a:sym typeface="Roboto"/>
              </a:rPr>
              <a:t>In my journey through data science, I gained valuable hands-on experience during my internship at Nexus Software, where I delved into data analytics. This opportunity equipped me with top-notch skills and practical insights, enhancing my expertise in the field.</a:t>
            </a:r>
            <a:endParaRPr sz="1200">
              <a:solidFill>
                <a:schemeClr val="dk1"/>
              </a:solidFill>
              <a:highlight>
                <a:srgbClr val="FFFFFF"/>
              </a:highlight>
              <a:latin typeface="Roboto"/>
              <a:ea typeface="Roboto"/>
              <a:cs typeface="Roboto"/>
              <a:sym typeface="Roboto"/>
            </a:endParaRPr>
          </a:p>
          <a:p>
            <a:pPr indent="0" lvl="0" marL="0" rtl="0" algn="l">
              <a:lnSpc>
                <a:spcPct val="115000"/>
              </a:lnSpc>
              <a:spcBef>
                <a:spcPts val="1500"/>
              </a:spcBef>
              <a:spcAft>
                <a:spcPts val="1500"/>
              </a:spcAft>
              <a:buNone/>
            </a:pPr>
            <a:r>
              <a:t/>
            </a:r>
            <a:endParaRPr sz="1200">
              <a:solidFill>
                <a:schemeClr val="dk1"/>
              </a:solidFill>
              <a:highlight>
                <a:srgbClr val="FFFFFF"/>
              </a:highlight>
              <a:latin typeface="Roboto"/>
              <a:ea typeface="Roboto"/>
              <a:cs typeface="Roboto"/>
              <a:sym typeface="Roboto"/>
            </a:endParaRPr>
          </a:p>
        </p:txBody>
      </p:sp>
      <p:sp>
        <p:nvSpPr>
          <p:cNvPr id="62" name="Google Shape;62;p14"/>
          <p:cNvSpPr txBox="1"/>
          <p:nvPr/>
        </p:nvSpPr>
        <p:spPr>
          <a:xfrm>
            <a:off x="310742" y="102665"/>
            <a:ext cx="4574700" cy="364800"/>
          </a:xfrm>
          <a:prstGeom prst="rect">
            <a:avLst/>
          </a:prstGeom>
          <a:noFill/>
          <a:ln>
            <a:noFill/>
          </a:ln>
        </p:spPr>
        <p:txBody>
          <a:bodyPr anchorCtr="0" anchor="t" bIns="34275" lIns="68575" spcFirstLastPara="1" rIns="68575" wrap="square" tIns="34275">
            <a:spAutoFit/>
          </a:bodyPr>
          <a:lstStyle/>
          <a:p>
            <a:pPr indent="0" lvl="0" marL="0" marR="0" rtl="0" algn="l">
              <a:lnSpc>
                <a:spcPct val="80000"/>
              </a:lnSpc>
              <a:spcBef>
                <a:spcPts val="0"/>
              </a:spcBef>
              <a:spcAft>
                <a:spcPts val="0"/>
              </a:spcAft>
              <a:buClr>
                <a:srgbClr val="FF0000"/>
              </a:buClr>
              <a:buSzPts val="2400"/>
              <a:buFont typeface="Lato Black"/>
              <a:buNone/>
            </a:pPr>
            <a:r>
              <a:rPr b="0" i="0" lang="en-GB" sz="2400" u="none" cap="none" strike="noStrike">
                <a:solidFill>
                  <a:srgbClr val="FF0000"/>
                </a:solidFill>
                <a:latin typeface="Lato Black"/>
                <a:ea typeface="Lato Black"/>
                <a:cs typeface="Lato Black"/>
                <a:sym typeface="Lato Black"/>
              </a:rPr>
              <a:t>About me</a:t>
            </a:r>
            <a:endParaRPr b="0" i="0" sz="1400" u="none" cap="none" strike="noStrike">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500"/>
                                        <p:tgtEl>
                                          <p:spTgt spid="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2279725" y="1430750"/>
            <a:ext cx="5410200" cy="2400300"/>
          </a:xfrm>
          <a:prstGeom prst="rect">
            <a:avLst/>
          </a:prstGeom>
          <a:noFill/>
          <a:ln>
            <a:noFill/>
          </a:ln>
        </p:spPr>
      </p:pic>
      <p:sp>
        <p:nvSpPr>
          <p:cNvPr id="68" name="Google Shape;68;p15"/>
          <p:cNvSpPr txBox="1"/>
          <p:nvPr/>
        </p:nvSpPr>
        <p:spPr>
          <a:xfrm>
            <a:off x="600350" y="82100"/>
            <a:ext cx="7850100" cy="5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FF0000"/>
                </a:solidFill>
              </a:rPr>
              <a:t>                                        </a:t>
            </a:r>
            <a:r>
              <a:rPr b="1" lang="en-GB" sz="2400">
                <a:solidFill>
                  <a:srgbClr val="FF0000"/>
                </a:solidFill>
              </a:rPr>
              <a:t>Initial Codebase</a:t>
            </a:r>
            <a:endParaRPr b="1" sz="2400">
              <a:solidFill>
                <a:srgbClr val="FF0000"/>
              </a:solidFill>
            </a:endParaRPr>
          </a:p>
        </p:txBody>
      </p:sp>
      <p:sp>
        <p:nvSpPr>
          <p:cNvPr id="69" name="Google Shape;69;p15"/>
          <p:cNvSpPr txBox="1"/>
          <p:nvPr/>
        </p:nvSpPr>
        <p:spPr>
          <a:xfrm>
            <a:off x="1758875" y="871175"/>
            <a:ext cx="2906400" cy="2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u="sng">
                <a:solidFill>
                  <a:schemeClr val="dk2"/>
                </a:solidFill>
              </a:rPr>
              <a:t>app.py</a:t>
            </a:r>
            <a:endParaRPr sz="1800" u="sng">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6"/>
          <p:cNvPicPr preferRelativeResize="0"/>
          <p:nvPr/>
        </p:nvPicPr>
        <p:blipFill rotWithShape="1">
          <a:blip r:embed="rId3">
            <a:alphaModFix/>
          </a:blip>
          <a:srcRect b="-1730" l="-1649" r="-4103" t="1730"/>
          <a:stretch/>
        </p:blipFill>
        <p:spPr>
          <a:xfrm>
            <a:off x="1619075" y="861525"/>
            <a:ext cx="5862575" cy="3543300"/>
          </a:xfrm>
          <a:prstGeom prst="rect">
            <a:avLst/>
          </a:prstGeom>
          <a:noFill/>
          <a:ln>
            <a:noFill/>
          </a:ln>
        </p:spPr>
      </p:pic>
      <p:sp>
        <p:nvSpPr>
          <p:cNvPr id="75" name="Google Shape;75;p16"/>
          <p:cNvSpPr txBox="1"/>
          <p:nvPr/>
        </p:nvSpPr>
        <p:spPr>
          <a:xfrm>
            <a:off x="1249525" y="201975"/>
            <a:ext cx="2317200" cy="2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u="sng">
                <a:solidFill>
                  <a:schemeClr val="dk2"/>
                </a:solidFill>
              </a:rPr>
              <a:t>home.html</a:t>
            </a:r>
            <a:endParaRPr sz="1800" u="sng">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nvSpPr>
        <p:spPr>
          <a:xfrm>
            <a:off x="197550" y="241925"/>
            <a:ext cx="8748900" cy="41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1"/>
                </a:solidFill>
              </a:rPr>
              <a:t>                                            </a:t>
            </a:r>
            <a:r>
              <a:rPr lang="en-GB" sz="2400">
                <a:solidFill>
                  <a:schemeClr val="dk1"/>
                </a:solidFill>
              </a:rPr>
              <a:t> Code Refactoring and Bug Fixing </a:t>
            </a:r>
            <a:endParaRPr sz="24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b="1" lang="en-GB" sz="1200">
                <a:solidFill>
                  <a:schemeClr val="dk1"/>
                </a:solidFill>
              </a:rPr>
              <a:t>1. Incorrect Request Data Handling</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rPr b="1" lang="en-GB" sz="1200">
                <a:solidFill>
                  <a:schemeClr val="dk1"/>
                </a:solidFill>
              </a:rPr>
              <a:t>Bug Identified:</a:t>
            </a:r>
            <a:endParaRPr b="1" sz="1200">
              <a:solidFill>
                <a:schemeClr val="dk1"/>
              </a:solidFill>
            </a:endParaRPr>
          </a:p>
          <a:p>
            <a:pPr indent="0" lvl="0" marL="0" rtl="0" algn="l">
              <a:spcBef>
                <a:spcPts val="0"/>
              </a:spcBef>
              <a:spcAft>
                <a:spcPts val="0"/>
              </a:spcAft>
              <a:buNone/>
            </a:pPr>
            <a:r>
              <a:rPr b="1" lang="en-GB" sz="1200">
                <a:solidFill>
                  <a:schemeClr val="dk1"/>
                </a:solidFill>
              </a:rPr>
              <a:t> </a:t>
            </a:r>
            <a:r>
              <a:rPr lang="en-GB" sz="1200">
                <a:solidFill>
                  <a:schemeClr val="dk1"/>
                </a:solidFill>
              </a:rPr>
              <a:t>The application attempted to retrieve the note from request.args which is used for query parameters in GET requests. However, the note submission was through a POST request with form data.</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rPr b="1" lang="en-GB" sz="1200">
                <a:solidFill>
                  <a:schemeClr val="dk1"/>
                </a:solidFill>
              </a:rPr>
              <a:t>Fix Implemented:</a:t>
            </a:r>
            <a:endParaRPr b="1"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Changed </a:t>
            </a:r>
            <a:r>
              <a:rPr b="1" lang="en-GB" sz="1200">
                <a:solidFill>
                  <a:schemeClr val="dk1"/>
                </a:solidFill>
              </a:rPr>
              <a:t>request.args.get("note")</a:t>
            </a:r>
            <a:r>
              <a:rPr lang="en-GB" sz="1200">
                <a:solidFill>
                  <a:schemeClr val="dk1"/>
                </a:solidFill>
              </a:rPr>
              <a:t> to </a:t>
            </a:r>
            <a:r>
              <a:rPr b="1" lang="en-GB" sz="1200">
                <a:solidFill>
                  <a:schemeClr val="dk1"/>
                </a:solidFill>
              </a:rPr>
              <a:t>request.form.get("note")</a:t>
            </a:r>
            <a:r>
              <a:rPr lang="en-GB" sz="1200">
                <a:solidFill>
                  <a:schemeClr val="dk1"/>
                </a:solidFill>
              </a:rPr>
              <a:t> to correctly retrieve the note from the POST </a:t>
            </a:r>
            <a:r>
              <a:rPr lang="en-GB" sz="1200">
                <a:solidFill>
                  <a:schemeClr val="dk1"/>
                </a:solidFill>
              </a:rPr>
              <a:t>requests</a:t>
            </a:r>
            <a:r>
              <a:rPr lang="en-GB" sz="1200">
                <a:solidFill>
                  <a:schemeClr val="dk1"/>
                </a:solidFill>
              </a:rPr>
              <a:t> form data.</a:t>
            </a:r>
            <a:endParaRPr sz="1200">
              <a:solidFill>
                <a:schemeClr val="dk1"/>
              </a:solidFill>
            </a:endParaRPr>
          </a:p>
          <a:p>
            <a:pPr indent="0" lvl="0" marL="0" rtl="0" algn="l">
              <a:spcBef>
                <a:spcPts val="0"/>
              </a:spcBef>
              <a:spcAft>
                <a:spcPts val="0"/>
              </a:spcAft>
              <a:buNone/>
            </a:pPr>
            <a:r>
              <a:t/>
            </a:r>
            <a:endParaRPr sz="1800">
              <a:solidFill>
                <a:schemeClr val="dk2"/>
              </a:solidFill>
            </a:endParaRPr>
          </a:p>
        </p:txBody>
      </p:sp>
      <p:sp>
        <p:nvSpPr>
          <p:cNvPr id="81" name="Google Shape;81;p17"/>
          <p:cNvSpPr/>
          <p:nvPr/>
        </p:nvSpPr>
        <p:spPr>
          <a:xfrm>
            <a:off x="3776325" y="3338000"/>
            <a:ext cx="749100" cy="349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82" name="Google Shape;82;p17"/>
          <p:cNvPicPr preferRelativeResize="0"/>
          <p:nvPr/>
        </p:nvPicPr>
        <p:blipFill>
          <a:blip r:embed="rId3">
            <a:alphaModFix/>
          </a:blip>
          <a:stretch>
            <a:fillRect/>
          </a:stretch>
        </p:blipFill>
        <p:spPr>
          <a:xfrm>
            <a:off x="911450" y="3396800"/>
            <a:ext cx="2485350" cy="231900"/>
          </a:xfrm>
          <a:prstGeom prst="rect">
            <a:avLst/>
          </a:prstGeom>
          <a:noFill/>
          <a:ln>
            <a:noFill/>
          </a:ln>
        </p:spPr>
      </p:pic>
      <p:pic>
        <p:nvPicPr>
          <p:cNvPr id="83" name="Google Shape;83;p17"/>
          <p:cNvPicPr preferRelativeResize="0"/>
          <p:nvPr/>
        </p:nvPicPr>
        <p:blipFill>
          <a:blip r:embed="rId4">
            <a:alphaModFix/>
          </a:blip>
          <a:stretch>
            <a:fillRect/>
          </a:stretch>
        </p:blipFill>
        <p:spPr>
          <a:xfrm>
            <a:off x="4954900" y="3396800"/>
            <a:ext cx="2485350" cy="231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nvSpPr>
        <p:spPr>
          <a:xfrm>
            <a:off x="400600" y="82125"/>
            <a:ext cx="8249700" cy="47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200">
                <a:solidFill>
                  <a:schemeClr val="dk1"/>
                </a:solidFill>
              </a:rPr>
              <a:t>2. Handling of GET and POST Requests</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rPr b="1" lang="en-GB" sz="1200">
                <a:solidFill>
                  <a:schemeClr val="dk1"/>
                </a:solidFill>
              </a:rPr>
              <a:t>Bug Identified: </a:t>
            </a:r>
            <a:endParaRPr b="1" sz="1200">
              <a:solidFill>
                <a:schemeClr val="dk1"/>
              </a:solidFill>
            </a:endParaRPr>
          </a:p>
          <a:p>
            <a:pPr indent="0" lvl="0" marL="0" rtl="0" algn="l">
              <a:spcBef>
                <a:spcPts val="0"/>
              </a:spcBef>
              <a:spcAft>
                <a:spcPts val="0"/>
              </a:spcAft>
              <a:buNone/>
            </a:pPr>
            <a:r>
              <a:rPr lang="en-GB" sz="1200">
                <a:solidFill>
                  <a:schemeClr val="dk1"/>
                </a:solidFill>
              </a:rPr>
              <a:t>The original code only accommodated POST requests, which led to an inability to display the existing notes upon initial page load (GET request).</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rPr b="1" lang="en-GB" sz="1200">
                <a:solidFill>
                  <a:schemeClr val="dk1"/>
                </a:solidFill>
              </a:rPr>
              <a:t>Fix Implemented:</a:t>
            </a:r>
            <a:endParaRPr b="1"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 Modified the route to handle both GET and POST requests. This allows the application to display the notes when the page is first loaded and also after new notes are submitted.</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b="1" lang="en-GB" sz="1200">
                <a:solidFill>
                  <a:schemeClr val="dk1"/>
                </a:solidFill>
              </a:rPr>
              <a:t>3. Form Method Specification</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rPr b="1" lang="en-GB" sz="1200">
                <a:solidFill>
                  <a:schemeClr val="dk1"/>
                </a:solidFill>
              </a:rPr>
              <a:t>Bug Identified:</a:t>
            </a:r>
            <a:endParaRPr b="1" sz="1200">
              <a:solidFill>
                <a:schemeClr val="dk1"/>
              </a:solidFill>
            </a:endParaRPr>
          </a:p>
          <a:p>
            <a:pPr indent="0" lvl="0" marL="0" rtl="0" algn="l">
              <a:spcBef>
                <a:spcPts val="0"/>
              </a:spcBef>
              <a:spcAft>
                <a:spcPts val="0"/>
              </a:spcAft>
              <a:buNone/>
            </a:pPr>
            <a:r>
              <a:rPr b="1" lang="en-GB" sz="1200">
                <a:solidFill>
                  <a:schemeClr val="dk1"/>
                </a:solidFill>
              </a:rPr>
              <a:t> </a:t>
            </a:r>
            <a:r>
              <a:rPr lang="en-GB" sz="1200">
                <a:solidFill>
                  <a:schemeClr val="dk1"/>
                </a:solidFill>
              </a:rPr>
              <a:t>The form in the home.html file did not specify the POST method, causing it to default to GET. This mismatched the expected POST method in the backend.</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rPr b="1" lang="en-GB" sz="1200">
                <a:solidFill>
                  <a:schemeClr val="dk1"/>
                </a:solidFill>
              </a:rPr>
              <a:t>Fix Implemented:</a:t>
            </a:r>
            <a:r>
              <a:rPr lang="en-GB" sz="1200">
                <a:solidFill>
                  <a:schemeClr val="dk1"/>
                </a:solidFill>
              </a:rPr>
              <a:t>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Added method="post" to the form element in home.html to ensure that the form submission is made using a POST request, aligning with the backend's expectation.</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pic>
        <p:nvPicPr>
          <p:cNvPr id="89" name="Google Shape;89;p18"/>
          <p:cNvPicPr preferRelativeResize="0"/>
          <p:nvPr/>
        </p:nvPicPr>
        <p:blipFill rotWithShape="1">
          <a:blip r:embed="rId3">
            <a:alphaModFix/>
          </a:blip>
          <a:srcRect b="0" l="0" r="0" t="0"/>
          <a:stretch/>
        </p:blipFill>
        <p:spPr>
          <a:xfrm>
            <a:off x="813300" y="2166700"/>
            <a:ext cx="2576750" cy="202525"/>
          </a:xfrm>
          <a:prstGeom prst="rect">
            <a:avLst/>
          </a:prstGeom>
          <a:noFill/>
          <a:ln>
            <a:noFill/>
          </a:ln>
        </p:spPr>
      </p:pic>
      <p:pic>
        <p:nvPicPr>
          <p:cNvPr id="90" name="Google Shape;90;p18"/>
          <p:cNvPicPr preferRelativeResize="0"/>
          <p:nvPr/>
        </p:nvPicPr>
        <p:blipFill>
          <a:blip r:embed="rId4">
            <a:alphaModFix/>
          </a:blip>
          <a:stretch>
            <a:fillRect/>
          </a:stretch>
        </p:blipFill>
        <p:spPr>
          <a:xfrm>
            <a:off x="4362300" y="2153579"/>
            <a:ext cx="2981325" cy="228775"/>
          </a:xfrm>
          <a:prstGeom prst="rect">
            <a:avLst/>
          </a:prstGeom>
          <a:noFill/>
          <a:ln>
            <a:noFill/>
          </a:ln>
        </p:spPr>
      </p:pic>
      <p:sp>
        <p:nvSpPr>
          <p:cNvPr id="91" name="Google Shape;91;p18"/>
          <p:cNvSpPr/>
          <p:nvPr/>
        </p:nvSpPr>
        <p:spPr>
          <a:xfrm>
            <a:off x="3631513" y="2181700"/>
            <a:ext cx="489300" cy="172500"/>
          </a:xfrm>
          <a:prstGeom prst="rightArrow">
            <a:avLst>
              <a:gd fmla="val 50000" name="adj1"/>
              <a:gd fmla="val 9258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9"/>
          <p:cNvPicPr preferRelativeResize="0"/>
          <p:nvPr/>
        </p:nvPicPr>
        <p:blipFill>
          <a:blip r:embed="rId3">
            <a:alphaModFix/>
          </a:blip>
          <a:stretch>
            <a:fillRect/>
          </a:stretch>
        </p:blipFill>
        <p:spPr>
          <a:xfrm>
            <a:off x="1485600" y="339500"/>
            <a:ext cx="1716350" cy="171450"/>
          </a:xfrm>
          <a:prstGeom prst="rect">
            <a:avLst/>
          </a:prstGeom>
          <a:noFill/>
          <a:ln>
            <a:noFill/>
          </a:ln>
        </p:spPr>
      </p:pic>
      <p:pic>
        <p:nvPicPr>
          <p:cNvPr id="97" name="Google Shape;97;p19"/>
          <p:cNvPicPr preferRelativeResize="0"/>
          <p:nvPr/>
        </p:nvPicPr>
        <p:blipFill>
          <a:blip r:embed="rId4">
            <a:alphaModFix/>
          </a:blip>
          <a:stretch>
            <a:fillRect/>
          </a:stretch>
        </p:blipFill>
        <p:spPr>
          <a:xfrm>
            <a:off x="4295700" y="327111"/>
            <a:ext cx="2276375" cy="196239"/>
          </a:xfrm>
          <a:prstGeom prst="rect">
            <a:avLst/>
          </a:prstGeom>
          <a:noFill/>
          <a:ln>
            <a:noFill/>
          </a:ln>
        </p:spPr>
      </p:pic>
      <p:sp>
        <p:nvSpPr>
          <p:cNvPr id="98" name="Google Shape;98;p19"/>
          <p:cNvSpPr/>
          <p:nvPr/>
        </p:nvSpPr>
        <p:spPr>
          <a:xfrm>
            <a:off x="3501775" y="327125"/>
            <a:ext cx="494100" cy="19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9" name="Google Shape;99;p19"/>
          <p:cNvSpPr txBox="1"/>
          <p:nvPr/>
        </p:nvSpPr>
        <p:spPr>
          <a:xfrm>
            <a:off x="590375" y="941025"/>
            <a:ext cx="8039700" cy="34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en-GB" sz="1200">
                <a:solidFill>
                  <a:schemeClr val="dk1"/>
                </a:solidFill>
              </a:rPr>
              <a:t>3. Missing type attribute in Submit button</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en-GB" sz="1200">
                <a:solidFill>
                  <a:schemeClr val="dk1"/>
                </a:solidFill>
              </a:rPr>
              <a:t>Bug Identified: </a:t>
            </a:r>
            <a:endParaRPr b="1" sz="1200">
              <a:solidFill>
                <a:schemeClr val="dk1"/>
              </a:solidFill>
            </a:endParaRPr>
          </a:p>
          <a:p>
            <a:pPr indent="0" lvl="0" marL="0" rtl="0" algn="l">
              <a:spcBef>
                <a:spcPts val="0"/>
              </a:spcBef>
              <a:spcAft>
                <a:spcPts val="0"/>
              </a:spcAft>
              <a:buNone/>
            </a:pPr>
            <a:r>
              <a:rPr lang="en-GB" sz="1200">
                <a:solidFill>
                  <a:schemeClr val="dk1"/>
                </a:solidFill>
              </a:rPr>
              <a:t> Missing type attribute in Submit button Issue: In the given home.html file we don’t have the type attribute to Add Note button</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b="1" lang="en-GB" sz="1200">
                <a:solidFill>
                  <a:schemeClr val="dk1"/>
                </a:solidFill>
              </a:rPr>
              <a:t>Fix Implemented:</a:t>
            </a:r>
            <a:endParaRPr sz="1200">
              <a:solidFill>
                <a:schemeClr val="dk1"/>
              </a:solidFill>
            </a:endParaRPr>
          </a:p>
          <a:p>
            <a:pPr indent="0" lvl="0" marL="0" rtl="0" algn="l">
              <a:spcBef>
                <a:spcPts val="0"/>
              </a:spcBef>
              <a:spcAft>
                <a:spcPts val="0"/>
              </a:spcAft>
              <a:buNone/>
            </a:pPr>
            <a:r>
              <a:rPr lang="en-GB" sz="1200">
                <a:solidFill>
                  <a:schemeClr val="dk1"/>
                </a:solidFill>
              </a:rPr>
              <a:t>Add the type attribute with the value submit to the button</a:t>
            </a:r>
            <a:endParaRPr sz="1200">
              <a:solidFill>
                <a:schemeClr val="dk1"/>
              </a:solidFill>
            </a:endParaRPr>
          </a:p>
        </p:txBody>
      </p:sp>
      <p:pic>
        <p:nvPicPr>
          <p:cNvPr id="100" name="Google Shape;100;p19"/>
          <p:cNvPicPr preferRelativeResize="0"/>
          <p:nvPr/>
        </p:nvPicPr>
        <p:blipFill>
          <a:blip r:embed="rId5">
            <a:alphaModFix/>
          </a:blip>
          <a:stretch>
            <a:fillRect/>
          </a:stretch>
        </p:blipFill>
        <p:spPr>
          <a:xfrm>
            <a:off x="1350925" y="3263525"/>
            <a:ext cx="1761175" cy="196250"/>
          </a:xfrm>
          <a:prstGeom prst="rect">
            <a:avLst/>
          </a:prstGeom>
          <a:noFill/>
          <a:ln>
            <a:noFill/>
          </a:ln>
        </p:spPr>
      </p:pic>
      <p:pic>
        <p:nvPicPr>
          <p:cNvPr id="101" name="Google Shape;101;p19"/>
          <p:cNvPicPr preferRelativeResize="0"/>
          <p:nvPr/>
        </p:nvPicPr>
        <p:blipFill>
          <a:blip r:embed="rId6">
            <a:alphaModFix/>
          </a:blip>
          <a:stretch>
            <a:fillRect/>
          </a:stretch>
        </p:blipFill>
        <p:spPr>
          <a:xfrm>
            <a:off x="4353900" y="3240850"/>
            <a:ext cx="2619375" cy="241575"/>
          </a:xfrm>
          <a:prstGeom prst="rect">
            <a:avLst/>
          </a:prstGeom>
          <a:noFill/>
          <a:ln>
            <a:noFill/>
          </a:ln>
        </p:spPr>
      </p:pic>
      <p:sp>
        <p:nvSpPr>
          <p:cNvPr id="102" name="Google Shape;102;p19"/>
          <p:cNvSpPr/>
          <p:nvPr/>
        </p:nvSpPr>
        <p:spPr>
          <a:xfrm>
            <a:off x="3485938" y="3275988"/>
            <a:ext cx="494100" cy="171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nvSpPr>
        <p:spPr>
          <a:xfrm>
            <a:off x="4006050" y="122075"/>
            <a:ext cx="4993800" cy="18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200">
                <a:solidFill>
                  <a:schemeClr val="dk1"/>
                </a:solidFill>
              </a:rPr>
              <a:t>UI Enhancements and Frontend Development</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GB" sz="1200">
                <a:solidFill>
                  <a:schemeClr val="dk1"/>
                </a:solidFill>
              </a:rPr>
              <a:t>Improved the front end by adding CSS styles for better aesthetics and usability. This includes styling for the form, input field, button, and the notes list. Responsive design considerations were also implemented to ensure the application was accessible on various devices.</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pic>
        <p:nvPicPr>
          <p:cNvPr id="108" name="Google Shape;108;p20"/>
          <p:cNvPicPr preferRelativeResize="0"/>
          <p:nvPr/>
        </p:nvPicPr>
        <p:blipFill>
          <a:blip r:embed="rId3">
            <a:alphaModFix/>
          </a:blip>
          <a:stretch>
            <a:fillRect/>
          </a:stretch>
        </p:blipFill>
        <p:spPr>
          <a:xfrm>
            <a:off x="87150" y="0"/>
            <a:ext cx="3769100" cy="5143499"/>
          </a:xfrm>
          <a:prstGeom prst="rect">
            <a:avLst/>
          </a:prstGeom>
          <a:noFill/>
          <a:ln>
            <a:noFill/>
          </a:ln>
        </p:spPr>
      </p:pic>
      <p:sp>
        <p:nvSpPr>
          <p:cNvPr id="109" name="Google Shape;109;p20"/>
          <p:cNvSpPr txBox="1"/>
          <p:nvPr/>
        </p:nvSpPr>
        <p:spPr>
          <a:xfrm>
            <a:off x="4615275" y="2571750"/>
            <a:ext cx="21273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rgbClr val="FF0000"/>
                </a:solidFill>
              </a:rPr>
              <a:t>Updated home.html</a:t>
            </a:r>
            <a:endParaRPr sz="1500">
              <a:solidFill>
                <a:srgbClr val="FF0000"/>
              </a:solidFill>
            </a:endParaRPr>
          </a:p>
        </p:txBody>
      </p:sp>
      <p:sp>
        <p:nvSpPr>
          <p:cNvPr id="110" name="Google Shape;110;p20"/>
          <p:cNvSpPr/>
          <p:nvPr/>
        </p:nvSpPr>
        <p:spPr>
          <a:xfrm>
            <a:off x="4026025" y="2668850"/>
            <a:ext cx="339600" cy="1899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1"/>
          <p:cNvPicPr preferRelativeResize="0"/>
          <p:nvPr/>
        </p:nvPicPr>
        <p:blipFill>
          <a:blip r:embed="rId3">
            <a:alphaModFix/>
          </a:blip>
          <a:stretch>
            <a:fillRect/>
          </a:stretch>
        </p:blipFill>
        <p:spPr>
          <a:xfrm>
            <a:off x="2278250" y="1078825"/>
            <a:ext cx="3295650" cy="2506450"/>
          </a:xfrm>
          <a:prstGeom prst="rect">
            <a:avLst/>
          </a:prstGeom>
          <a:noFill/>
          <a:ln>
            <a:noFill/>
          </a:ln>
        </p:spPr>
      </p:pic>
      <p:sp>
        <p:nvSpPr>
          <p:cNvPr id="116" name="Google Shape;116;p21"/>
          <p:cNvSpPr txBox="1"/>
          <p:nvPr/>
        </p:nvSpPr>
        <p:spPr>
          <a:xfrm>
            <a:off x="2667750" y="261875"/>
            <a:ext cx="3165900" cy="3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FF0000"/>
                </a:solidFill>
              </a:rPr>
              <a:t>     Updated app.py</a:t>
            </a:r>
            <a:endParaRPr sz="1800">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